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2" r:id="rId1"/>
  </p:sldMasterIdLst>
  <p:notesMasterIdLst>
    <p:notesMasterId r:id="rId101"/>
  </p:notesMasterIdLst>
  <p:sldIdLst>
    <p:sldId id="898" r:id="rId2"/>
    <p:sldId id="1005" r:id="rId3"/>
    <p:sldId id="918" r:id="rId4"/>
    <p:sldId id="1013" r:id="rId5"/>
    <p:sldId id="278" r:id="rId6"/>
    <p:sldId id="920" r:id="rId7"/>
    <p:sldId id="921" r:id="rId8"/>
    <p:sldId id="922" r:id="rId9"/>
    <p:sldId id="923" r:id="rId10"/>
    <p:sldId id="924" r:id="rId11"/>
    <p:sldId id="982" r:id="rId12"/>
    <p:sldId id="984" r:id="rId13"/>
    <p:sldId id="986" r:id="rId14"/>
    <p:sldId id="985" r:id="rId15"/>
    <p:sldId id="1014" r:id="rId16"/>
    <p:sldId id="987" r:id="rId17"/>
    <p:sldId id="988" r:id="rId18"/>
    <p:sldId id="989" r:id="rId19"/>
    <p:sldId id="990" r:id="rId20"/>
    <p:sldId id="1007" r:id="rId21"/>
    <p:sldId id="1010" r:id="rId22"/>
    <p:sldId id="993" r:id="rId23"/>
    <p:sldId id="992" r:id="rId24"/>
    <p:sldId id="991" r:id="rId25"/>
    <p:sldId id="1008" r:id="rId26"/>
    <p:sldId id="1009" r:id="rId27"/>
    <p:sldId id="1016" r:id="rId28"/>
    <p:sldId id="1000" r:id="rId29"/>
    <p:sldId id="1011" r:id="rId30"/>
    <p:sldId id="994" r:id="rId31"/>
    <p:sldId id="995" r:id="rId32"/>
    <p:sldId id="996" r:id="rId33"/>
    <p:sldId id="997" r:id="rId34"/>
    <p:sldId id="1015" r:id="rId35"/>
    <p:sldId id="998" r:id="rId36"/>
    <p:sldId id="999" r:id="rId37"/>
    <p:sldId id="926" r:id="rId38"/>
    <p:sldId id="927" r:id="rId39"/>
    <p:sldId id="928" r:id="rId40"/>
    <p:sldId id="929" r:id="rId41"/>
    <p:sldId id="1012" r:id="rId42"/>
    <p:sldId id="930" r:id="rId43"/>
    <p:sldId id="931" r:id="rId44"/>
    <p:sldId id="933" r:id="rId45"/>
    <p:sldId id="935" r:id="rId46"/>
    <p:sldId id="936" r:id="rId47"/>
    <p:sldId id="1001" r:id="rId48"/>
    <p:sldId id="968" r:id="rId49"/>
    <p:sldId id="1002" r:id="rId50"/>
    <p:sldId id="970" r:id="rId51"/>
    <p:sldId id="971" r:id="rId52"/>
    <p:sldId id="974" r:id="rId53"/>
    <p:sldId id="973" r:id="rId54"/>
    <p:sldId id="975" r:id="rId55"/>
    <p:sldId id="976" r:id="rId56"/>
    <p:sldId id="977" r:id="rId57"/>
    <p:sldId id="978" r:id="rId58"/>
    <p:sldId id="979" r:id="rId59"/>
    <p:sldId id="980" r:id="rId60"/>
    <p:sldId id="1006" r:id="rId61"/>
    <p:sldId id="1004" r:id="rId62"/>
    <p:sldId id="938" r:id="rId63"/>
    <p:sldId id="937" r:id="rId64"/>
    <p:sldId id="355" r:id="rId65"/>
    <p:sldId id="941" r:id="rId66"/>
    <p:sldId id="942" r:id="rId67"/>
    <p:sldId id="943" r:id="rId68"/>
    <p:sldId id="944" r:id="rId69"/>
    <p:sldId id="945" r:id="rId70"/>
    <p:sldId id="946" r:id="rId71"/>
    <p:sldId id="947" r:id="rId72"/>
    <p:sldId id="951" r:id="rId73"/>
    <p:sldId id="949" r:id="rId74"/>
    <p:sldId id="950" r:id="rId75"/>
    <p:sldId id="952" r:id="rId76"/>
    <p:sldId id="410" r:id="rId77"/>
    <p:sldId id="413" r:id="rId78"/>
    <p:sldId id="415" r:id="rId79"/>
    <p:sldId id="416" r:id="rId80"/>
    <p:sldId id="418" r:id="rId81"/>
    <p:sldId id="955" r:id="rId82"/>
    <p:sldId id="956" r:id="rId83"/>
    <p:sldId id="957" r:id="rId84"/>
    <p:sldId id="958" r:id="rId85"/>
    <p:sldId id="959" r:id="rId86"/>
    <p:sldId id="420" r:id="rId87"/>
    <p:sldId id="953" r:id="rId88"/>
    <p:sldId id="422" r:id="rId89"/>
    <p:sldId id="423" r:id="rId90"/>
    <p:sldId id="963" r:id="rId91"/>
    <p:sldId id="964" r:id="rId92"/>
    <p:sldId id="965" r:id="rId93"/>
    <p:sldId id="966" r:id="rId94"/>
    <p:sldId id="967" r:id="rId95"/>
    <p:sldId id="426" r:id="rId96"/>
    <p:sldId id="430" r:id="rId97"/>
    <p:sldId id="442" r:id="rId98"/>
    <p:sldId id="925" r:id="rId99"/>
    <p:sldId id="934"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userDrawn="1">
          <p15:clr>
            <a:srgbClr val="A4A3A4"/>
          </p15:clr>
        </p15:guide>
        <p15:guide id="2" pos="302" userDrawn="1">
          <p15:clr>
            <a:srgbClr val="A4A3A4"/>
          </p15:clr>
        </p15:guide>
        <p15:guide id="3" pos="148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B7"/>
    <a:srgbClr val="FFFFFF"/>
    <a:srgbClr val="184799"/>
    <a:srgbClr val="2C4D88"/>
    <a:srgbClr val="174593"/>
    <a:srgbClr val="183F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82553" autoAdjust="0"/>
  </p:normalViewPr>
  <p:slideViewPr>
    <p:cSldViewPr snapToGrid="0" showGuides="1">
      <p:cViewPr varScale="1">
        <p:scale>
          <a:sx n="93" d="100"/>
          <a:sy n="93" d="100"/>
        </p:scale>
        <p:origin x="1590" y="78"/>
      </p:cViewPr>
      <p:guideLst>
        <p:guide orient="horz" pos="2092"/>
        <p:guide pos="302"/>
        <p:guide pos="1481"/>
      </p:guideLst>
    </p:cSldViewPr>
  </p:slideViewPr>
  <p:notesTextViewPr>
    <p:cViewPr>
      <p:scale>
        <a:sx n="1" d="1"/>
        <a:sy n="1" d="1"/>
      </p:scale>
      <p:origin x="0" y="0"/>
    </p:cViewPr>
  </p:notesTextViewPr>
  <p:notesViewPr>
    <p:cSldViewPr snapToGrid="0" showGuides="1">
      <p:cViewPr varScale="1">
        <p:scale>
          <a:sx n="86" d="100"/>
          <a:sy n="86" d="100"/>
        </p:scale>
        <p:origin x="301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C55E9-3775-47B8-A9FF-F98F72BF2A58}" type="datetimeFigureOut">
              <a:rPr lang="zh-CN" altLang="en-US" smtClean="0"/>
              <a:t>2023/2/23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74C5D-8905-4D81-BE92-D035E374EA63}" type="slidenum">
              <a:rPr lang="zh-CN" altLang="en-US" smtClean="0"/>
              <a:t>‹#›</a:t>
            </a:fld>
            <a:endParaRPr lang="zh-CN" altLang="en-US"/>
          </a:p>
        </p:txBody>
      </p:sp>
    </p:spTree>
    <p:extLst>
      <p:ext uri="{BB962C8B-B14F-4D97-AF65-F5344CB8AC3E}">
        <p14:creationId xmlns:p14="http://schemas.microsoft.com/office/powerpoint/2010/main" val="4233861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spcBef>
                <a:spcPts val="0"/>
              </a:spcBef>
              <a:spcAft>
                <a:spcPts val="0"/>
              </a:spcAft>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94030-89A1-44FA-85C8-A64C4161286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89109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10</a:t>
            </a:fld>
            <a:endParaRPr lang="zh-CN" altLang="en-US"/>
          </a:p>
        </p:txBody>
      </p:sp>
    </p:spTree>
    <p:extLst>
      <p:ext uri="{BB962C8B-B14F-4D97-AF65-F5344CB8AC3E}">
        <p14:creationId xmlns:p14="http://schemas.microsoft.com/office/powerpoint/2010/main" val="3800681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11</a:t>
            </a:fld>
            <a:endParaRPr lang="zh-CN" altLang="en-US"/>
          </a:p>
        </p:txBody>
      </p:sp>
    </p:spTree>
    <p:extLst>
      <p:ext uri="{BB962C8B-B14F-4D97-AF65-F5344CB8AC3E}">
        <p14:creationId xmlns:p14="http://schemas.microsoft.com/office/powerpoint/2010/main" val="3188550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12</a:t>
            </a:fld>
            <a:endParaRPr lang="zh-CN" altLang="en-US"/>
          </a:p>
        </p:txBody>
      </p:sp>
    </p:spTree>
    <p:extLst>
      <p:ext uri="{BB962C8B-B14F-4D97-AF65-F5344CB8AC3E}">
        <p14:creationId xmlns:p14="http://schemas.microsoft.com/office/powerpoint/2010/main" val="3406532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13</a:t>
            </a:fld>
            <a:endParaRPr lang="zh-CN" altLang="en-US"/>
          </a:p>
        </p:txBody>
      </p:sp>
    </p:spTree>
    <p:extLst>
      <p:ext uri="{BB962C8B-B14F-4D97-AF65-F5344CB8AC3E}">
        <p14:creationId xmlns:p14="http://schemas.microsoft.com/office/powerpoint/2010/main" val="2406032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14</a:t>
            </a:fld>
            <a:endParaRPr lang="zh-CN" altLang="en-US"/>
          </a:p>
        </p:txBody>
      </p:sp>
    </p:spTree>
    <p:extLst>
      <p:ext uri="{BB962C8B-B14F-4D97-AF65-F5344CB8AC3E}">
        <p14:creationId xmlns:p14="http://schemas.microsoft.com/office/powerpoint/2010/main" val="3230070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15</a:t>
            </a:fld>
            <a:endParaRPr lang="zh-CN" altLang="en-US"/>
          </a:p>
        </p:txBody>
      </p:sp>
    </p:spTree>
    <p:extLst>
      <p:ext uri="{BB962C8B-B14F-4D97-AF65-F5344CB8AC3E}">
        <p14:creationId xmlns:p14="http://schemas.microsoft.com/office/powerpoint/2010/main" val="1156854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16</a:t>
            </a:fld>
            <a:endParaRPr lang="zh-CN" altLang="en-US"/>
          </a:p>
        </p:txBody>
      </p:sp>
    </p:spTree>
    <p:extLst>
      <p:ext uri="{BB962C8B-B14F-4D97-AF65-F5344CB8AC3E}">
        <p14:creationId xmlns:p14="http://schemas.microsoft.com/office/powerpoint/2010/main" val="117062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18</a:t>
            </a:fld>
            <a:endParaRPr lang="zh-CN" altLang="en-US"/>
          </a:p>
        </p:txBody>
      </p:sp>
    </p:spTree>
    <p:extLst>
      <p:ext uri="{BB962C8B-B14F-4D97-AF65-F5344CB8AC3E}">
        <p14:creationId xmlns:p14="http://schemas.microsoft.com/office/powerpoint/2010/main" val="378521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zh-CN" alt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19</a:t>
            </a:fld>
            <a:endParaRPr lang="zh-CN" altLang="en-US"/>
          </a:p>
        </p:txBody>
      </p:sp>
    </p:spTree>
    <p:extLst>
      <p:ext uri="{BB962C8B-B14F-4D97-AF65-F5344CB8AC3E}">
        <p14:creationId xmlns:p14="http://schemas.microsoft.com/office/powerpoint/2010/main" val="4238250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20</a:t>
            </a:fld>
            <a:endParaRPr lang="zh-CN" altLang="en-US"/>
          </a:p>
        </p:txBody>
      </p:sp>
    </p:spTree>
    <p:extLst>
      <p:ext uri="{BB962C8B-B14F-4D97-AF65-F5344CB8AC3E}">
        <p14:creationId xmlns:p14="http://schemas.microsoft.com/office/powerpoint/2010/main" val="4140399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a:t>
            </a:fld>
            <a:endParaRPr lang="zh-CN" altLang="en-US"/>
          </a:p>
        </p:txBody>
      </p:sp>
    </p:spTree>
    <p:extLst>
      <p:ext uri="{BB962C8B-B14F-4D97-AF65-F5344CB8AC3E}">
        <p14:creationId xmlns:p14="http://schemas.microsoft.com/office/powerpoint/2010/main" val="1009504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21</a:t>
            </a:fld>
            <a:endParaRPr lang="zh-CN" altLang="en-US"/>
          </a:p>
        </p:txBody>
      </p:sp>
    </p:spTree>
    <p:extLst>
      <p:ext uri="{BB962C8B-B14F-4D97-AF65-F5344CB8AC3E}">
        <p14:creationId xmlns:p14="http://schemas.microsoft.com/office/powerpoint/2010/main" val="246559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23</a:t>
            </a:fld>
            <a:endParaRPr lang="zh-CN" altLang="en-US"/>
          </a:p>
        </p:txBody>
      </p:sp>
    </p:spTree>
    <p:extLst>
      <p:ext uri="{BB962C8B-B14F-4D97-AF65-F5344CB8AC3E}">
        <p14:creationId xmlns:p14="http://schemas.microsoft.com/office/powerpoint/2010/main" val="3401705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27</a:t>
            </a:fld>
            <a:endParaRPr lang="zh-CN" altLang="en-US"/>
          </a:p>
        </p:txBody>
      </p:sp>
    </p:spTree>
    <p:extLst>
      <p:ext uri="{BB962C8B-B14F-4D97-AF65-F5344CB8AC3E}">
        <p14:creationId xmlns:p14="http://schemas.microsoft.com/office/powerpoint/2010/main" val="301231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29</a:t>
            </a:fld>
            <a:endParaRPr lang="zh-CN" altLang="en-US"/>
          </a:p>
        </p:txBody>
      </p:sp>
    </p:spTree>
    <p:extLst>
      <p:ext uri="{BB962C8B-B14F-4D97-AF65-F5344CB8AC3E}">
        <p14:creationId xmlns:p14="http://schemas.microsoft.com/office/powerpoint/2010/main" val="3195262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30</a:t>
            </a:fld>
            <a:endParaRPr lang="zh-CN" altLang="en-US"/>
          </a:p>
        </p:txBody>
      </p:sp>
    </p:spTree>
    <p:extLst>
      <p:ext uri="{BB962C8B-B14F-4D97-AF65-F5344CB8AC3E}">
        <p14:creationId xmlns:p14="http://schemas.microsoft.com/office/powerpoint/2010/main" val="1293817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31</a:t>
            </a:fld>
            <a:endParaRPr lang="zh-CN" altLang="en-US"/>
          </a:p>
        </p:txBody>
      </p:sp>
    </p:spTree>
    <p:extLst>
      <p:ext uri="{BB962C8B-B14F-4D97-AF65-F5344CB8AC3E}">
        <p14:creationId xmlns:p14="http://schemas.microsoft.com/office/powerpoint/2010/main" val="2188473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32</a:t>
            </a:fld>
            <a:endParaRPr lang="zh-CN" altLang="en-US"/>
          </a:p>
        </p:txBody>
      </p:sp>
    </p:spTree>
    <p:extLst>
      <p:ext uri="{BB962C8B-B14F-4D97-AF65-F5344CB8AC3E}">
        <p14:creationId xmlns:p14="http://schemas.microsoft.com/office/powerpoint/2010/main" val="721580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33</a:t>
            </a:fld>
            <a:endParaRPr lang="zh-CN" altLang="en-US"/>
          </a:p>
        </p:txBody>
      </p:sp>
    </p:spTree>
    <p:extLst>
      <p:ext uri="{BB962C8B-B14F-4D97-AF65-F5344CB8AC3E}">
        <p14:creationId xmlns:p14="http://schemas.microsoft.com/office/powerpoint/2010/main" val="4062240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35</a:t>
            </a:fld>
            <a:endParaRPr lang="zh-CN" altLang="en-US"/>
          </a:p>
        </p:txBody>
      </p:sp>
    </p:spTree>
    <p:extLst>
      <p:ext uri="{BB962C8B-B14F-4D97-AF65-F5344CB8AC3E}">
        <p14:creationId xmlns:p14="http://schemas.microsoft.com/office/powerpoint/2010/main" val="2180000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36</a:t>
            </a:fld>
            <a:endParaRPr lang="zh-CN" altLang="en-US"/>
          </a:p>
        </p:txBody>
      </p:sp>
    </p:spTree>
    <p:extLst>
      <p:ext uri="{BB962C8B-B14F-4D97-AF65-F5344CB8AC3E}">
        <p14:creationId xmlns:p14="http://schemas.microsoft.com/office/powerpoint/2010/main" val="2329935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a:t>
            </a:fld>
            <a:endParaRPr lang="zh-CN" altLang="en-US"/>
          </a:p>
        </p:txBody>
      </p:sp>
    </p:spTree>
    <p:extLst>
      <p:ext uri="{BB962C8B-B14F-4D97-AF65-F5344CB8AC3E}">
        <p14:creationId xmlns:p14="http://schemas.microsoft.com/office/powerpoint/2010/main" val="19815125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38</a:t>
            </a:fld>
            <a:endParaRPr lang="zh-CN" altLang="en-US"/>
          </a:p>
        </p:txBody>
      </p:sp>
    </p:spTree>
    <p:extLst>
      <p:ext uri="{BB962C8B-B14F-4D97-AF65-F5344CB8AC3E}">
        <p14:creationId xmlns:p14="http://schemas.microsoft.com/office/powerpoint/2010/main" val="15517127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46</a:t>
            </a:fld>
            <a:endParaRPr lang="zh-CN" altLang="en-US"/>
          </a:p>
        </p:txBody>
      </p:sp>
    </p:spTree>
    <p:extLst>
      <p:ext uri="{BB962C8B-B14F-4D97-AF65-F5344CB8AC3E}">
        <p14:creationId xmlns:p14="http://schemas.microsoft.com/office/powerpoint/2010/main" val="42372697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49</a:t>
            </a:fld>
            <a:endParaRPr lang="zh-CN" altLang="en-US"/>
          </a:p>
        </p:txBody>
      </p:sp>
    </p:spTree>
    <p:extLst>
      <p:ext uri="{BB962C8B-B14F-4D97-AF65-F5344CB8AC3E}">
        <p14:creationId xmlns:p14="http://schemas.microsoft.com/office/powerpoint/2010/main" val="1379641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56</a:t>
            </a:fld>
            <a:endParaRPr lang="zh-CN" altLang="en-US"/>
          </a:p>
        </p:txBody>
      </p:sp>
    </p:spTree>
    <p:extLst>
      <p:ext uri="{BB962C8B-B14F-4D97-AF65-F5344CB8AC3E}">
        <p14:creationId xmlns:p14="http://schemas.microsoft.com/office/powerpoint/2010/main" val="37554073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59</a:t>
            </a:fld>
            <a:endParaRPr lang="zh-CN" altLang="en-US"/>
          </a:p>
        </p:txBody>
      </p:sp>
    </p:spTree>
    <p:extLst>
      <p:ext uri="{BB962C8B-B14F-4D97-AF65-F5344CB8AC3E}">
        <p14:creationId xmlns:p14="http://schemas.microsoft.com/office/powerpoint/2010/main" val="3237634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60</a:t>
            </a:fld>
            <a:endParaRPr lang="zh-CN" altLang="en-US"/>
          </a:p>
        </p:txBody>
      </p:sp>
    </p:spTree>
    <p:extLst>
      <p:ext uri="{BB962C8B-B14F-4D97-AF65-F5344CB8AC3E}">
        <p14:creationId xmlns:p14="http://schemas.microsoft.com/office/powerpoint/2010/main" val="3712053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62</a:t>
            </a:fld>
            <a:endParaRPr lang="zh-CN" altLang="en-US"/>
          </a:p>
        </p:txBody>
      </p:sp>
    </p:spTree>
    <p:extLst>
      <p:ext uri="{BB962C8B-B14F-4D97-AF65-F5344CB8AC3E}">
        <p14:creationId xmlns:p14="http://schemas.microsoft.com/office/powerpoint/2010/main" val="2026862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63</a:t>
            </a:fld>
            <a:endParaRPr lang="zh-CN" altLang="en-US"/>
          </a:p>
        </p:txBody>
      </p:sp>
    </p:spTree>
    <p:extLst>
      <p:ext uri="{BB962C8B-B14F-4D97-AF65-F5344CB8AC3E}">
        <p14:creationId xmlns:p14="http://schemas.microsoft.com/office/powerpoint/2010/main" val="40045752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385188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65</a:t>
            </a:fld>
            <a:endParaRPr lang="zh-CN" altLang="en-US"/>
          </a:p>
        </p:txBody>
      </p:sp>
    </p:spTree>
    <p:extLst>
      <p:ext uri="{BB962C8B-B14F-4D97-AF65-F5344CB8AC3E}">
        <p14:creationId xmlns:p14="http://schemas.microsoft.com/office/powerpoint/2010/main" val="1026038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a:t>
            </a:fld>
            <a:endParaRPr lang="zh-CN" altLang="en-US"/>
          </a:p>
        </p:txBody>
      </p:sp>
    </p:spTree>
    <p:extLst>
      <p:ext uri="{BB962C8B-B14F-4D97-AF65-F5344CB8AC3E}">
        <p14:creationId xmlns:p14="http://schemas.microsoft.com/office/powerpoint/2010/main" val="5276817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66</a:t>
            </a:fld>
            <a:endParaRPr lang="zh-CN" altLang="en-US"/>
          </a:p>
        </p:txBody>
      </p:sp>
    </p:spTree>
    <p:extLst>
      <p:ext uri="{BB962C8B-B14F-4D97-AF65-F5344CB8AC3E}">
        <p14:creationId xmlns:p14="http://schemas.microsoft.com/office/powerpoint/2010/main" val="39576846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67</a:t>
            </a:fld>
            <a:endParaRPr lang="zh-CN" altLang="en-US"/>
          </a:p>
        </p:txBody>
      </p:sp>
    </p:spTree>
    <p:extLst>
      <p:ext uri="{BB962C8B-B14F-4D97-AF65-F5344CB8AC3E}">
        <p14:creationId xmlns:p14="http://schemas.microsoft.com/office/powerpoint/2010/main" val="29812922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68</a:t>
            </a:fld>
            <a:endParaRPr lang="zh-CN" altLang="en-US"/>
          </a:p>
        </p:txBody>
      </p:sp>
    </p:spTree>
    <p:extLst>
      <p:ext uri="{BB962C8B-B14F-4D97-AF65-F5344CB8AC3E}">
        <p14:creationId xmlns:p14="http://schemas.microsoft.com/office/powerpoint/2010/main" val="10421665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69</a:t>
            </a:fld>
            <a:endParaRPr lang="zh-CN" altLang="en-US"/>
          </a:p>
        </p:txBody>
      </p:sp>
    </p:spTree>
    <p:extLst>
      <p:ext uri="{BB962C8B-B14F-4D97-AF65-F5344CB8AC3E}">
        <p14:creationId xmlns:p14="http://schemas.microsoft.com/office/powerpoint/2010/main" val="951967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70</a:t>
            </a:fld>
            <a:endParaRPr lang="zh-CN" altLang="en-US"/>
          </a:p>
        </p:txBody>
      </p:sp>
    </p:spTree>
    <p:extLst>
      <p:ext uri="{BB962C8B-B14F-4D97-AF65-F5344CB8AC3E}">
        <p14:creationId xmlns:p14="http://schemas.microsoft.com/office/powerpoint/2010/main" val="9665074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73</a:t>
            </a:fld>
            <a:endParaRPr lang="zh-CN" altLang="en-US"/>
          </a:p>
        </p:txBody>
      </p:sp>
    </p:spTree>
    <p:extLst>
      <p:ext uri="{BB962C8B-B14F-4D97-AF65-F5344CB8AC3E}">
        <p14:creationId xmlns:p14="http://schemas.microsoft.com/office/powerpoint/2010/main" val="234207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75</a:t>
            </a:fld>
            <a:endParaRPr lang="zh-CN" altLang="en-US"/>
          </a:p>
        </p:txBody>
      </p:sp>
    </p:spTree>
    <p:extLst>
      <p:ext uri="{BB962C8B-B14F-4D97-AF65-F5344CB8AC3E}">
        <p14:creationId xmlns:p14="http://schemas.microsoft.com/office/powerpoint/2010/main" val="2846496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646404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847195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43496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860697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837652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53569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614554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827578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620777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98598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023405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673440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859841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08243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6</a:t>
            </a:fld>
            <a:endParaRPr lang="zh-CN" altLang="en-US"/>
          </a:p>
        </p:txBody>
      </p:sp>
    </p:spTree>
    <p:extLst>
      <p:ext uri="{BB962C8B-B14F-4D97-AF65-F5344CB8AC3E}">
        <p14:creationId xmlns:p14="http://schemas.microsoft.com/office/powerpoint/2010/main" val="18458213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502663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99</a:t>
            </a:fld>
            <a:endParaRPr lang="zh-CN" altLang="en-US"/>
          </a:p>
        </p:txBody>
      </p:sp>
    </p:spTree>
    <p:extLst>
      <p:ext uri="{BB962C8B-B14F-4D97-AF65-F5344CB8AC3E}">
        <p14:creationId xmlns:p14="http://schemas.microsoft.com/office/powerpoint/2010/main" val="2119636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7</a:t>
            </a:fld>
            <a:endParaRPr lang="zh-CN" altLang="en-US"/>
          </a:p>
        </p:txBody>
      </p:sp>
    </p:spTree>
    <p:extLst>
      <p:ext uri="{BB962C8B-B14F-4D97-AF65-F5344CB8AC3E}">
        <p14:creationId xmlns:p14="http://schemas.microsoft.com/office/powerpoint/2010/main" val="2676697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8</a:t>
            </a:fld>
            <a:endParaRPr lang="zh-CN" altLang="en-US"/>
          </a:p>
        </p:txBody>
      </p:sp>
    </p:spTree>
    <p:extLst>
      <p:ext uri="{BB962C8B-B14F-4D97-AF65-F5344CB8AC3E}">
        <p14:creationId xmlns:p14="http://schemas.microsoft.com/office/powerpoint/2010/main" val="2835603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9</a:t>
            </a:fld>
            <a:endParaRPr lang="zh-CN" altLang="en-US"/>
          </a:p>
        </p:txBody>
      </p:sp>
    </p:spTree>
    <p:extLst>
      <p:ext uri="{BB962C8B-B14F-4D97-AF65-F5344CB8AC3E}">
        <p14:creationId xmlns:p14="http://schemas.microsoft.com/office/powerpoint/2010/main" val="3365851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03284-647F-470C-AE41-2C3FA78D7510}"/>
              </a:ext>
            </a:extLst>
          </p:cNvPr>
          <p:cNvSpPr>
            <a:spLocks noGrp="1"/>
          </p:cNvSpPr>
          <p:nvPr>
            <p:ph type="ctrTitle" hasCustomPrompt="1"/>
          </p:nvPr>
        </p:nvSpPr>
        <p:spPr>
          <a:xfrm>
            <a:off x="1524000" y="1122363"/>
            <a:ext cx="9144000" cy="2387600"/>
          </a:xfrm>
          <a:solidFill>
            <a:schemeClr val="accent1"/>
          </a:solidFill>
        </p:spPr>
        <p:txBody>
          <a:bodyPr anchor="b">
            <a:normAutofit/>
          </a:bodyPr>
          <a:lstStyle>
            <a:lvl1pPr algn="ctr">
              <a:defRPr sz="4800" b="1">
                <a:solidFill>
                  <a:schemeClr val="bg1"/>
                </a:solidFill>
              </a:defRPr>
            </a:lvl1pPr>
          </a:lstStyle>
          <a:p>
            <a:r>
              <a:rPr lang="en-US" altLang="zh-CN" dirty="0"/>
              <a:t>Introduction to NLP</a:t>
            </a:r>
            <a:endParaRPr lang="zh-CN" altLang="en-US" dirty="0"/>
          </a:p>
        </p:txBody>
      </p:sp>
      <p:sp>
        <p:nvSpPr>
          <p:cNvPr id="3" name="副标题 2">
            <a:extLst>
              <a:ext uri="{FF2B5EF4-FFF2-40B4-BE49-F238E27FC236}">
                <a16:creationId xmlns:a16="http://schemas.microsoft.com/office/drawing/2014/main" id="{982747E6-4E72-4435-AB9D-9122E0C57BC9}"/>
              </a:ext>
            </a:extLst>
          </p:cNvPr>
          <p:cNvSpPr>
            <a:spLocks noGrp="1"/>
          </p:cNvSpPr>
          <p:nvPr>
            <p:ph type="subTitle" idx="1" hasCustomPrompt="1"/>
          </p:nvPr>
        </p:nvSpPr>
        <p:spPr>
          <a:xfrm>
            <a:off x="1524000" y="3602038"/>
            <a:ext cx="9144000" cy="1655762"/>
          </a:xfrm>
          <a:solidFill>
            <a:schemeClr val="accent1"/>
          </a:solidFill>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Baojian Zhou</a:t>
            </a:r>
          </a:p>
          <a:p>
            <a:r>
              <a:rPr lang="en-US" altLang="zh-CN" dirty="0"/>
              <a:t>School of Data Science, Fudan University</a:t>
            </a:r>
            <a:endParaRPr lang="zh-CN" altLang="en-US" dirty="0"/>
          </a:p>
        </p:txBody>
      </p:sp>
      <p:sp>
        <p:nvSpPr>
          <p:cNvPr id="6" name="灯片编号占位符 5">
            <a:extLst>
              <a:ext uri="{FF2B5EF4-FFF2-40B4-BE49-F238E27FC236}">
                <a16:creationId xmlns:a16="http://schemas.microsoft.com/office/drawing/2014/main" id="{EFC91BB9-1D1F-408E-9F55-1C077A94AD78}"/>
              </a:ext>
            </a:extLst>
          </p:cNvPr>
          <p:cNvSpPr>
            <a:spLocks noGrp="1"/>
          </p:cNvSpPr>
          <p:nvPr>
            <p:ph type="sldNum" sz="quarter" idx="12"/>
          </p:nvPr>
        </p:nvSpPr>
        <p:spPr/>
        <p:txBody>
          <a:body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36788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BD662-EB3C-4EAF-9A3A-38E08CA48E95}"/>
              </a:ext>
            </a:extLst>
          </p:cNvPr>
          <p:cNvSpPr>
            <a:spLocks noGrp="1"/>
          </p:cNvSpPr>
          <p:nvPr>
            <p:ph type="title" hasCustomPrompt="1"/>
          </p:nvPr>
        </p:nvSpPr>
        <p:spPr>
          <a:xfrm>
            <a:off x="314326" y="241334"/>
            <a:ext cx="11553826"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3" name="内容占位符 2">
            <a:extLst>
              <a:ext uri="{FF2B5EF4-FFF2-40B4-BE49-F238E27FC236}">
                <a16:creationId xmlns:a16="http://schemas.microsoft.com/office/drawing/2014/main" id="{80A57540-AA61-4F49-8204-5904B128EF94}"/>
              </a:ext>
            </a:extLst>
          </p:cNvPr>
          <p:cNvSpPr>
            <a:spLocks noGrp="1"/>
          </p:cNvSpPr>
          <p:nvPr>
            <p:ph idx="1" hasCustomPrompt="1"/>
          </p:nvPr>
        </p:nvSpPr>
        <p:spPr>
          <a:xfrm>
            <a:off x="517525" y="1108433"/>
            <a:ext cx="11064875" cy="5508233"/>
          </a:xfrm>
        </p:spPr>
        <p:txBody>
          <a:bodyPr/>
          <a:lstStyle>
            <a:lvl1pPr>
              <a:lnSpc>
                <a:spcPct val="100000"/>
              </a:lnSpc>
              <a:spcAft>
                <a:spcPts val="1800"/>
              </a:spcAft>
              <a:defRPr>
                <a:solidFill>
                  <a:schemeClr val="tx1"/>
                </a:solidFill>
              </a:defRPr>
            </a:lvl1pPr>
            <a:lvl2pPr>
              <a:lnSpc>
                <a:spcPct val="100000"/>
              </a:lnSpc>
              <a:spcAft>
                <a:spcPts val="1800"/>
              </a:spcAft>
              <a:defRPr>
                <a:solidFill>
                  <a:schemeClr val="tx1"/>
                </a:solidFill>
              </a:defRPr>
            </a:lvl2pPr>
            <a:lvl3pPr>
              <a:lnSpc>
                <a:spcPct val="100000"/>
              </a:lnSpc>
              <a:spcAft>
                <a:spcPts val="1800"/>
              </a:spcAft>
              <a:defRPr>
                <a:solidFill>
                  <a:schemeClr val="tx1"/>
                </a:solidFill>
              </a:defRPr>
            </a:lvl3pPr>
            <a:lvl4pPr>
              <a:lnSpc>
                <a:spcPct val="100000"/>
              </a:lnSpc>
              <a:spcAft>
                <a:spcPts val="1800"/>
              </a:spcAft>
              <a:defRPr>
                <a:solidFill>
                  <a:schemeClr val="tx1"/>
                </a:solidFill>
              </a:defRPr>
            </a:lvl4pPr>
            <a:lvl5pPr marL="1828800" indent="0">
              <a:buNone/>
              <a:defRPr/>
            </a:lvl5pPr>
          </a:lstStyle>
          <a:p>
            <a:pPr lvl="0"/>
            <a:r>
              <a:rPr lang="en-US" altLang="zh-CN" dirty="0"/>
              <a:t>This is a test.</a:t>
            </a:r>
            <a:endParaRPr lang="zh-CN" altLang="en-US" dirty="0"/>
          </a:p>
          <a:p>
            <a:pPr lvl="1"/>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2"/>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3"/>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p:txBody>
      </p:sp>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dirty="0"/>
          </a:p>
        </p:txBody>
      </p:sp>
      <p:sp>
        <p:nvSpPr>
          <p:cNvPr id="7" name="矩形 6">
            <a:extLst>
              <a:ext uri="{FF2B5EF4-FFF2-40B4-BE49-F238E27FC236}">
                <a16:creationId xmlns:a16="http://schemas.microsoft.com/office/drawing/2014/main" id="{05A9ACEB-7451-41A7-93BA-D817C10377AE}"/>
              </a:ext>
            </a:extLst>
          </p:cNvPr>
          <p:cNvSpPr/>
          <p:nvPr userDrawn="1"/>
        </p:nvSpPr>
        <p:spPr>
          <a:xfrm>
            <a:off x="314326" y="851723"/>
            <a:ext cx="11553826" cy="45719"/>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62216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a:p>
        </p:txBody>
      </p:sp>
      <p:sp>
        <p:nvSpPr>
          <p:cNvPr id="5" name="内容占位符 2">
            <a:extLst>
              <a:ext uri="{FF2B5EF4-FFF2-40B4-BE49-F238E27FC236}">
                <a16:creationId xmlns:a16="http://schemas.microsoft.com/office/drawing/2014/main" id="{5CE11DDF-65F3-45D5-B724-62F94032D6A3}"/>
              </a:ext>
            </a:extLst>
          </p:cNvPr>
          <p:cNvSpPr>
            <a:spLocks noGrp="1"/>
          </p:cNvSpPr>
          <p:nvPr>
            <p:ph sz="half" idx="1"/>
          </p:nvPr>
        </p:nvSpPr>
        <p:spPr>
          <a:xfrm>
            <a:off x="914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内容占位符 3">
            <a:extLst>
              <a:ext uri="{FF2B5EF4-FFF2-40B4-BE49-F238E27FC236}">
                <a16:creationId xmlns:a16="http://schemas.microsoft.com/office/drawing/2014/main" id="{96484387-4DE1-4B3F-9BF4-D38DF0613262}"/>
              </a:ext>
            </a:extLst>
          </p:cNvPr>
          <p:cNvSpPr>
            <a:spLocks noGrp="1"/>
          </p:cNvSpPr>
          <p:nvPr>
            <p:ph sz="half" idx="2"/>
          </p:nvPr>
        </p:nvSpPr>
        <p:spPr>
          <a:xfrm>
            <a:off x="6248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标题 1">
            <a:extLst>
              <a:ext uri="{FF2B5EF4-FFF2-40B4-BE49-F238E27FC236}">
                <a16:creationId xmlns:a16="http://schemas.microsoft.com/office/drawing/2014/main" id="{0F00D199-7DD3-488F-BEEF-DF09657F7C1D}"/>
              </a:ext>
            </a:extLst>
          </p:cNvPr>
          <p:cNvSpPr>
            <a:spLocks noGrp="1"/>
          </p:cNvSpPr>
          <p:nvPr>
            <p:ph type="title" hasCustomPrompt="1"/>
          </p:nvPr>
        </p:nvSpPr>
        <p:spPr>
          <a:xfrm>
            <a:off x="66675" y="66676"/>
            <a:ext cx="12049125"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14" name="矩形 13">
            <a:extLst>
              <a:ext uri="{FF2B5EF4-FFF2-40B4-BE49-F238E27FC236}">
                <a16:creationId xmlns:a16="http://schemas.microsoft.com/office/drawing/2014/main" id="{C3601FE1-B52B-4595-BD97-220067DB7375}"/>
              </a:ext>
            </a:extLst>
          </p:cNvPr>
          <p:cNvSpPr/>
          <p:nvPr userDrawn="1"/>
        </p:nvSpPr>
        <p:spPr>
          <a:xfrm>
            <a:off x="66675" y="677065"/>
            <a:ext cx="12049125" cy="77587"/>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23231276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8D4B963-4689-4C0B-A3E7-5D0A516FD39B}"/>
              </a:ext>
            </a:extLst>
          </p:cNvPr>
          <p:cNvSpPr>
            <a:spLocks noGrp="1"/>
          </p:cNvSpPr>
          <p:nvPr>
            <p:ph type="title"/>
          </p:nvPr>
        </p:nvSpPr>
        <p:spPr>
          <a:xfrm>
            <a:off x="0" y="13229"/>
            <a:ext cx="12191998" cy="554038"/>
          </a:xfrm>
          <a:prstGeom prst="rect">
            <a:avLst/>
          </a:prstGeom>
        </p:spPr>
        <p:txBody>
          <a:bodyPr vert="horz" lIns="91440" tIns="45720" rIns="91440" bIns="45720" rtlCol="0" anchor="ctr">
            <a:normAutofit/>
          </a:bodyPr>
          <a:lstStyle/>
          <a:p>
            <a:r>
              <a:rPr lang="en-US" altLang="zh-CN" dirty="0"/>
              <a:t>This is a test</a:t>
            </a:r>
            <a:endParaRPr lang="zh-CN" altLang="en-US" dirty="0"/>
          </a:p>
        </p:txBody>
      </p:sp>
      <p:sp>
        <p:nvSpPr>
          <p:cNvPr id="3" name="文本占位符 2">
            <a:extLst>
              <a:ext uri="{FF2B5EF4-FFF2-40B4-BE49-F238E27FC236}">
                <a16:creationId xmlns:a16="http://schemas.microsoft.com/office/drawing/2014/main" id="{062EC4EC-EEC9-4E2B-8910-81CDFB6044D3}"/>
              </a:ext>
            </a:extLst>
          </p:cNvPr>
          <p:cNvSpPr>
            <a:spLocks noGrp="1"/>
          </p:cNvSpPr>
          <p:nvPr>
            <p:ph type="body" idx="1"/>
          </p:nvPr>
        </p:nvSpPr>
        <p:spPr>
          <a:xfrm>
            <a:off x="1" y="567267"/>
            <a:ext cx="12191998" cy="5925608"/>
          </a:xfrm>
          <a:prstGeom prst="rect">
            <a:avLst/>
          </a:prstGeom>
        </p:spPr>
        <p:txBody>
          <a:bodyPr vert="horz" lIns="91440" tIns="45720" rIns="91440" bIns="45720" rtlCol="0">
            <a:normAutofit/>
          </a:bodyPr>
          <a:lstStyle/>
          <a:p>
            <a:pPr lvl="0"/>
            <a:r>
              <a:rPr lang="en-US" altLang="zh-CN" dirty="0"/>
              <a:t>This is a test</a:t>
            </a:r>
            <a:endParaRPr lang="zh-CN" altLang="en-US" dirty="0"/>
          </a:p>
          <a:p>
            <a:pPr lvl="1"/>
            <a:r>
              <a:rPr lang="en-US" altLang="zh-CN" dirty="0"/>
              <a:t>This is a test</a:t>
            </a:r>
            <a:endParaRPr lang="zh-CN" altLang="en-US" dirty="0"/>
          </a:p>
          <a:p>
            <a:pPr lvl="2"/>
            <a:r>
              <a:rPr lang="en-US" altLang="zh-CN" dirty="0"/>
              <a:t>This is a test</a:t>
            </a:r>
            <a:endParaRPr lang="zh-CN" altLang="en-US" dirty="0"/>
          </a:p>
          <a:p>
            <a:pPr lvl="3"/>
            <a:r>
              <a:rPr lang="en-US" altLang="zh-CN" dirty="0"/>
              <a:t>This is a test</a:t>
            </a:r>
            <a:endParaRPr lang="zh-CN" altLang="en-US" dirty="0"/>
          </a:p>
          <a:p>
            <a:pPr lvl="4"/>
            <a:r>
              <a:rPr lang="en-US" altLang="zh-CN" dirty="0"/>
              <a:t>This is a test</a:t>
            </a:r>
            <a:endParaRPr lang="zh-CN" altLang="en-US" dirty="0"/>
          </a:p>
        </p:txBody>
      </p:sp>
      <p:sp>
        <p:nvSpPr>
          <p:cNvPr id="6" name="灯片编号占位符 5">
            <a:extLst>
              <a:ext uri="{FF2B5EF4-FFF2-40B4-BE49-F238E27FC236}">
                <a16:creationId xmlns:a16="http://schemas.microsoft.com/office/drawing/2014/main" id="{CC1C9E46-0E5F-49EF-B30B-D978E95AB653}"/>
              </a:ext>
            </a:extLst>
          </p:cNvPr>
          <p:cNvSpPr>
            <a:spLocks noGrp="1"/>
          </p:cNvSpPr>
          <p:nvPr>
            <p:ph type="sldNum" sz="quarter" idx="4"/>
          </p:nvPr>
        </p:nvSpPr>
        <p:spPr>
          <a:xfrm>
            <a:off x="11616266" y="6492875"/>
            <a:ext cx="57573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1417919361"/>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13" Type="http://schemas.microsoft.com/office/2007/relationships/hdphoto" Target="../media/hdphoto4.wdp"/><Relationship Id="rId3" Type="http://schemas.openxmlformats.org/officeDocument/2006/relationships/image" Target="../media/image24.png"/><Relationship Id="rId7" Type="http://schemas.microsoft.com/office/2007/relationships/hdphoto" Target="../media/hdphoto1.wdp"/><Relationship Id="rId12"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11" Type="http://schemas.microsoft.com/office/2007/relationships/hdphoto" Target="../media/hdphoto3.wdp"/><Relationship Id="rId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image" Target="../media/image25.png"/><Relationship Id="rId9" Type="http://schemas.microsoft.com/office/2007/relationships/hdphoto" Target="../media/hdphoto2.wdp"/><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39.jpeg"/><Relationship Id="rId2" Type="http://schemas.openxmlformats.org/officeDocument/2006/relationships/tags" Target="../tags/tag2.xml"/><Relationship Id="rId16" Type="http://schemas.openxmlformats.org/officeDocument/2006/relationships/image" Target="../media/image38.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17.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4.jp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aclanthology.org/D19-1637.pdf"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jpeg"/></Relationships>
</file>

<file path=ppt/slides/_rels/slide3.xml.rels><?xml version="1.0" encoding="UTF-8" standalone="yes"?>
<Relationships xmlns="http://schemas.openxmlformats.org/package/2006/relationships"><Relationship Id="rId3" Type="http://schemas.openxmlformats.org/officeDocument/2006/relationships/hyperlink" Target="https://baojian.github.i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3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68.jpeg"/></Relationships>
</file>

<file path=ppt/slides/_rels/slide37.xml.rels><?xml version="1.0" encoding="UTF-8" standalone="yes"?>
<Relationships xmlns="http://schemas.openxmlformats.org/package/2006/relationships"><Relationship Id="rId2" Type="http://schemas.openxmlformats.org/officeDocument/2006/relationships/hyperlink" Target="https://aclanthology.org/"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hyperlink" Target="https://www.zhihu.com/question/24366306" TargetMode="External"/><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hyperlink" Target="https://www.zhihu.com/question/24366306/answer/123787923" TargetMode="Externa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hyperlink" Target="https://ai.googleblog.com/" TargetMode="External"/><Relationship Id="rId2" Type="http://schemas.openxmlformats.org/officeDocument/2006/relationships/hyperlink" Target="https://openai.com/research/" TargetMode="External"/><Relationship Id="rId1" Type="http://schemas.openxmlformats.org/officeDocument/2006/relationships/slideLayout" Target="../slideLayouts/slideLayout2.xml"/><Relationship Id="rId5" Type="http://schemas.openxmlformats.org/officeDocument/2006/relationships/hyperlink" Target="https://ai.tencent.com/ailab/nlp/en/index.html" TargetMode="External"/><Relationship Id="rId4" Type="http://schemas.openxmlformats.org/officeDocument/2006/relationships/hyperlink" Target="https://deepmind.co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intro-nlp.github.io/" TargetMode="External"/><Relationship Id="rId2" Type="http://schemas.openxmlformats.org/officeDocument/2006/relationships/hyperlink" Target="https://web.stanford.edu/~jurafsky/slp3/" TargetMode="External"/><Relationship Id="rId1" Type="http://schemas.openxmlformats.org/officeDocument/2006/relationships/slideLayout" Target="../slideLayouts/slideLayout2.xml"/><Relationship Id="rId5" Type="http://schemas.openxmlformats.org/officeDocument/2006/relationships/hyperlink" Target="https://nlp.stanford.edu/fsnlp/" TargetMode="External"/><Relationship Id="rId4" Type="http://schemas.openxmlformats.org/officeDocument/2006/relationships/hyperlink" Target="https://www.nltk.org/book/"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eb.stanford.edu/class/cs276/" TargetMode="External"/><Relationship Id="rId2" Type="http://schemas.openxmlformats.org/officeDocument/2006/relationships/hyperlink" Target="https://web.stanford.edu/class/cs124/" TargetMode="External"/><Relationship Id="rId1" Type="http://schemas.openxmlformats.org/officeDocument/2006/relationships/slideLayout" Target="../slideLayouts/slideLayout2.xml"/><Relationship Id="rId5" Type="http://schemas.openxmlformats.org/officeDocument/2006/relationships/hyperlink" Target="https://web.stanford.edu/class/cs224w/" TargetMode="External"/><Relationship Id="rId4" Type="http://schemas.openxmlformats.org/officeDocument/2006/relationships/hyperlink" Target="https://web.stanford.edu/class/cs224n/"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elearning.fudan.edu.cn/"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8.jpeg"/><Relationship Id="rId4" Type="http://schemas.openxmlformats.org/officeDocument/2006/relationships/hyperlink" Target="http://xxgk.fudan.edu.cn/bd/61/c5163a48481/page.ht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hyperlink" Target="https://www.jetbrains.com/pycharm/" TargetMode="External"/><Relationship Id="rId7" Type="http://schemas.openxmlformats.org/officeDocument/2006/relationships/hyperlink" Target="https://github.com/" TargetMode="External"/><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 Id="rId6" Type="http://schemas.openxmlformats.org/officeDocument/2006/relationships/hyperlink" Target="https://www.anaconda.com/" TargetMode="External"/><Relationship Id="rId5" Type="http://schemas.openxmlformats.org/officeDocument/2006/relationships/hyperlink" Target="https://www.spyder-ide.org/" TargetMode="External"/><Relationship Id="rId10" Type="http://schemas.openxmlformats.org/officeDocument/2006/relationships/image" Target="../media/image81.png"/><Relationship Id="rId4" Type="http://schemas.openxmlformats.org/officeDocument/2006/relationships/hyperlink" Target="https://jupyter.org/" TargetMode="External"/><Relationship Id="rId9"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hyperlink" Target="https://docs.anaconda.com/anaconda/install/index.htm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blog.csdn.net/yywan1314520/article/details/51045660"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nltk.org/data.html" TargetMode="External"/><Relationship Id="rId2" Type="http://schemas.openxmlformats.org/officeDocument/2006/relationships/hyperlink" Target="https://jupyter.org/instal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9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hyperlink" Target="http://www.nltk.org/book/ch03.html"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81.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82.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550.png"/></Relationships>
</file>

<file path=ppt/slides/_rels/slide83.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580.png"/></Relationships>
</file>

<file path=ppt/slides/_rels/slide84.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60.png"/></Relationships>
</file>

<file path=ppt/slides/_rels/slide85.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62.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630.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90.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630.png"/></Relationships>
</file>

<file path=ppt/slides/_rels/slide91.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80.png"/><Relationship Id="rId1" Type="http://schemas.openxmlformats.org/officeDocument/2006/relationships/slideLayout" Target="../slideLayouts/slideLayout2.xml"/><Relationship Id="rId4" Type="http://schemas.openxmlformats.org/officeDocument/2006/relationships/image" Target="../media/image630.png"/></Relationships>
</file>

<file path=ppt/slides/_rels/slide92.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700.png"/><Relationship Id="rId1" Type="http://schemas.openxmlformats.org/officeDocument/2006/relationships/slideLayout" Target="../slideLayouts/slideLayout2.xml"/><Relationship Id="rId4" Type="http://schemas.openxmlformats.org/officeDocument/2006/relationships/image" Target="../media/image630.png"/></Relationships>
</file>

<file path=ppt/slides/_rels/slide93.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720.png"/><Relationship Id="rId1" Type="http://schemas.openxmlformats.org/officeDocument/2006/relationships/slideLayout" Target="../slideLayouts/slideLayout2.xml"/><Relationship Id="rId4" Type="http://schemas.openxmlformats.org/officeDocument/2006/relationships/image" Target="../media/image630.png"/></Relationships>
</file>

<file path=ppt/slides/_rels/slide94.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730.png"/><Relationship Id="rId1" Type="http://schemas.openxmlformats.org/officeDocument/2006/relationships/slideLayout" Target="../slideLayouts/slideLayout2.xml"/><Relationship Id="rId4" Type="http://schemas.openxmlformats.org/officeDocument/2006/relationships/image" Target="../media/image740.png"/></Relationships>
</file>

<file path=ppt/slides/_rels/slide9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770.png"/><Relationship Id="rId4" Type="http://schemas.openxmlformats.org/officeDocument/2006/relationships/image" Target="../media/image111.png"/></Relationships>
</file>

<file path=ppt/slides/_rels/slide9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learn.microsoft.com/en-us/azure/architecture/data-guide/technology-choices/natural-language-processing" TargetMode="External"/><Relationship Id="rId2" Type="http://schemas.openxmlformats.org/officeDocument/2006/relationships/hyperlink" Target="https://intro-nlp.github.io/"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www.yanlutong.com/gonglue/30511.html"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hyperlink" Target="https://www.nltk.org/book/ch02.html" TargetMode="External"/><Relationship Id="rId5" Type="http://schemas.openxmlformats.org/officeDocument/2006/relationships/hyperlink" Target="https://www.nltk.org/book/ch01.html" TargetMode="External"/><Relationship Id="rId4" Type="http://schemas.openxmlformats.org/officeDocument/2006/relationships/hyperlink" Target="https://www.youtube.com/watch?v=xvqsFTUsOmc&amp;t=1607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DC680-57FE-4360-8D62-7C774E5AB9F9}"/>
              </a:ext>
            </a:extLst>
          </p:cNvPr>
          <p:cNvSpPr>
            <a:spLocks noGrp="1"/>
          </p:cNvSpPr>
          <p:nvPr>
            <p:ph type="ctrTitle"/>
          </p:nvPr>
        </p:nvSpPr>
        <p:spPr>
          <a:xfrm>
            <a:off x="777087" y="545868"/>
            <a:ext cx="10637822" cy="1062185"/>
          </a:xfrm>
          <a:solidFill>
            <a:schemeClr val="bg1"/>
          </a:solidFill>
        </p:spPr>
        <p:txBody>
          <a:bodyPr/>
          <a:lstStyle/>
          <a:p>
            <a:r>
              <a:rPr lang="en-US" altLang="zh-CN" dirty="0">
                <a:solidFill>
                  <a:srgbClr val="0E419C"/>
                </a:solidFill>
              </a:rPr>
              <a:t>Lecture 01 – Introduction to NLP</a:t>
            </a:r>
            <a:endParaRPr lang="zh-CN" altLang="en-US" dirty="0">
              <a:solidFill>
                <a:srgbClr val="0E419C"/>
              </a:solidFill>
            </a:endParaRPr>
          </a:p>
        </p:txBody>
      </p:sp>
      <p:sp>
        <p:nvSpPr>
          <p:cNvPr id="3" name="副标题 2">
            <a:extLst>
              <a:ext uri="{FF2B5EF4-FFF2-40B4-BE49-F238E27FC236}">
                <a16:creationId xmlns:a16="http://schemas.microsoft.com/office/drawing/2014/main" id="{07BA0913-FFCB-4BC5-85DA-4B598BB8D3D5}"/>
              </a:ext>
            </a:extLst>
          </p:cNvPr>
          <p:cNvSpPr>
            <a:spLocks noGrp="1"/>
          </p:cNvSpPr>
          <p:nvPr>
            <p:ph type="subTitle" idx="1"/>
          </p:nvPr>
        </p:nvSpPr>
        <p:spPr>
          <a:xfrm>
            <a:off x="1523999" y="2585338"/>
            <a:ext cx="9144000" cy="1687323"/>
          </a:xfrm>
          <a:solidFill>
            <a:schemeClr val="bg1"/>
          </a:solidFill>
        </p:spPr>
        <p:txBody>
          <a:bodyPr>
            <a:noAutofit/>
          </a:bodyPr>
          <a:lstStyle/>
          <a:p>
            <a:r>
              <a:rPr lang="en-US" altLang="zh-CN" sz="2000" dirty="0">
                <a:solidFill>
                  <a:srgbClr val="0E419C"/>
                </a:solidFill>
              </a:rPr>
              <a:t>Baojian Zhou</a:t>
            </a:r>
          </a:p>
          <a:p>
            <a:r>
              <a:rPr lang="en-US" altLang="zh-CN" sz="2000" dirty="0">
                <a:solidFill>
                  <a:srgbClr val="0E419C"/>
                </a:solidFill>
              </a:rPr>
              <a:t>DATA130030.01 (</a:t>
            </a:r>
            <a:r>
              <a:rPr lang="zh-CN" altLang="en-US" sz="2000" dirty="0">
                <a:solidFill>
                  <a:srgbClr val="0E419C"/>
                </a:solidFill>
              </a:rPr>
              <a:t>自然语言处理</a:t>
            </a:r>
            <a:r>
              <a:rPr lang="en-US" altLang="zh-CN" sz="2000" dirty="0">
                <a:solidFill>
                  <a:srgbClr val="0E419C"/>
                </a:solidFill>
              </a:rPr>
              <a:t>)</a:t>
            </a:r>
          </a:p>
          <a:p>
            <a:r>
              <a:rPr lang="en-US" altLang="zh-CN" sz="2000" dirty="0">
                <a:solidFill>
                  <a:srgbClr val="0E419C"/>
                </a:solidFill>
              </a:rPr>
              <a:t>School of Data Science, Fudan University</a:t>
            </a:r>
          </a:p>
          <a:p>
            <a:r>
              <a:rPr lang="en-US" altLang="zh-CN" sz="2000" dirty="0">
                <a:solidFill>
                  <a:srgbClr val="0E419C"/>
                </a:solidFill>
              </a:rPr>
              <a:t>02/22/2023</a:t>
            </a:r>
          </a:p>
        </p:txBody>
      </p:sp>
      <p:sp>
        <p:nvSpPr>
          <p:cNvPr id="8" name="灯片编号占位符 7">
            <a:extLst>
              <a:ext uri="{FF2B5EF4-FFF2-40B4-BE49-F238E27FC236}">
                <a16:creationId xmlns:a16="http://schemas.microsoft.com/office/drawing/2014/main" id="{85388F10-FFAF-40CE-8463-CBC710995BD9}"/>
              </a:ext>
            </a:extLst>
          </p:cNvPr>
          <p:cNvSpPr>
            <a:spLocks noGrp="1"/>
          </p:cNvSpPr>
          <p:nvPr>
            <p:ph type="sldNum" sz="quarter" idx="12"/>
          </p:nvPr>
        </p:nvSpPr>
        <p:spPr/>
        <p:txBody>
          <a:bodyPr/>
          <a:lstStyle/>
          <a:p>
            <a:fld id="{DC8BB421-126E-41CB-B73A-69D52E98CAE3}" type="slidenum">
              <a:rPr lang="zh-CN" altLang="en-US" smtClean="0"/>
              <a:t>1</a:t>
            </a:fld>
            <a:endParaRPr lang="zh-CN" altLang="en-US"/>
          </a:p>
        </p:txBody>
      </p:sp>
      <p:pic>
        <p:nvPicPr>
          <p:cNvPr id="5" name="Picture 2">
            <a:extLst>
              <a:ext uri="{FF2B5EF4-FFF2-40B4-BE49-F238E27FC236}">
                <a16:creationId xmlns:a16="http://schemas.microsoft.com/office/drawing/2014/main" id="{439AF209-0086-7F46-8904-7BA8B94BE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893" y="4579572"/>
            <a:ext cx="1916211" cy="191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72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D6FABA-72B4-4EC1-B4C2-1AC42014422C}"/>
              </a:ext>
            </a:extLst>
          </p:cNvPr>
          <p:cNvSpPr>
            <a:spLocks noGrp="1"/>
          </p:cNvSpPr>
          <p:nvPr>
            <p:ph type="title"/>
          </p:nvPr>
        </p:nvSpPr>
        <p:spPr/>
        <p:txBody>
          <a:bodyPr/>
          <a:lstStyle/>
          <a:p>
            <a:r>
              <a:rPr lang="en-US" altLang="zh-CN" dirty="0"/>
              <a:t>NLP Timeline</a:t>
            </a:r>
            <a:endParaRPr lang="zh-CN" altLang="en-US" dirty="0"/>
          </a:p>
        </p:txBody>
      </p:sp>
      <p:pic>
        <p:nvPicPr>
          <p:cNvPr id="6" name="图片 5">
            <a:extLst>
              <a:ext uri="{FF2B5EF4-FFF2-40B4-BE49-F238E27FC236}">
                <a16:creationId xmlns:a16="http://schemas.microsoft.com/office/drawing/2014/main" id="{804D9006-2A6F-4CC8-907E-E81AE5AE697C}"/>
              </a:ext>
            </a:extLst>
          </p:cNvPr>
          <p:cNvPicPr>
            <a:picLocks noChangeAspect="1"/>
          </p:cNvPicPr>
          <p:nvPr/>
        </p:nvPicPr>
        <p:blipFill rotWithShape="1">
          <a:blip r:embed="rId3"/>
          <a:srcRect l="12967" t="13863"/>
          <a:stretch/>
        </p:blipFill>
        <p:spPr>
          <a:xfrm>
            <a:off x="819287" y="1779022"/>
            <a:ext cx="11048865" cy="4536718"/>
          </a:xfrm>
          <a:prstGeom prst="rect">
            <a:avLst/>
          </a:prstGeom>
        </p:spPr>
      </p:pic>
      <p:sp>
        <p:nvSpPr>
          <p:cNvPr id="8" name="灯片编号占位符 7">
            <a:extLst>
              <a:ext uri="{FF2B5EF4-FFF2-40B4-BE49-F238E27FC236}">
                <a16:creationId xmlns:a16="http://schemas.microsoft.com/office/drawing/2014/main" id="{C91CB4BA-A49C-48AB-977D-6D31AC291849}"/>
              </a:ext>
            </a:extLst>
          </p:cNvPr>
          <p:cNvSpPr>
            <a:spLocks noGrp="1"/>
          </p:cNvSpPr>
          <p:nvPr>
            <p:ph type="sldNum" sz="quarter" idx="12"/>
          </p:nvPr>
        </p:nvSpPr>
        <p:spPr/>
        <p:txBody>
          <a:bodyPr/>
          <a:lstStyle/>
          <a:p>
            <a:fld id="{DC8BB421-126E-41CB-B73A-69D52E98CAE3}" type="slidenum">
              <a:rPr lang="zh-CN" altLang="en-US" smtClean="0"/>
              <a:t>10</a:t>
            </a:fld>
            <a:endParaRPr lang="zh-CN" altLang="en-US" dirty="0"/>
          </a:p>
        </p:txBody>
      </p:sp>
      <p:sp>
        <p:nvSpPr>
          <p:cNvPr id="3" name="TextBox 2">
            <a:extLst>
              <a:ext uri="{FF2B5EF4-FFF2-40B4-BE49-F238E27FC236}">
                <a16:creationId xmlns:a16="http://schemas.microsoft.com/office/drawing/2014/main" id="{A2AA93B7-0D5A-B74A-AABB-00CAFB71C5A1}"/>
              </a:ext>
            </a:extLst>
          </p:cNvPr>
          <p:cNvSpPr txBox="1"/>
          <p:nvPr/>
        </p:nvSpPr>
        <p:spPr>
          <a:xfrm>
            <a:off x="479425" y="1053762"/>
            <a:ext cx="6098144" cy="523220"/>
          </a:xfrm>
          <a:prstGeom prst="rect">
            <a:avLst/>
          </a:prstGeom>
          <a:noFill/>
        </p:spPr>
        <p:txBody>
          <a:bodyPr wrap="none" rtlCol="0">
            <a:spAutoFit/>
          </a:bodyPr>
          <a:lstStyle/>
          <a:p>
            <a:r>
              <a:rPr lang="en-CN" sz="2800" b="1" dirty="0"/>
              <a:t>Number</a:t>
            </a:r>
            <a:r>
              <a:rPr lang="zh-CN" altLang="en-US" sz="2800" b="1" dirty="0"/>
              <a:t> </a:t>
            </a:r>
            <a:r>
              <a:rPr lang="en-US" altLang="zh-CN" sz="2800" b="1" dirty="0"/>
              <a:t>of papers in ACL by year</a:t>
            </a:r>
            <a:endParaRPr lang="en-CN" sz="2800" b="1" dirty="0"/>
          </a:p>
        </p:txBody>
      </p:sp>
    </p:spTree>
    <p:extLst>
      <p:ext uri="{BB962C8B-B14F-4D97-AF65-F5344CB8AC3E}">
        <p14:creationId xmlns:p14="http://schemas.microsoft.com/office/powerpoint/2010/main" val="1158937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6B06CB-91EC-4660-860B-5E5913C62640}"/>
              </a:ext>
            </a:extLst>
          </p:cNvPr>
          <p:cNvSpPr>
            <a:spLocks noGrp="1"/>
          </p:cNvSpPr>
          <p:nvPr>
            <p:ph type="title"/>
          </p:nvPr>
        </p:nvSpPr>
        <p:spPr/>
        <p:txBody>
          <a:bodyPr/>
          <a:lstStyle/>
          <a:p>
            <a:r>
              <a:rPr lang="en-US" altLang="zh-CN" dirty="0"/>
              <a:t>Text data</a:t>
            </a:r>
            <a:endParaRPr lang="zh-CN" altLang="en-US" dirty="0"/>
          </a:p>
        </p:txBody>
      </p:sp>
      <p:sp>
        <p:nvSpPr>
          <p:cNvPr id="43" name="TextBox 17">
            <a:extLst>
              <a:ext uri="{FF2B5EF4-FFF2-40B4-BE49-F238E27FC236}">
                <a16:creationId xmlns:a16="http://schemas.microsoft.com/office/drawing/2014/main" id="{9EB88A13-3FE1-4E7B-AA82-515D7403E0DB}"/>
              </a:ext>
            </a:extLst>
          </p:cNvPr>
          <p:cNvSpPr txBox="1">
            <a:spLocks noChangeArrowheads="1"/>
          </p:cNvSpPr>
          <p:nvPr/>
        </p:nvSpPr>
        <p:spPr bwMode="auto">
          <a:xfrm>
            <a:off x="2312487" y="1020113"/>
            <a:ext cx="1808381"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b="1"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Topics: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People</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Events</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Products</a:t>
            </a:r>
          </a:p>
        </p:txBody>
      </p:sp>
      <p:sp>
        <p:nvSpPr>
          <p:cNvPr id="44" name="Rectangle 18">
            <a:extLst>
              <a:ext uri="{FF2B5EF4-FFF2-40B4-BE49-F238E27FC236}">
                <a16:creationId xmlns:a16="http://schemas.microsoft.com/office/drawing/2014/main" id="{C71ECD8D-387A-4339-826F-9BFD92D55D41}"/>
              </a:ext>
            </a:extLst>
          </p:cNvPr>
          <p:cNvSpPr>
            <a:spLocks noChangeArrowheads="1"/>
          </p:cNvSpPr>
          <p:nvPr/>
        </p:nvSpPr>
        <p:spPr bwMode="auto">
          <a:xfrm>
            <a:off x="2378035" y="3434801"/>
            <a:ext cx="2091450"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mn-lt"/>
                <a:cs typeface="Arial" panose="020B0604020202020204" pitchFamily="34" charset="0"/>
              </a:rPr>
              <a:t>Sources: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rPr>
              <a:t>Blogs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rPr>
              <a:t>Microblogs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rPr>
              <a:t>Forums </a:t>
            </a:r>
          </a:p>
          <a:p>
            <a:pPr marL="457200" indent="-457200">
              <a:spcBef>
                <a:spcPct val="0"/>
              </a:spcBef>
              <a:defRPr/>
            </a:pPr>
            <a:r>
              <a:rPr kumimoji="0" lang="en-US" altLang="zh-CN" sz="2400" b="0" i="0" u="none" strike="noStrike" kern="1200" cap="none" spc="0" normalizeH="0" baseline="0" noProof="0" dirty="0">
                <a:ln>
                  <a:noFill/>
                </a:ln>
                <a:solidFill>
                  <a:prstClr val="black"/>
                </a:solidFill>
                <a:effectLst/>
                <a:uLnTx/>
                <a:uFillTx/>
                <a:latin typeface="+mn-lt"/>
                <a:ea typeface="黑体" panose="02010609060101010101" pitchFamily="49" charset="-122"/>
                <a:cs typeface="Arial" panose="020B0604020202020204" pitchFamily="34" charset="0"/>
              </a:rPr>
              <a:t>Reviews</a:t>
            </a:r>
            <a:endParaRPr kumimoji="0" lang="en-US" altLang="en-US" sz="2800" b="0" i="0" u="none" strike="noStrike" kern="1200" cap="none" spc="0" normalizeH="0" baseline="0" noProof="0" dirty="0">
              <a:ln>
                <a:noFill/>
              </a:ln>
              <a:solidFill>
                <a:prstClr val="black"/>
              </a:solidFill>
              <a:effectLst/>
              <a:uLnTx/>
              <a:uFillTx/>
              <a:latin typeface="+mn-lt"/>
              <a:cs typeface="Arial" panose="020B0604020202020204" pitchFamily="34" charset="0"/>
            </a:endParaRPr>
          </a:p>
        </p:txBody>
      </p:sp>
      <p:pic>
        <p:nvPicPr>
          <p:cNvPr id="45" name="Picture 4" descr="http://upload.wikimedia.org/wikipedia/commons/thumb/a/a4/Hurricane_Katrina_August_28_2005_NASA.jpg/236px-Hurricane_Katrina_August_28_2005_NASA.jpg">
            <a:extLst>
              <a:ext uri="{FF2B5EF4-FFF2-40B4-BE49-F238E27FC236}">
                <a16:creationId xmlns:a16="http://schemas.microsoft.com/office/drawing/2014/main" id="{65F8DDA1-0951-4E4E-BDB6-1CC20ED7215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5814996">
            <a:off x="6029891" y="1489708"/>
            <a:ext cx="1024401" cy="13239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7" name="Picture 11">
            <a:extLst>
              <a:ext uri="{FF2B5EF4-FFF2-40B4-BE49-F238E27FC236}">
                <a16:creationId xmlns:a16="http://schemas.microsoft.com/office/drawing/2014/main" id="{B309A7AB-4DE4-4408-AA08-39A4C8E70408}"/>
              </a:ext>
            </a:extLst>
          </p:cNvPr>
          <p:cNvPicPr>
            <a:picLocks noChangeAspect="1" noChangeArrowheads="1"/>
          </p:cNvPicPr>
          <p:nvPr/>
        </p:nvPicPr>
        <p:blipFill>
          <a:blip r:embed="rId4"/>
          <a:srcRect/>
          <a:stretch>
            <a:fillRect/>
          </a:stretch>
        </p:blipFill>
        <p:spPr bwMode="auto">
          <a:xfrm rot="21335546">
            <a:off x="4524016" y="1419998"/>
            <a:ext cx="1070929" cy="14603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 name="Picture 2" descr="Text as Data – Website of the Text as Data Society">
            <a:extLst>
              <a:ext uri="{FF2B5EF4-FFF2-40B4-BE49-F238E27FC236}">
                <a16:creationId xmlns:a16="http://schemas.microsoft.com/office/drawing/2014/main" id="{D852208F-BAED-4E5C-A846-983052E163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0319" y="5108037"/>
            <a:ext cx="4928515" cy="167107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For Two Months, I Got My News From Print Newspapers. Here&amp;#39;s What I Learned.  - The New York Times">
            <a:extLst>
              <a:ext uri="{FF2B5EF4-FFF2-40B4-BE49-F238E27FC236}">
                <a16:creationId xmlns:a16="http://schemas.microsoft.com/office/drawing/2014/main" id="{E0863869-EB0F-4911-9022-D04D9C49F6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877" y="1231900"/>
            <a:ext cx="1789690" cy="186076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descr="Social Media Marketing for Businesses">
            <a:extLst>
              <a:ext uri="{FF2B5EF4-FFF2-40B4-BE49-F238E27FC236}">
                <a16:creationId xmlns:a16="http://schemas.microsoft.com/office/drawing/2014/main" id="{846CA12B-F576-491D-9619-F8180F9DEBC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5602"/>
          <a:stretch/>
        </p:blipFill>
        <p:spPr bwMode="auto">
          <a:xfrm>
            <a:off x="9342164" y="1563473"/>
            <a:ext cx="1894875" cy="126547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2" descr="English Wikipedia - Wikipedia">
            <a:extLst>
              <a:ext uri="{FF2B5EF4-FFF2-40B4-BE49-F238E27FC236}">
                <a16:creationId xmlns:a16="http://schemas.microsoft.com/office/drawing/2014/main" id="{AB056240-AB21-4BE8-8C3B-68BF85B1DF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8854" y="3422101"/>
            <a:ext cx="1689616" cy="194022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4" descr="Hijacked Reviews on Amazon Can Trick Shoppers - Consumer Reports">
            <a:extLst>
              <a:ext uri="{FF2B5EF4-FFF2-40B4-BE49-F238E27FC236}">
                <a16:creationId xmlns:a16="http://schemas.microsoft.com/office/drawing/2014/main" id="{877130A7-D43F-46F7-9B4E-52C8CF11F1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45593" y="3625217"/>
            <a:ext cx="2476924" cy="139236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6" descr="Project Gutenberg - Yale University Library eBooks - Yale University  Library Research Guides at Yale University">
            <a:extLst>
              <a:ext uri="{FF2B5EF4-FFF2-40B4-BE49-F238E27FC236}">
                <a16:creationId xmlns:a16="http://schemas.microsoft.com/office/drawing/2014/main" id="{CD9E96D9-C1F0-4541-A7BE-87D0FDC0CE3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224" y="5546502"/>
            <a:ext cx="1787111" cy="1070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n sending text message and sms with smartphone. Guy texting and using mobile  phone late at night in dark. Communication or sexting concept. Finger  typing with cellphone keyboard. Light from screen. |">
            <a:extLst>
              <a:ext uri="{FF2B5EF4-FFF2-40B4-BE49-F238E27FC236}">
                <a16:creationId xmlns:a16="http://schemas.microsoft.com/office/drawing/2014/main" id="{1C6325CE-F582-44F9-8FBF-545D1A24E7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0809050">
            <a:off x="7450804" y="1658761"/>
            <a:ext cx="1624386" cy="10837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g Data: 20 Free Big Data Sources Everyone Should Know">
            <a:extLst>
              <a:ext uri="{FF2B5EF4-FFF2-40B4-BE49-F238E27FC236}">
                <a16:creationId xmlns:a16="http://schemas.microsoft.com/office/drawing/2014/main" id="{BD8927A8-B68C-4F8B-A7CB-9A6B59D873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09893" y="3625217"/>
            <a:ext cx="2256275" cy="1393486"/>
          </a:xfrm>
          <a:prstGeom prst="rect">
            <a:avLst/>
          </a:prstGeom>
          <a:noFill/>
          <a:extLst>
            <a:ext uri="{909E8E84-426E-40DD-AFC4-6F175D3DCCD1}">
              <a14:hiddenFill xmlns:a14="http://schemas.microsoft.com/office/drawing/2010/main">
                <a:solidFill>
                  <a:srgbClr val="FFFFFF"/>
                </a:solidFill>
              </a14:hiddenFill>
            </a:ext>
          </a:extLst>
        </p:spPr>
      </p:pic>
      <p:sp>
        <p:nvSpPr>
          <p:cNvPr id="78" name="灯片编号占位符 77">
            <a:extLst>
              <a:ext uri="{FF2B5EF4-FFF2-40B4-BE49-F238E27FC236}">
                <a16:creationId xmlns:a16="http://schemas.microsoft.com/office/drawing/2014/main" id="{0020FD69-69D5-4A54-B911-D5208339C52D}"/>
              </a:ext>
            </a:extLst>
          </p:cNvPr>
          <p:cNvSpPr>
            <a:spLocks noGrp="1"/>
          </p:cNvSpPr>
          <p:nvPr>
            <p:ph type="sldNum" sz="quarter" idx="12"/>
          </p:nvPr>
        </p:nvSpPr>
        <p:spPr/>
        <p:txBody>
          <a:bodyPr/>
          <a:lstStyle/>
          <a:p>
            <a:fld id="{DC8BB421-126E-41CB-B73A-69D52E98CAE3}" type="slidenum">
              <a:rPr lang="zh-CN" altLang="en-US" smtClean="0"/>
              <a:t>11</a:t>
            </a:fld>
            <a:endParaRPr lang="zh-CN" altLang="en-US" dirty="0"/>
          </a:p>
        </p:txBody>
      </p:sp>
    </p:spTree>
    <p:extLst>
      <p:ext uri="{BB962C8B-B14F-4D97-AF65-F5344CB8AC3E}">
        <p14:creationId xmlns:p14="http://schemas.microsoft.com/office/powerpoint/2010/main" val="3748528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523DC-287C-45A8-AB9E-2D9F8A24816D}"/>
              </a:ext>
            </a:extLst>
          </p:cNvPr>
          <p:cNvSpPr>
            <a:spLocks noGrp="1"/>
          </p:cNvSpPr>
          <p:nvPr>
            <p:ph type="title"/>
          </p:nvPr>
        </p:nvSpPr>
        <p:spPr/>
        <p:txBody>
          <a:bodyPr/>
          <a:lstStyle/>
          <a:p>
            <a:r>
              <a:rPr lang="en-US" altLang="zh-CN" dirty="0"/>
              <a:t>Humans as subjective “Sensors”</a:t>
            </a:r>
            <a:endParaRPr lang="zh-CN" altLang="en-US" dirty="0"/>
          </a:p>
        </p:txBody>
      </p:sp>
      <p:pic>
        <p:nvPicPr>
          <p:cNvPr id="5" name="Picture 5">
            <a:extLst>
              <a:ext uri="{FF2B5EF4-FFF2-40B4-BE49-F238E27FC236}">
                <a16:creationId xmlns:a16="http://schemas.microsoft.com/office/drawing/2014/main" id="{67ACE4BA-EF02-4232-A740-4043F477025D}"/>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21413775">
            <a:off x="9950423" y="6012172"/>
            <a:ext cx="1508738" cy="7049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6">
            <a:extLst>
              <a:ext uri="{FF2B5EF4-FFF2-40B4-BE49-F238E27FC236}">
                <a16:creationId xmlns:a16="http://schemas.microsoft.com/office/drawing/2014/main" id="{A3BE7D36-9F78-4D95-AB6A-A3A6B274CAF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rot="440101">
            <a:off x="10066295" y="5345549"/>
            <a:ext cx="1414483" cy="8373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7">
            <a:extLst>
              <a:ext uri="{FF2B5EF4-FFF2-40B4-BE49-F238E27FC236}">
                <a16:creationId xmlns:a16="http://schemas.microsoft.com/office/drawing/2014/main" id="{9A3A9375-6FA1-4BB9-B896-C37DC01446D4}"/>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rot="20974153">
            <a:off x="10010672" y="5760417"/>
            <a:ext cx="1490221" cy="565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25">
            <a:extLst>
              <a:ext uri="{FF2B5EF4-FFF2-40B4-BE49-F238E27FC236}">
                <a16:creationId xmlns:a16="http://schemas.microsoft.com/office/drawing/2014/main" id="{653BCDF2-E582-4533-8487-A995BBDCFC0F}"/>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bwMode="auto">
          <a:xfrm>
            <a:off x="818528" y="5690244"/>
            <a:ext cx="2582395" cy="96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a:extLst>
              <a:ext uri="{FF2B5EF4-FFF2-40B4-BE49-F238E27FC236}">
                <a16:creationId xmlns:a16="http://schemas.microsoft.com/office/drawing/2014/main" id="{DF9F1791-E681-49DF-B4B9-00C6FC0F3FD9}"/>
              </a:ext>
            </a:extLst>
          </p:cNvPr>
          <p:cNvSpPr txBox="1"/>
          <p:nvPr/>
        </p:nvSpPr>
        <p:spPr>
          <a:xfrm>
            <a:off x="479425" y="2162562"/>
            <a:ext cx="150874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ea typeface="+mn-ea"/>
                <a:cs typeface="+mn-cs"/>
              </a:rPr>
              <a:t>Weather</a:t>
            </a:r>
          </a:p>
        </p:txBody>
      </p:sp>
      <p:sp>
        <p:nvSpPr>
          <p:cNvPr id="10" name="TextBox 16">
            <a:extLst>
              <a:ext uri="{FF2B5EF4-FFF2-40B4-BE49-F238E27FC236}">
                <a16:creationId xmlns:a16="http://schemas.microsoft.com/office/drawing/2014/main" id="{1CC1E007-3CE9-421D-BE3A-A1D5BD907074}"/>
              </a:ext>
            </a:extLst>
          </p:cNvPr>
          <p:cNvSpPr txBox="1"/>
          <p:nvPr/>
        </p:nvSpPr>
        <p:spPr>
          <a:xfrm>
            <a:off x="479425" y="3441466"/>
            <a:ext cx="16658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ea typeface="+mn-ea"/>
                <a:cs typeface="+mn-cs"/>
              </a:rPr>
              <a:t>Locations</a:t>
            </a:r>
          </a:p>
        </p:txBody>
      </p:sp>
      <p:sp>
        <p:nvSpPr>
          <p:cNvPr id="11" name="TextBox 21">
            <a:extLst>
              <a:ext uri="{FF2B5EF4-FFF2-40B4-BE49-F238E27FC236}">
                <a16:creationId xmlns:a16="http://schemas.microsoft.com/office/drawing/2014/main" id="{640F6103-B352-442F-92E2-C6C1A46E18D9}"/>
              </a:ext>
            </a:extLst>
          </p:cNvPr>
          <p:cNvSpPr txBox="1"/>
          <p:nvPr/>
        </p:nvSpPr>
        <p:spPr>
          <a:xfrm>
            <a:off x="485215" y="4682391"/>
            <a:ext cx="16754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ea typeface="+mn-ea"/>
                <a:cs typeface="+mn-cs"/>
              </a:rPr>
              <a:t>Networks</a:t>
            </a:r>
          </a:p>
        </p:txBody>
      </p:sp>
      <p:pic>
        <p:nvPicPr>
          <p:cNvPr id="12" name="Picture 6">
            <a:extLst>
              <a:ext uri="{FF2B5EF4-FFF2-40B4-BE49-F238E27FC236}">
                <a16:creationId xmlns:a16="http://schemas.microsoft.com/office/drawing/2014/main" id="{2086A932-9097-4CDD-B694-E0AEC95353B5}"/>
              </a:ext>
            </a:extLst>
          </p:cNvPr>
          <p:cNvPicPr>
            <a:picLocks noChangeArrowheads="1"/>
          </p:cNvPicPr>
          <p:nvPr/>
        </p:nvPicPr>
        <p:blipFill>
          <a:blip r:embed="rId8" cstate="print">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bwMode="auto">
          <a:xfrm>
            <a:off x="2145266" y="2021272"/>
            <a:ext cx="1497019" cy="688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a:extLst>
              <a:ext uri="{FF2B5EF4-FFF2-40B4-BE49-F238E27FC236}">
                <a16:creationId xmlns:a16="http://schemas.microsoft.com/office/drawing/2014/main" id="{C764D054-5BED-4B8B-9B2F-B039F961AACB}"/>
              </a:ext>
            </a:extLst>
          </p:cNvPr>
          <p:cNvPicPr>
            <a:picLocks noChangeArrowheads="1"/>
          </p:cNvPicPr>
          <p:nvPr/>
        </p:nvPicPr>
        <p:blipFill>
          <a:blip r:embed="rId10" cstate="print">
            <a:extLst>
              <a:ext uri="{BEBA8EAE-BF5A-486C-A8C5-ECC9F3942E4B}">
                <a14:imgProps xmlns:a14="http://schemas.microsoft.com/office/drawing/2010/main">
                  <a14:imgLayer r:embed="rId11">
                    <a14:imgEffect>
                      <a14:sharpenSoften amount="-50000"/>
                    </a14:imgEffect>
                    <a14:imgEffect>
                      <a14:saturation sat="0"/>
                    </a14:imgEffect>
                  </a14:imgLayer>
                </a14:imgProps>
              </a:ext>
              <a:ext uri="{28A0092B-C50C-407E-A947-70E740481C1C}">
                <a14:useLocalDpi xmlns:a14="http://schemas.microsoft.com/office/drawing/2010/main" val="0"/>
              </a:ext>
            </a:extLst>
          </a:blip>
          <a:stretch>
            <a:fillRect/>
          </a:stretch>
        </p:blipFill>
        <p:spPr bwMode="auto">
          <a:xfrm>
            <a:off x="2145266" y="3244960"/>
            <a:ext cx="1534067" cy="801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9">
            <a:extLst>
              <a:ext uri="{FF2B5EF4-FFF2-40B4-BE49-F238E27FC236}">
                <a16:creationId xmlns:a16="http://schemas.microsoft.com/office/drawing/2014/main" id="{500FA51C-31AC-4C90-8E02-68920FC725A6}"/>
              </a:ext>
            </a:extLst>
          </p:cNvPr>
          <p:cNvPicPr>
            <a:picLocks noChangeArrowheads="1"/>
          </p:cNvPicPr>
          <p:nvPr/>
        </p:nvPicPr>
        <p:blipFill>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bwMode="auto">
          <a:xfrm>
            <a:off x="2173367" y="4487824"/>
            <a:ext cx="1468918" cy="963181"/>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Bracket 29">
            <a:extLst>
              <a:ext uri="{FF2B5EF4-FFF2-40B4-BE49-F238E27FC236}">
                <a16:creationId xmlns:a16="http://schemas.microsoft.com/office/drawing/2014/main" id="{A16FC529-FA39-446E-A0FF-1D1840A855B5}"/>
              </a:ext>
            </a:extLst>
          </p:cNvPr>
          <p:cNvSpPr/>
          <p:nvPr/>
        </p:nvSpPr>
        <p:spPr>
          <a:xfrm>
            <a:off x="3689079" y="1939099"/>
            <a:ext cx="222521" cy="4736337"/>
          </a:xfrm>
          <a:prstGeom prst="rightBracket">
            <a:avLst/>
          </a:prstGeom>
          <a:ln w="539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black"/>
              </a:solidFill>
              <a:effectLst/>
              <a:uLnTx/>
              <a:uFillTx/>
              <a:ea typeface="+mn-ea"/>
              <a:cs typeface="+mn-cs"/>
            </a:endParaRPr>
          </a:p>
        </p:txBody>
      </p:sp>
      <p:sp>
        <p:nvSpPr>
          <p:cNvPr id="16" name="TextBox 2">
            <a:extLst>
              <a:ext uri="{FF2B5EF4-FFF2-40B4-BE49-F238E27FC236}">
                <a16:creationId xmlns:a16="http://schemas.microsoft.com/office/drawing/2014/main" id="{C4E27C81-6EE1-417F-90CF-494BE4C748D0}"/>
              </a:ext>
            </a:extLst>
          </p:cNvPr>
          <p:cNvSpPr txBox="1"/>
          <p:nvPr/>
        </p:nvSpPr>
        <p:spPr>
          <a:xfrm>
            <a:off x="1060673" y="1154620"/>
            <a:ext cx="216918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accent1"/>
                </a:solidFill>
                <a:effectLst/>
                <a:uLnTx/>
                <a:uFillTx/>
                <a:ea typeface="+mn-ea"/>
                <a:cs typeface="+mn-cs"/>
              </a:rPr>
              <a:t>Real World</a:t>
            </a:r>
          </a:p>
        </p:txBody>
      </p:sp>
      <p:sp>
        <p:nvSpPr>
          <p:cNvPr id="17" name="TextBox 3">
            <a:extLst>
              <a:ext uri="{FF2B5EF4-FFF2-40B4-BE49-F238E27FC236}">
                <a16:creationId xmlns:a16="http://schemas.microsoft.com/office/drawing/2014/main" id="{3D84F41D-9F1B-495E-932B-927584605206}"/>
              </a:ext>
            </a:extLst>
          </p:cNvPr>
          <p:cNvSpPr txBox="1"/>
          <p:nvPr/>
        </p:nvSpPr>
        <p:spPr>
          <a:xfrm>
            <a:off x="5937506" y="1160876"/>
            <a:ext cx="141577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accent2"/>
                </a:solidFill>
                <a:effectLst/>
                <a:uLnTx/>
                <a:uFillTx/>
                <a:ea typeface="+mn-ea"/>
                <a:cs typeface="+mn-cs"/>
              </a:rPr>
              <a:t>Sensor</a:t>
            </a:r>
          </a:p>
        </p:txBody>
      </p:sp>
      <p:sp>
        <p:nvSpPr>
          <p:cNvPr id="18" name="TextBox 4">
            <a:extLst>
              <a:ext uri="{FF2B5EF4-FFF2-40B4-BE49-F238E27FC236}">
                <a16:creationId xmlns:a16="http://schemas.microsoft.com/office/drawing/2014/main" id="{0B24F808-FAED-43EA-BBA8-0ADA853B3799}"/>
              </a:ext>
            </a:extLst>
          </p:cNvPr>
          <p:cNvSpPr txBox="1"/>
          <p:nvPr/>
        </p:nvSpPr>
        <p:spPr>
          <a:xfrm>
            <a:off x="10060926" y="1148407"/>
            <a:ext cx="114165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accent6"/>
                </a:solidFill>
                <a:effectLst/>
                <a:uLnTx/>
                <a:uFillTx/>
                <a:ea typeface="+mn-ea"/>
                <a:cs typeface="+mn-cs"/>
              </a:rPr>
              <a:t>Data </a:t>
            </a:r>
          </a:p>
        </p:txBody>
      </p:sp>
      <p:sp>
        <p:nvSpPr>
          <p:cNvPr id="19" name="TextBox 5">
            <a:extLst>
              <a:ext uri="{FF2B5EF4-FFF2-40B4-BE49-F238E27FC236}">
                <a16:creationId xmlns:a16="http://schemas.microsoft.com/office/drawing/2014/main" id="{73F81BCF-76D4-4BE4-A685-37B989AFC459}"/>
              </a:ext>
            </a:extLst>
          </p:cNvPr>
          <p:cNvSpPr txBox="1"/>
          <p:nvPr/>
        </p:nvSpPr>
        <p:spPr>
          <a:xfrm>
            <a:off x="8146201" y="916997"/>
            <a:ext cx="123623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ea typeface="+mn-ea"/>
                <a:cs typeface="+mn-cs"/>
              </a:rPr>
              <a:t>Report</a:t>
            </a:r>
          </a:p>
        </p:txBody>
      </p:sp>
      <p:sp>
        <p:nvSpPr>
          <p:cNvPr id="20" name="TextBox 6">
            <a:extLst>
              <a:ext uri="{FF2B5EF4-FFF2-40B4-BE49-F238E27FC236}">
                <a16:creationId xmlns:a16="http://schemas.microsoft.com/office/drawing/2014/main" id="{8F609F0B-8272-4717-9547-2DF97855F745}"/>
              </a:ext>
            </a:extLst>
          </p:cNvPr>
          <p:cNvSpPr txBox="1"/>
          <p:nvPr/>
        </p:nvSpPr>
        <p:spPr>
          <a:xfrm>
            <a:off x="3927098" y="929617"/>
            <a:ext cx="137088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ea typeface="+mn-ea"/>
                <a:cs typeface="+mn-cs"/>
              </a:rPr>
              <a:t>   Sense</a:t>
            </a:r>
          </a:p>
        </p:txBody>
      </p:sp>
      <p:sp>
        <p:nvSpPr>
          <p:cNvPr id="21" name="TextBox 7">
            <a:extLst>
              <a:ext uri="{FF2B5EF4-FFF2-40B4-BE49-F238E27FC236}">
                <a16:creationId xmlns:a16="http://schemas.microsoft.com/office/drawing/2014/main" id="{D79EF4CF-3D06-4429-9A2C-8DCBB1611E32}"/>
              </a:ext>
            </a:extLst>
          </p:cNvPr>
          <p:cNvSpPr txBox="1"/>
          <p:nvPr/>
        </p:nvSpPr>
        <p:spPr>
          <a:xfrm>
            <a:off x="5828513" y="2200144"/>
            <a:ext cx="193835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2"/>
                </a:solidFill>
                <a:effectLst/>
                <a:uLnTx/>
                <a:uFillTx/>
                <a:ea typeface="+mn-ea"/>
                <a:cs typeface="+mn-cs"/>
              </a:rPr>
              <a:t>Thermometer</a:t>
            </a:r>
          </a:p>
        </p:txBody>
      </p:sp>
      <p:cxnSp>
        <p:nvCxnSpPr>
          <p:cNvPr id="22" name="Straight Arrow Connector 8">
            <a:extLst>
              <a:ext uri="{FF2B5EF4-FFF2-40B4-BE49-F238E27FC236}">
                <a16:creationId xmlns:a16="http://schemas.microsoft.com/office/drawing/2014/main" id="{CA35C3FF-2DE0-485E-AD72-98E43D866AC3}"/>
              </a:ext>
            </a:extLst>
          </p:cNvPr>
          <p:cNvCxnSpPr>
            <a:cxnSpLocks/>
          </p:cNvCxnSpPr>
          <p:nvPr/>
        </p:nvCxnSpPr>
        <p:spPr>
          <a:xfrm>
            <a:off x="4178433" y="2387608"/>
            <a:ext cx="1200729" cy="0"/>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3" name="TextBox 10">
            <a:extLst>
              <a:ext uri="{FF2B5EF4-FFF2-40B4-BE49-F238E27FC236}">
                <a16:creationId xmlns:a16="http://schemas.microsoft.com/office/drawing/2014/main" id="{6C4A8166-7E45-4C3C-A8B5-B745E572340D}"/>
              </a:ext>
            </a:extLst>
          </p:cNvPr>
          <p:cNvSpPr txBox="1"/>
          <p:nvPr/>
        </p:nvSpPr>
        <p:spPr>
          <a:xfrm>
            <a:off x="9412451" y="2134931"/>
            <a:ext cx="194796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6"/>
                </a:solidFill>
                <a:effectLst/>
                <a:uLnTx/>
                <a:uFillTx/>
                <a:ea typeface="+mn-ea"/>
                <a:cs typeface="+mn-cs"/>
              </a:rPr>
              <a:t>   3</a:t>
            </a:r>
            <a:r>
              <a:rPr kumimoji="0" lang="en-US" sz="2400" b="1" i="0" u="none" strike="noStrike" kern="1200" cap="none" spc="0" normalizeH="0" baseline="0" noProof="0" dirty="0">
                <a:ln>
                  <a:noFill/>
                </a:ln>
                <a:solidFill>
                  <a:schemeClr val="accent6"/>
                </a:solidFill>
                <a:effectLst/>
                <a:uLnTx/>
                <a:uFillTx/>
                <a:ea typeface="+mn-ea"/>
                <a:cs typeface="+mn-cs"/>
                <a:sym typeface="Symbol"/>
              </a:rPr>
              <a:t></a:t>
            </a:r>
            <a:r>
              <a:rPr kumimoji="0" lang="en-US" sz="2400" b="1" i="0" u="none" strike="noStrike" kern="1200" cap="none" spc="0" normalizeH="0" baseline="0" noProof="0" dirty="0">
                <a:ln>
                  <a:noFill/>
                </a:ln>
                <a:solidFill>
                  <a:schemeClr val="accent6"/>
                </a:solidFill>
                <a:effectLst/>
                <a:uLnTx/>
                <a:uFillTx/>
                <a:ea typeface="+mn-ea"/>
                <a:cs typeface="+mn-cs"/>
              </a:rPr>
              <a:t>C , 15</a:t>
            </a:r>
            <a:r>
              <a:rPr kumimoji="0" lang="en-US" sz="2400" b="1" i="0" u="none" strike="noStrike" kern="1200" cap="none" spc="0" normalizeH="0" baseline="0" noProof="0" dirty="0">
                <a:ln>
                  <a:noFill/>
                </a:ln>
                <a:solidFill>
                  <a:schemeClr val="accent6"/>
                </a:solidFill>
                <a:effectLst/>
                <a:uLnTx/>
                <a:uFillTx/>
                <a:ea typeface="+mn-ea"/>
                <a:cs typeface="+mn-cs"/>
                <a:sym typeface="Symbol"/>
              </a:rPr>
              <a:t></a:t>
            </a:r>
            <a:r>
              <a:rPr kumimoji="0" lang="en-US" sz="2400" b="1" i="0" u="none" strike="noStrike" kern="1200" cap="none" spc="0" normalizeH="0" baseline="0" noProof="0" dirty="0">
                <a:ln>
                  <a:noFill/>
                </a:ln>
                <a:solidFill>
                  <a:schemeClr val="accent6"/>
                </a:solidFill>
                <a:effectLst/>
                <a:uLnTx/>
                <a:uFillTx/>
                <a:ea typeface="+mn-ea"/>
                <a:cs typeface="+mn-cs"/>
              </a:rPr>
              <a:t>F</a:t>
            </a:r>
          </a:p>
        </p:txBody>
      </p:sp>
      <p:cxnSp>
        <p:nvCxnSpPr>
          <p:cNvPr id="24" name="Straight Arrow Connector 11">
            <a:extLst>
              <a:ext uri="{FF2B5EF4-FFF2-40B4-BE49-F238E27FC236}">
                <a16:creationId xmlns:a16="http://schemas.microsoft.com/office/drawing/2014/main" id="{44776A3A-2CBF-4FDA-A841-F687B0D10C77}"/>
              </a:ext>
            </a:extLst>
          </p:cNvPr>
          <p:cNvCxnSpPr/>
          <p:nvPr/>
        </p:nvCxnSpPr>
        <p:spPr>
          <a:xfrm>
            <a:off x="7964219" y="1469178"/>
            <a:ext cx="1600200"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12">
            <a:extLst>
              <a:ext uri="{FF2B5EF4-FFF2-40B4-BE49-F238E27FC236}">
                <a16:creationId xmlns:a16="http://schemas.microsoft.com/office/drawing/2014/main" id="{0865ECD3-082D-4E3B-A4FB-B39AF04E9057}"/>
              </a:ext>
            </a:extLst>
          </p:cNvPr>
          <p:cNvCxnSpPr>
            <a:cxnSpLocks/>
          </p:cNvCxnSpPr>
          <p:nvPr/>
        </p:nvCxnSpPr>
        <p:spPr>
          <a:xfrm flipV="1">
            <a:off x="3983977" y="1498763"/>
            <a:ext cx="1603378" cy="870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13">
            <a:extLst>
              <a:ext uri="{FF2B5EF4-FFF2-40B4-BE49-F238E27FC236}">
                <a16:creationId xmlns:a16="http://schemas.microsoft.com/office/drawing/2014/main" id="{4E1B0578-238A-4A16-90A2-B2AA6DD9B4EB}"/>
              </a:ext>
            </a:extLst>
          </p:cNvPr>
          <p:cNvCxnSpPr/>
          <p:nvPr/>
        </p:nvCxnSpPr>
        <p:spPr>
          <a:xfrm>
            <a:off x="8001339" y="2391063"/>
            <a:ext cx="1219200" cy="0"/>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7" name="TextBox 14">
            <a:extLst>
              <a:ext uri="{FF2B5EF4-FFF2-40B4-BE49-F238E27FC236}">
                <a16:creationId xmlns:a16="http://schemas.microsoft.com/office/drawing/2014/main" id="{5091B953-25C1-47DF-9785-9F2CCD4FD51B}"/>
              </a:ext>
            </a:extLst>
          </p:cNvPr>
          <p:cNvSpPr txBox="1"/>
          <p:nvPr/>
        </p:nvSpPr>
        <p:spPr>
          <a:xfrm>
            <a:off x="5924089" y="3396916"/>
            <a:ext cx="171553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2"/>
                </a:solidFill>
                <a:effectLst/>
                <a:uLnTx/>
                <a:uFillTx/>
                <a:ea typeface="+mn-ea"/>
                <a:cs typeface="+mn-cs"/>
              </a:rPr>
              <a:t> Geo Sensor</a:t>
            </a:r>
          </a:p>
        </p:txBody>
      </p:sp>
      <p:cxnSp>
        <p:nvCxnSpPr>
          <p:cNvPr id="28" name="Straight Arrow Connector 15">
            <a:extLst>
              <a:ext uri="{FF2B5EF4-FFF2-40B4-BE49-F238E27FC236}">
                <a16:creationId xmlns:a16="http://schemas.microsoft.com/office/drawing/2014/main" id="{95F77657-A2F4-4534-8B3F-89B2728F1F2E}"/>
              </a:ext>
            </a:extLst>
          </p:cNvPr>
          <p:cNvCxnSpPr>
            <a:cxnSpLocks/>
          </p:cNvCxnSpPr>
          <p:nvPr/>
        </p:nvCxnSpPr>
        <p:spPr>
          <a:xfrm>
            <a:off x="4178432" y="3596971"/>
            <a:ext cx="1200730" cy="0"/>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9" name="TextBox 17">
            <a:extLst>
              <a:ext uri="{FF2B5EF4-FFF2-40B4-BE49-F238E27FC236}">
                <a16:creationId xmlns:a16="http://schemas.microsoft.com/office/drawing/2014/main" id="{F8A4CD26-7020-4CBD-98CB-3ED2C2ECC8C6}"/>
              </a:ext>
            </a:extLst>
          </p:cNvPr>
          <p:cNvSpPr txBox="1"/>
          <p:nvPr/>
        </p:nvSpPr>
        <p:spPr>
          <a:xfrm>
            <a:off x="9429109" y="3382926"/>
            <a:ext cx="231809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6"/>
                </a:solidFill>
                <a:effectLst/>
                <a:uLnTx/>
                <a:uFillTx/>
                <a:ea typeface="+mn-ea"/>
                <a:cs typeface="+mn-cs"/>
              </a:rPr>
              <a:t> 41°N</a:t>
            </a:r>
            <a:r>
              <a:rPr lang="en-US" sz="2400" b="1" dirty="0">
                <a:solidFill>
                  <a:schemeClr val="accent6"/>
                </a:solidFill>
              </a:rPr>
              <a:t>,</a:t>
            </a:r>
            <a:r>
              <a:rPr lang="zh-CN" altLang="en-US" sz="2400" b="1" dirty="0">
                <a:solidFill>
                  <a:schemeClr val="accent6"/>
                </a:solidFill>
              </a:rPr>
              <a:t> </a:t>
            </a:r>
            <a:r>
              <a:rPr kumimoji="0" lang="en-US" sz="2400" b="1" i="0" u="none" strike="noStrike" kern="1200" cap="none" spc="0" normalizeH="0" baseline="0" noProof="0" dirty="0">
                <a:ln>
                  <a:noFill/>
                </a:ln>
                <a:solidFill>
                  <a:schemeClr val="accent6"/>
                </a:solidFill>
                <a:effectLst/>
                <a:uLnTx/>
                <a:uFillTx/>
                <a:ea typeface="+mn-ea"/>
                <a:cs typeface="+mn-cs"/>
              </a:rPr>
              <a:t>120°</a:t>
            </a:r>
            <a:r>
              <a:rPr lang="en-US" sz="2400" b="1" dirty="0">
                <a:solidFill>
                  <a:schemeClr val="accent6"/>
                </a:solidFill>
              </a:rPr>
              <a:t>W</a:t>
            </a:r>
            <a:endParaRPr kumimoji="0" lang="en-US" sz="2400" b="1" i="0" u="none" strike="noStrike" kern="1200" cap="none" spc="0" normalizeH="0" baseline="0" noProof="0" dirty="0">
              <a:ln>
                <a:noFill/>
              </a:ln>
              <a:solidFill>
                <a:schemeClr val="accent6"/>
              </a:solidFill>
              <a:effectLst/>
              <a:uLnTx/>
              <a:uFillTx/>
              <a:ea typeface="+mn-ea"/>
              <a:cs typeface="+mn-cs"/>
            </a:endParaRPr>
          </a:p>
        </p:txBody>
      </p:sp>
      <p:cxnSp>
        <p:nvCxnSpPr>
          <p:cNvPr id="30" name="Straight Arrow Connector 18">
            <a:extLst>
              <a:ext uri="{FF2B5EF4-FFF2-40B4-BE49-F238E27FC236}">
                <a16:creationId xmlns:a16="http://schemas.microsoft.com/office/drawing/2014/main" id="{F4D933E9-8B38-4B05-A78A-AAB90DB1D8E1}"/>
              </a:ext>
            </a:extLst>
          </p:cNvPr>
          <p:cNvCxnSpPr/>
          <p:nvPr/>
        </p:nvCxnSpPr>
        <p:spPr>
          <a:xfrm>
            <a:off x="8001339" y="3660524"/>
            <a:ext cx="1219200" cy="0"/>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1" name="TextBox 19">
            <a:extLst>
              <a:ext uri="{FF2B5EF4-FFF2-40B4-BE49-F238E27FC236}">
                <a16:creationId xmlns:a16="http://schemas.microsoft.com/office/drawing/2014/main" id="{70A27CA7-E88B-4883-8652-49FA874EBE5E}"/>
              </a:ext>
            </a:extLst>
          </p:cNvPr>
          <p:cNvSpPr txBox="1"/>
          <p:nvPr/>
        </p:nvSpPr>
        <p:spPr>
          <a:xfrm>
            <a:off x="5590515" y="4630695"/>
            <a:ext cx="231986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2"/>
                </a:solidFill>
                <a:effectLst/>
                <a:uLnTx/>
                <a:uFillTx/>
                <a:ea typeface="+mn-ea"/>
                <a:cs typeface="+mn-cs"/>
              </a:rPr>
              <a:t> Network Sensor</a:t>
            </a:r>
          </a:p>
        </p:txBody>
      </p:sp>
      <p:cxnSp>
        <p:nvCxnSpPr>
          <p:cNvPr id="32" name="Straight Arrow Connector 20">
            <a:extLst>
              <a:ext uri="{FF2B5EF4-FFF2-40B4-BE49-F238E27FC236}">
                <a16:creationId xmlns:a16="http://schemas.microsoft.com/office/drawing/2014/main" id="{82030D53-0167-4BF2-867D-6CD9409307E7}"/>
              </a:ext>
            </a:extLst>
          </p:cNvPr>
          <p:cNvCxnSpPr>
            <a:cxnSpLocks/>
          </p:cNvCxnSpPr>
          <p:nvPr/>
        </p:nvCxnSpPr>
        <p:spPr>
          <a:xfrm>
            <a:off x="4178432" y="4858902"/>
            <a:ext cx="1200730" cy="0"/>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3" name="TextBox 22">
            <a:extLst>
              <a:ext uri="{FF2B5EF4-FFF2-40B4-BE49-F238E27FC236}">
                <a16:creationId xmlns:a16="http://schemas.microsoft.com/office/drawing/2014/main" id="{911E32E9-6D31-465C-BDC5-D3C22CC346BF}"/>
              </a:ext>
            </a:extLst>
          </p:cNvPr>
          <p:cNvSpPr txBox="1"/>
          <p:nvPr/>
        </p:nvSpPr>
        <p:spPr>
          <a:xfrm>
            <a:off x="8902438" y="4583936"/>
            <a:ext cx="337143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6"/>
                </a:solidFill>
                <a:effectLst/>
                <a:uLnTx/>
                <a:uFillTx/>
                <a:ea typeface="+mn-ea"/>
                <a:cs typeface="+mn-cs"/>
              </a:rPr>
              <a:t>   01000100011100  </a:t>
            </a:r>
          </a:p>
        </p:txBody>
      </p:sp>
      <p:cxnSp>
        <p:nvCxnSpPr>
          <p:cNvPr id="34" name="Straight Arrow Connector 23">
            <a:extLst>
              <a:ext uri="{FF2B5EF4-FFF2-40B4-BE49-F238E27FC236}">
                <a16:creationId xmlns:a16="http://schemas.microsoft.com/office/drawing/2014/main" id="{BABE64DF-6CEA-45FB-B5D8-97E771862515}"/>
              </a:ext>
            </a:extLst>
          </p:cNvPr>
          <p:cNvCxnSpPr/>
          <p:nvPr/>
        </p:nvCxnSpPr>
        <p:spPr>
          <a:xfrm>
            <a:off x="7964219" y="4814768"/>
            <a:ext cx="1219200" cy="0"/>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70475FA-D77E-4C11-8042-0C1EAAD845B2}"/>
              </a:ext>
            </a:extLst>
          </p:cNvPr>
          <p:cNvSpPr txBox="1"/>
          <p:nvPr/>
        </p:nvSpPr>
        <p:spPr>
          <a:xfrm>
            <a:off x="4079257" y="5498384"/>
            <a:ext cx="16562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ea typeface="+mn-ea"/>
                <a:cs typeface="+mn-cs"/>
              </a:rPr>
              <a:t>Perceive</a:t>
            </a:r>
          </a:p>
        </p:txBody>
      </p:sp>
      <p:sp>
        <p:nvSpPr>
          <p:cNvPr id="39" name="TextBox 39">
            <a:extLst>
              <a:ext uri="{FF2B5EF4-FFF2-40B4-BE49-F238E27FC236}">
                <a16:creationId xmlns:a16="http://schemas.microsoft.com/office/drawing/2014/main" id="{80A24A77-A4F7-41F5-8B58-212DCA2F81A3}"/>
              </a:ext>
            </a:extLst>
          </p:cNvPr>
          <p:cNvSpPr txBox="1"/>
          <p:nvPr/>
        </p:nvSpPr>
        <p:spPr>
          <a:xfrm>
            <a:off x="7964219" y="5420542"/>
            <a:ext cx="138691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ea typeface="+mn-ea"/>
                <a:cs typeface="+mn-cs"/>
              </a:rPr>
              <a:t>Express</a:t>
            </a:r>
          </a:p>
        </p:txBody>
      </p:sp>
      <p:pic>
        <p:nvPicPr>
          <p:cNvPr id="40" name="Picture 3">
            <a:extLst>
              <a:ext uri="{FF2B5EF4-FFF2-40B4-BE49-F238E27FC236}">
                <a16:creationId xmlns:a16="http://schemas.microsoft.com/office/drawing/2014/main" id="{C0100767-312B-455D-BEF1-71B19EEBB0A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6475098" y="5333394"/>
            <a:ext cx="821625" cy="893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a:extLst>
              <a:ext uri="{FF2B5EF4-FFF2-40B4-BE49-F238E27FC236}">
                <a16:creationId xmlns:a16="http://schemas.microsoft.com/office/drawing/2014/main" id="{6FEC1E2D-E619-4E59-8B50-23CA268842A8}"/>
              </a:ext>
            </a:extLst>
          </p:cNvPr>
          <p:cNvSpPr txBox="1"/>
          <p:nvPr/>
        </p:nvSpPr>
        <p:spPr>
          <a:xfrm>
            <a:off x="5680135" y="6316071"/>
            <a:ext cx="2411550" cy="400110"/>
          </a:xfrm>
          <a:prstGeom prst="rect">
            <a:avLst/>
          </a:prstGeom>
          <a:solidFill>
            <a:srgbClr val="853F4B"/>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ea typeface="+mn-ea"/>
                <a:cs typeface="+mn-cs"/>
              </a:rPr>
              <a:t>“Human Sensor”</a:t>
            </a:r>
          </a:p>
        </p:txBody>
      </p:sp>
      <p:cxnSp>
        <p:nvCxnSpPr>
          <p:cNvPr id="42" name="Straight Arrow Connector 35">
            <a:extLst>
              <a:ext uri="{FF2B5EF4-FFF2-40B4-BE49-F238E27FC236}">
                <a16:creationId xmlns:a16="http://schemas.microsoft.com/office/drawing/2014/main" id="{9B3EC3C0-4A41-47E8-AE89-C53F631468D0}"/>
              </a:ext>
            </a:extLst>
          </p:cNvPr>
          <p:cNvCxnSpPr>
            <a:cxnSpLocks/>
          </p:cNvCxnSpPr>
          <p:nvPr/>
        </p:nvCxnSpPr>
        <p:spPr>
          <a:xfrm>
            <a:off x="4001322" y="6051605"/>
            <a:ext cx="1715160"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36">
            <a:extLst>
              <a:ext uri="{FF2B5EF4-FFF2-40B4-BE49-F238E27FC236}">
                <a16:creationId xmlns:a16="http://schemas.microsoft.com/office/drawing/2014/main" id="{D5FC7744-2C65-41DD-BCB4-2CA1DEEA53E4}"/>
              </a:ext>
            </a:extLst>
          </p:cNvPr>
          <p:cNvCxnSpPr>
            <a:cxnSpLocks/>
          </p:cNvCxnSpPr>
          <p:nvPr/>
        </p:nvCxnSpPr>
        <p:spPr>
          <a:xfrm>
            <a:off x="7964219" y="5978012"/>
            <a:ext cx="1682345"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灯片编号占位符 51">
            <a:extLst>
              <a:ext uri="{FF2B5EF4-FFF2-40B4-BE49-F238E27FC236}">
                <a16:creationId xmlns:a16="http://schemas.microsoft.com/office/drawing/2014/main" id="{5ECD5C00-9615-4448-A780-2E5CF1C3AFC4}"/>
              </a:ext>
            </a:extLst>
          </p:cNvPr>
          <p:cNvSpPr>
            <a:spLocks noGrp="1"/>
          </p:cNvSpPr>
          <p:nvPr>
            <p:ph type="sldNum" sz="quarter" idx="12"/>
          </p:nvPr>
        </p:nvSpPr>
        <p:spPr/>
        <p:txBody>
          <a:bodyPr/>
          <a:lstStyle/>
          <a:p>
            <a:fld id="{DC8BB421-126E-41CB-B73A-69D52E98CAE3}" type="slidenum">
              <a:rPr lang="zh-CN" altLang="en-US" smtClean="0"/>
              <a:t>12</a:t>
            </a:fld>
            <a:endParaRPr lang="zh-CN" altLang="en-US" dirty="0"/>
          </a:p>
        </p:txBody>
      </p:sp>
    </p:spTree>
    <p:extLst>
      <p:ext uri="{BB962C8B-B14F-4D97-AF65-F5344CB8AC3E}">
        <p14:creationId xmlns:p14="http://schemas.microsoft.com/office/powerpoint/2010/main" val="1728797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22D1D5-254C-4F85-9911-CCEAFB0C9B01}"/>
              </a:ext>
            </a:extLst>
          </p:cNvPr>
          <p:cNvSpPr>
            <a:spLocks noGrp="1"/>
          </p:cNvSpPr>
          <p:nvPr>
            <p:ph type="title"/>
          </p:nvPr>
        </p:nvSpPr>
        <p:spPr/>
        <p:txBody>
          <a:bodyPr/>
          <a:lstStyle/>
          <a:p>
            <a:r>
              <a:rPr lang="en-US" altLang="zh-CN" dirty="0"/>
              <a:t>Many NLP tasks</a:t>
            </a:r>
            <a:endParaRPr lang="zh-CN" altLang="en-US" dirty="0"/>
          </a:p>
        </p:txBody>
      </p:sp>
      <p:pic>
        <p:nvPicPr>
          <p:cNvPr id="2050" name="Picture 2" descr="Natural language processing technology - Azure Architecture Center |  Microsoft Learn">
            <a:extLst>
              <a:ext uri="{FF2B5EF4-FFF2-40B4-BE49-F238E27FC236}">
                <a16:creationId xmlns:a16="http://schemas.microsoft.com/office/drawing/2014/main" id="{0BCA57F2-5AB0-4569-A726-7CCF20FE3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0700" y="984504"/>
            <a:ext cx="8516939" cy="578145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01A90E39-99A6-41B7-9F26-ED74A1840EB3}"/>
              </a:ext>
            </a:extLst>
          </p:cNvPr>
          <p:cNvSpPr txBox="1"/>
          <p:nvPr/>
        </p:nvSpPr>
        <p:spPr>
          <a:xfrm>
            <a:off x="479425" y="1252835"/>
            <a:ext cx="2667000" cy="1815882"/>
          </a:xfrm>
          <a:prstGeom prst="rect">
            <a:avLst/>
          </a:prstGeom>
          <a:noFill/>
        </p:spPr>
        <p:txBody>
          <a:bodyPr wrap="square">
            <a:spAutoFit/>
          </a:bodyPr>
          <a:lstStyle/>
          <a:p>
            <a:pPr marL="457200" indent="-457200" algn="l">
              <a:buFont typeface="Arial" panose="020B0604020202020204" pitchFamily="34" charset="0"/>
              <a:buChar char="•"/>
            </a:pPr>
            <a:r>
              <a:rPr lang="en-US" altLang="zh-CN" sz="2800" b="1" i="0" dirty="0">
                <a:solidFill>
                  <a:srgbClr val="161616"/>
                </a:solidFill>
                <a:effectLst/>
              </a:rPr>
              <a:t>Natural language processing technology</a:t>
            </a:r>
            <a:endParaRPr lang="zh-CN" altLang="en-US" sz="2800" dirty="0"/>
          </a:p>
        </p:txBody>
      </p:sp>
      <p:sp>
        <p:nvSpPr>
          <p:cNvPr id="10" name="灯片编号占位符 9">
            <a:extLst>
              <a:ext uri="{FF2B5EF4-FFF2-40B4-BE49-F238E27FC236}">
                <a16:creationId xmlns:a16="http://schemas.microsoft.com/office/drawing/2014/main" id="{D66619E2-01E3-44B2-BFA4-273706A950BA}"/>
              </a:ext>
            </a:extLst>
          </p:cNvPr>
          <p:cNvSpPr>
            <a:spLocks noGrp="1"/>
          </p:cNvSpPr>
          <p:nvPr>
            <p:ph type="sldNum" sz="quarter" idx="12"/>
          </p:nvPr>
        </p:nvSpPr>
        <p:spPr/>
        <p:txBody>
          <a:bodyPr/>
          <a:lstStyle/>
          <a:p>
            <a:fld id="{DC8BB421-126E-41CB-B73A-69D52E98CAE3}" type="slidenum">
              <a:rPr lang="zh-CN" altLang="en-US" smtClean="0"/>
              <a:t>13</a:t>
            </a:fld>
            <a:endParaRPr lang="zh-CN" altLang="en-US" dirty="0"/>
          </a:p>
        </p:txBody>
      </p:sp>
    </p:spTree>
    <p:extLst>
      <p:ext uri="{BB962C8B-B14F-4D97-AF65-F5344CB8AC3E}">
        <p14:creationId xmlns:p14="http://schemas.microsoft.com/office/powerpoint/2010/main" val="1899804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BCE529-9116-4BBF-9A99-02B52A3D7AFF}"/>
              </a:ext>
            </a:extLst>
          </p:cNvPr>
          <p:cNvSpPr>
            <a:spLocks noGrp="1"/>
          </p:cNvSpPr>
          <p:nvPr>
            <p:ph type="title"/>
          </p:nvPr>
        </p:nvSpPr>
        <p:spPr/>
        <p:txBody>
          <a:bodyPr/>
          <a:lstStyle/>
          <a:p>
            <a:r>
              <a:rPr lang="en-US" altLang="zh-CN" dirty="0"/>
              <a:t>Tasks - Sentiment Analysis</a:t>
            </a:r>
            <a:endParaRPr lang="zh-CN" altLang="en-US" dirty="0"/>
          </a:p>
        </p:txBody>
      </p:sp>
      <p:pic>
        <p:nvPicPr>
          <p:cNvPr id="5" name="Content Placeholder 4">
            <a:extLst>
              <a:ext uri="{FF2B5EF4-FFF2-40B4-BE49-F238E27FC236}">
                <a16:creationId xmlns:a16="http://schemas.microsoft.com/office/drawing/2014/main" id="{4C19C7F4-CB4D-493B-BA92-3C88E1112F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754" y="1674184"/>
            <a:ext cx="1335023" cy="1297642"/>
          </a:xfrm>
          <a:prstGeom prst="rect">
            <a:avLst/>
          </a:prstGeom>
        </p:spPr>
      </p:pic>
      <p:sp>
        <p:nvSpPr>
          <p:cNvPr id="6" name="TextBox 6">
            <a:extLst>
              <a:ext uri="{FF2B5EF4-FFF2-40B4-BE49-F238E27FC236}">
                <a16:creationId xmlns:a16="http://schemas.microsoft.com/office/drawing/2014/main" id="{C26B98CC-5A5C-47D0-B914-550A767B69F8}"/>
              </a:ext>
            </a:extLst>
          </p:cNvPr>
          <p:cNvSpPr txBox="1"/>
          <p:nvPr/>
        </p:nvSpPr>
        <p:spPr>
          <a:xfrm>
            <a:off x="1814448" y="994253"/>
            <a:ext cx="3449983" cy="2369880"/>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000000"/>
                </a:solidFill>
                <a:effectLst/>
                <a:uLnTx/>
                <a:uFillTx/>
                <a:cs typeface="+mn-cs"/>
              </a:rPr>
              <a:t>Attributes</a:t>
            </a:r>
            <a:endParaRPr lang="en-US" sz="2400" b="1" noProof="0" dirty="0">
              <a:solidFill>
                <a:srgbClr val="800000"/>
              </a:solidFill>
            </a:endParaRPr>
          </a:p>
          <a:p>
            <a:pPr marL="800100" lvl="1" indent="-342900">
              <a:buFont typeface="Arial" panose="020B0604020202020204" pitchFamily="34" charset="0"/>
              <a:buChar char="•"/>
              <a:defRPr/>
            </a:pPr>
            <a:r>
              <a:rPr lang="en-US" altLang="zh-CN" sz="2400" b="1" dirty="0">
                <a:ea typeface="黑体" panose="02010609060101010101" pitchFamily="49" charset="-122"/>
              </a:rPr>
              <a:t>Z</a:t>
            </a:r>
            <a:r>
              <a:rPr lang="en-US" altLang="zh-CN" sz="2400" b="1" dirty="0"/>
              <a:t>oom</a:t>
            </a:r>
          </a:p>
          <a:p>
            <a:pPr marL="800100" lvl="1" indent="-342900">
              <a:buFont typeface="Arial" panose="020B0604020202020204" pitchFamily="34" charset="0"/>
              <a:buChar char="•"/>
              <a:defRPr/>
            </a:pPr>
            <a:r>
              <a:rPr lang="en-US" altLang="zh-CN" sz="2400" b="1" dirty="0">
                <a:ea typeface="黑体" panose="02010609060101010101" pitchFamily="49" charset="-122"/>
              </a:rPr>
              <a:t>A</a:t>
            </a:r>
            <a:r>
              <a:rPr lang="en-US" altLang="zh-CN" sz="2400" b="1" dirty="0"/>
              <a:t>ffordability</a:t>
            </a:r>
          </a:p>
          <a:p>
            <a:pPr marL="800100" lvl="1" indent="-342900">
              <a:buFont typeface="Arial" panose="020B0604020202020204" pitchFamily="34" charset="0"/>
              <a:buChar char="•"/>
              <a:defRPr/>
            </a:pPr>
            <a:r>
              <a:rPr lang="en-US" altLang="zh-CN" sz="2400" b="1" dirty="0">
                <a:solidFill>
                  <a:srgbClr val="FF0000"/>
                </a:solidFill>
                <a:ea typeface="黑体" panose="02010609060101010101" pitchFamily="49" charset="-122"/>
              </a:rPr>
              <a:t>S</a:t>
            </a:r>
            <a:r>
              <a:rPr lang="en-US" altLang="zh-CN" sz="2400" b="1" dirty="0">
                <a:solidFill>
                  <a:srgbClr val="FF0000"/>
                </a:solidFill>
              </a:rPr>
              <a:t>ize and weight</a:t>
            </a:r>
          </a:p>
          <a:p>
            <a:pPr marL="800100" lvl="1" indent="-342900">
              <a:buFont typeface="Arial" panose="020B0604020202020204" pitchFamily="34" charset="0"/>
              <a:buChar char="•"/>
              <a:defRPr/>
            </a:pPr>
            <a:r>
              <a:rPr lang="en-US" altLang="zh-CN" sz="2400" b="1" dirty="0">
                <a:ea typeface="黑体" panose="02010609060101010101" pitchFamily="49" charset="-122"/>
              </a:rPr>
              <a:t>F</a:t>
            </a:r>
            <a:r>
              <a:rPr lang="en-US" altLang="zh-CN" sz="2400" b="1" dirty="0"/>
              <a:t>lash</a:t>
            </a:r>
          </a:p>
          <a:p>
            <a:pPr marL="800100" lvl="1" indent="-342900">
              <a:buFont typeface="Arial" panose="020B0604020202020204" pitchFamily="34" charset="0"/>
              <a:buChar char="•"/>
              <a:defRPr/>
            </a:pPr>
            <a:r>
              <a:rPr lang="en-US" altLang="zh-CN" sz="2400" b="1" dirty="0">
                <a:ea typeface="黑体" panose="02010609060101010101" pitchFamily="49" charset="-122"/>
              </a:rPr>
              <a:t>E</a:t>
            </a:r>
            <a:r>
              <a:rPr lang="en-US" altLang="zh-CN" sz="2400" b="1" dirty="0"/>
              <a:t>ase of use</a:t>
            </a:r>
            <a:endParaRPr kumimoji="0" lang="en-US" sz="2400" b="1" i="0" u="none" strike="noStrike" kern="1200" cap="none" spc="0" normalizeH="0" baseline="0" noProof="0" dirty="0">
              <a:ln>
                <a:noFill/>
              </a:ln>
              <a:effectLst/>
              <a:uLnTx/>
              <a:uFillTx/>
            </a:endParaRPr>
          </a:p>
        </p:txBody>
      </p:sp>
      <p:grpSp>
        <p:nvGrpSpPr>
          <p:cNvPr id="7" name="Group 7">
            <a:extLst>
              <a:ext uri="{FF2B5EF4-FFF2-40B4-BE49-F238E27FC236}">
                <a16:creationId xmlns:a16="http://schemas.microsoft.com/office/drawing/2014/main" id="{FA7A207A-659B-411B-95A1-1B00660727CA}"/>
              </a:ext>
            </a:extLst>
          </p:cNvPr>
          <p:cNvGrpSpPr/>
          <p:nvPr/>
        </p:nvGrpSpPr>
        <p:grpSpPr>
          <a:xfrm>
            <a:off x="5453345" y="1465798"/>
            <a:ext cx="2030130" cy="1818751"/>
            <a:chOff x="3886200" y="1123950"/>
            <a:chExt cx="2362200" cy="1447800"/>
          </a:xfrm>
        </p:grpSpPr>
        <p:sp>
          <p:nvSpPr>
            <p:cNvPr id="8" name="Rectangle 8">
              <a:extLst>
                <a:ext uri="{FF2B5EF4-FFF2-40B4-BE49-F238E27FC236}">
                  <a16:creationId xmlns:a16="http://schemas.microsoft.com/office/drawing/2014/main" id="{D291B02B-1E2A-4319-ACB2-565FA01EBCCB}"/>
                </a:ext>
              </a:extLst>
            </p:cNvPr>
            <p:cNvSpPr/>
            <p:nvPr/>
          </p:nvSpPr>
          <p:spPr bwMode="auto">
            <a:xfrm>
              <a:off x="3886200" y="1123950"/>
              <a:ext cx="2362200" cy="2286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9" name="Rectangle 9">
              <a:extLst>
                <a:ext uri="{FF2B5EF4-FFF2-40B4-BE49-F238E27FC236}">
                  <a16:creationId xmlns:a16="http://schemas.microsoft.com/office/drawing/2014/main" id="{B646E670-1101-45F9-9058-A698FB468AD7}"/>
                </a:ext>
              </a:extLst>
            </p:cNvPr>
            <p:cNvSpPr/>
            <p:nvPr/>
          </p:nvSpPr>
          <p:spPr bwMode="auto">
            <a:xfrm>
              <a:off x="3886200" y="1123950"/>
              <a:ext cx="1828800" cy="228600"/>
            </a:xfrm>
            <a:prstGeom prst="rect">
              <a:avLst/>
            </a:prstGeom>
            <a:solidFill>
              <a:schemeClr val="bg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0" name="Rectangle 10">
              <a:extLst>
                <a:ext uri="{FF2B5EF4-FFF2-40B4-BE49-F238E27FC236}">
                  <a16:creationId xmlns:a16="http://schemas.microsoft.com/office/drawing/2014/main" id="{6FD456FC-2E16-4985-B604-3AD85FDD7252}"/>
                </a:ext>
              </a:extLst>
            </p:cNvPr>
            <p:cNvSpPr/>
            <p:nvPr/>
          </p:nvSpPr>
          <p:spPr bwMode="auto">
            <a:xfrm>
              <a:off x="3886200" y="1428750"/>
              <a:ext cx="2362200" cy="2286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1" name="Rectangle 11">
              <a:extLst>
                <a:ext uri="{FF2B5EF4-FFF2-40B4-BE49-F238E27FC236}">
                  <a16:creationId xmlns:a16="http://schemas.microsoft.com/office/drawing/2014/main" id="{AB2344C6-0C41-46C6-9DDD-BBEB648FC78F}"/>
                </a:ext>
              </a:extLst>
            </p:cNvPr>
            <p:cNvSpPr/>
            <p:nvPr/>
          </p:nvSpPr>
          <p:spPr bwMode="auto">
            <a:xfrm>
              <a:off x="3886200" y="1428750"/>
              <a:ext cx="2133600" cy="228600"/>
            </a:xfrm>
            <a:prstGeom prst="rect">
              <a:avLst/>
            </a:prstGeom>
            <a:solidFill>
              <a:schemeClr val="bg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2" name="Rectangle 12">
              <a:extLst>
                <a:ext uri="{FF2B5EF4-FFF2-40B4-BE49-F238E27FC236}">
                  <a16:creationId xmlns:a16="http://schemas.microsoft.com/office/drawing/2014/main" id="{80BE319F-9F4F-442F-B200-0250E5533DA9}"/>
                </a:ext>
              </a:extLst>
            </p:cNvPr>
            <p:cNvSpPr/>
            <p:nvPr/>
          </p:nvSpPr>
          <p:spPr bwMode="auto">
            <a:xfrm>
              <a:off x="3886200" y="1733550"/>
              <a:ext cx="2362200" cy="2286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3" name="Rectangle 13">
              <a:extLst>
                <a:ext uri="{FF2B5EF4-FFF2-40B4-BE49-F238E27FC236}">
                  <a16:creationId xmlns:a16="http://schemas.microsoft.com/office/drawing/2014/main" id="{E17D782D-FD4C-4F32-BBFC-A637034B8BC4}"/>
                </a:ext>
              </a:extLst>
            </p:cNvPr>
            <p:cNvSpPr/>
            <p:nvPr/>
          </p:nvSpPr>
          <p:spPr bwMode="auto">
            <a:xfrm>
              <a:off x="3886200" y="1733550"/>
              <a:ext cx="1600200" cy="228600"/>
            </a:xfrm>
            <a:prstGeom prst="rect">
              <a:avLst/>
            </a:prstGeom>
            <a:solidFill>
              <a:schemeClr val="bg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4" name="Rectangle 14">
              <a:extLst>
                <a:ext uri="{FF2B5EF4-FFF2-40B4-BE49-F238E27FC236}">
                  <a16:creationId xmlns:a16="http://schemas.microsoft.com/office/drawing/2014/main" id="{6EC0E72F-D38E-4A0B-8F5C-CB8B83FB3905}"/>
                </a:ext>
              </a:extLst>
            </p:cNvPr>
            <p:cNvSpPr/>
            <p:nvPr/>
          </p:nvSpPr>
          <p:spPr bwMode="auto">
            <a:xfrm>
              <a:off x="3886200" y="2038350"/>
              <a:ext cx="2362200" cy="2286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5" name="Rectangle 15">
              <a:extLst>
                <a:ext uri="{FF2B5EF4-FFF2-40B4-BE49-F238E27FC236}">
                  <a16:creationId xmlns:a16="http://schemas.microsoft.com/office/drawing/2014/main" id="{2FDD82C8-C2CE-4EC6-B82F-B69AC64F1851}"/>
                </a:ext>
              </a:extLst>
            </p:cNvPr>
            <p:cNvSpPr/>
            <p:nvPr/>
          </p:nvSpPr>
          <p:spPr bwMode="auto">
            <a:xfrm>
              <a:off x="3886200" y="2038349"/>
              <a:ext cx="2362200" cy="228601"/>
            </a:xfrm>
            <a:prstGeom prst="rect">
              <a:avLst/>
            </a:prstGeom>
            <a:solidFill>
              <a:schemeClr val="bg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6" name="Rectangle 16">
              <a:extLst>
                <a:ext uri="{FF2B5EF4-FFF2-40B4-BE49-F238E27FC236}">
                  <a16:creationId xmlns:a16="http://schemas.microsoft.com/office/drawing/2014/main" id="{D8D5A531-E725-46D7-98E8-1D510A780BD3}"/>
                </a:ext>
              </a:extLst>
            </p:cNvPr>
            <p:cNvSpPr/>
            <p:nvPr/>
          </p:nvSpPr>
          <p:spPr bwMode="auto">
            <a:xfrm>
              <a:off x="3886200" y="2343150"/>
              <a:ext cx="2362200" cy="2286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7" name="Rectangle 17">
              <a:extLst>
                <a:ext uri="{FF2B5EF4-FFF2-40B4-BE49-F238E27FC236}">
                  <a16:creationId xmlns:a16="http://schemas.microsoft.com/office/drawing/2014/main" id="{CB7E7EC7-BDF3-42B4-8BE8-8B3EBA660E0A}"/>
                </a:ext>
              </a:extLst>
            </p:cNvPr>
            <p:cNvSpPr/>
            <p:nvPr/>
          </p:nvSpPr>
          <p:spPr bwMode="auto">
            <a:xfrm>
              <a:off x="3886200" y="2343150"/>
              <a:ext cx="1295400" cy="228600"/>
            </a:xfrm>
            <a:prstGeom prst="rect">
              <a:avLst/>
            </a:prstGeom>
            <a:solidFill>
              <a:schemeClr val="bg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grpSp>
      <p:pic>
        <p:nvPicPr>
          <p:cNvPr id="18" name="Picture 22">
            <a:extLst>
              <a:ext uri="{FF2B5EF4-FFF2-40B4-BE49-F238E27FC236}">
                <a16:creationId xmlns:a16="http://schemas.microsoft.com/office/drawing/2014/main" id="{7DECA200-7F27-4CAA-8074-89E18E49C80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972585" y="3691783"/>
            <a:ext cx="4871159" cy="2806549"/>
          </a:xfrm>
          <a:prstGeom prst="rect">
            <a:avLst/>
          </a:prstGeom>
        </p:spPr>
      </p:pic>
      <p:sp>
        <p:nvSpPr>
          <p:cNvPr id="19" name="Content Placeholder 2">
            <a:extLst>
              <a:ext uri="{FF2B5EF4-FFF2-40B4-BE49-F238E27FC236}">
                <a16:creationId xmlns:a16="http://schemas.microsoft.com/office/drawing/2014/main" id="{2D4706D6-00C6-44ED-B793-56063E04B272}"/>
              </a:ext>
            </a:extLst>
          </p:cNvPr>
          <p:cNvSpPr txBox="1">
            <a:spLocks/>
          </p:cNvSpPr>
          <p:nvPr/>
        </p:nvSpPr>
        <p:spPr>
          <a:xfrm>
            <a:off x="1160043" y="3691784"/>
            <a:ext cx="5989007" cy="2798688"/>
          </a:xfrm>
          <a:prstGeom prst="rect">
            <a:avLst/>
          </a:prstGeom>
        </p:spPr>
        <p:txBody>
          <a:bodyPr/>
          <a:lst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0" fontAlgn="base" latinLnBrk="0" hangingPunct="0">
              <a:lnSpc>
                <a:spcPct val="90000"/>
              </a:lnSpc>
              <a:spcBef>
                <a:spcPts val="1000"/>
              </a:spcBef>
              <a:spcAft>
                <a:spcPct val="0"/>
              </a:spcAft>
              <a:buClrTx/>
              <a:buSzTx/>
              <a:buFont typeface="Arial" charset="0"/>
              <a:buChar char="•"/>
              <a:tabLst/>
              <a:defRPr/>
            </a:pPr>
            <a:r>
              <a:rPr kumimoji="0" lang="en-US" altLang="zh-CN" sz="2400" b="0" i="0" u="none" strike="noStrike" kern="1200" cap="none" spc="0" normalizeH="0" baseline="0" noProof="0" dirty="0">
                <a:ln>
                  <a:noFill/>
                </a:ln>
                <a:solidFill>
                  <a:prstClr val="black"/>
                </a:solidFill>
                <a:effectLst/>
                <a:uLnTx/>
                <a:uFillTx/>
                <a:ea typeface="SimSun" panose="02010600030101010101" pitchFamily="2" charset="-122"/>
                <a:cs typeface="+mn-cs"/>
              </a:rPr>
              <a:t>N</a:t>
            </a:r>
            <a:r>
              <a:rPr kumimoji="0" lang="en-US" sz="2400" b="0" i="0" u="none" strike="noStrike" kern="1200" cap="none" spc="0" normalizeH="0" baseline="0" noProof="0" dirty="0">
                <a:ln>
                  <a:noFill/>
                </a:ln>
                <a:solidFill>
                  <a:prstClr val="black"/>
                </a:solidFill>
                <a:effectLst/>
                <a:uLnTx/>
                <a:uFillTx/>
                <a:ea typeface="SimSun" panose="02010600030101010101" pitchFamily="2" charset="-122"/>
                <a:cs typeface="+mn-cs"/>
              </a:rPr>
              <a:t>ice and compact to carry! </a:t>
            </a:r>
          </a:p>
          <a:p>
            <a:pPr marL="228600" marR="0" lvl="0" indent="-228600" algn="l" defTabSz="914400" rtl="0" eaLnBrk="0" fontAlgn="base" latinLnBrk="0" hangingPunct="0">
              <a:lnSpc>
                <a:spcPct val="90000"/>
              </a:lnSpc>
              <a:spcBef>
                <a:spcPts val="1000"/>
              </a:spcBef>
              <a:spcAft>
                <a:spcPct val="0"/>
              </a:spcAft>
              <a:buClrTx/>
              <a:buSzTx/>
              <a:buFont typeface="Arial" charset="0"/>
              <a:buChar char="•"/>
              <a:tabLst/>
              <a:defRPr/>
            </a:pPr>
            <a:r>
              <a:rPr kumimoji="0" lang="en-US" altLang="zh-CN" sz="2400" b="0" i="0" u="none" strike="noStrike" kern="1200" cap="none" spc="0" normalizeH="0" baseline="0" noProof="0" dirty="0">
                <a:ln>
                  <a:noFill/>
                </a:ln>
                <a:solidFill>
                  <a:prstClr val="black"/>
                </a:solidFill>
                <a:effectLst/>
                <a:uLnTx/>
                <a:uFillTx/>
                <a:ea typeface="SimSun" panose="02010600030101010101" pitchFamily="2" charset="-122"/>
                <a:cs typeface="+mn-cs"/>
              </a:rPr>
              <a:t>S</a:t>
            </a:r>
            <a:r>
              <a:rPr kumimoji="0" lang="en-US" sz="2400" b="0" i="0" u="none" strike="noStrike" kern="1200" cap="none" spc="0" normalizeH="0" baseline="0" noProof="0" dirty="0">
                <a:ln>
                  <a:noFill/>
                </a:ln>
                <a:solidFill>
                  <a:prstClr val="black"/>
                </a:solidFill>
                <a:effectLst/>
                <a:uLnTx/>
                <a:uFillTx/>
                <a:ea typeface="SimSun" panose="02010600030101010101" pitchFamily="2" charset="-122"/>
                <a:cs typeface="+mn-cs"/>
              </a:rPr>
              <a:t>ince the camera is small and light, I won't need to carry around those heavy, bulky professional cameras either! </a:t>
            </a:r>
          </a:p>
          <a:p>
            <a:pPr marL="228600" marR="0" lvl="0" indent="-228600" algn="l" defTabSz="914400" rtl="0" eaLnBrk="0" fontAlgn="base" latinLnBrk="0" hangingPunct="0">
              <a:lnSpc>
                <a:spcPct val="90000"/>
              </a:lnSpc>
              <a:spcBef>
                <a:spcPts val="1000"/>
              </a:spcBef>
              <a:spcAft>
                <a:spcPct val="0"/>
              </a:spcAft>
              <a:buClrTx/>
              <a:buSzTx/>
              <a:buFont typeface="Arial" charset="0"/>
              <a:buChar char="•"/>
              <a:tabLst/>
              <a:defRPr/>
            </a:pPr>
            <a:r>
              <a:rPr kumimoji="0" lang="en-US" altLang="zh-CN" sz="2400" b="0" i="0" u="none" strike="noStrike" kern="1200" cap="none" spc="0" normalizeH="0" baseline="0" noProof="0" dirty="0">
                <a:ln>
                  <a:noFill/>
                </a:ln>
                <a:solidFill>
                  <a:prstClr val="black"/>
                </a:solidFill>
                <a:effectLst/>
                <a:uLnTx/>
                <a:uFillTx/>
                <a:ea typeface="SimSun" panose="02010600030101010101" pitchFamily="2" charset="-122"/>
                <a:cs typeface="+mn-cs"/>
              </a:rPr>
              <a:t>T</a:t>
            </a:r>
            <a:r>
              <a:rPr kumimoji="0" lang="en-US" sz="2400" b="0" i="0" u="none" strike="noStrike" kern="1200" cap="none" spc="0" normalizeH="0" baseline="0" noProof="0" dirty="0">
                <a:ln>
                  <a:noFill/>
                </a:ln>
                <a:solidFill>
                  <a:prstClr val="black"/>
                </a:solidFill>
                <a:effectLst/>
                <a:uLnTx/>
                <a:uFillTx/>
                <a:ea typeface="SimSun" panose="02010600030101010101" pitchFamily="2" charset="-122"/>
                <a:cs typeface="+mn-cs"/>
              </a:rPr>
              <a:t>he camera feels flimsy, is plastic and very light in weight you have to be very delicate in the handling of this camera</a:t>
            </a:r>
            <a:r>
              <a:rPr lang="en-US" sz="2400" dirty="0">
                <a:solidFill>
                  <a:prstClr val="black"/>
                </a:solidFill>
              </a:rPr>
              <a:t>.</a:t>
            </a:r>
            <a:endParaRPr kumimoji="0" lang="en-US" sz="2400" b="0" i="0" u="none" strike="noStrike" kern="1200" cap="none" spc="0" normalizeH="0" baseline="0" noProof="0" dirty="0">
              <a:ln>
                <a:noFill/>
              </a:ln>
              <a:solidFill>
                <a:prstClr val="black"/>
              </a:solidFill>
              <a:effectLst/>
              <a:uLnTx/>
              <a:uFillTx/>
              <a:ea typeface="SimSun" panose="02010600030101010101" pitchFamily="2" charset="-122"/>
              <a:cs typeface="+mn-cs"/>
            </a:endParaRPr>
          </a:p>
        </p:txBody>
      </p:sp>
      <p:sp>
        <p:nvSpPr>
          <p:cNvPr id="20" name="TextBox 18">
            <a:extLst>
              <a:ext uri="{FF2B5EF4-FFF2-40B4-BE49-F238E27FC236}">
                <a16:creationId xmlns:a16="http://schemas.microsoft.com/office/drawing/2014/main" id="{A4F75718-76BF-40FF-8A8A-292F02924A6B}"/>
              </a:ext>
            </a:extLst>
          </p:cNvPr>
          <p:cNvSpPr txBox="1"/>
          <p:nvPr/>
        </p:nvSpPr>
        <p:spPr>
          <a:xfrm>
            <a:off x="640349" y="3607814"/>
            <a:ext cx="569387"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3366FF"/>
                </a:solidFill>
                <a:effectLst/>
                <a:uLnTx/>
                <a:uFillTx/>
                <a:ea typeface="Zapf Dingbats"/>
                <a:cs typeface="Zapf Dingbats"/>
                <a:sym typeface="Zapf Dingbats"/>
              </a:rPr>
              <a:t>✓</a:t>
            </a:r>
            <a:endParaRPr kumimoji="0" lang="en-US" sz="4000" b="1" i="0" u="none" strike="noStrike" kern="1200" cap="none" spc="0" normalizeH="0" baseline="0" noProof="0" dirty="0">
              <a:ln>
                <a:noFill/>
              </a:ln>
              <a:solidFill>
                <a:srgbClr val="3366FF"/>
              </a:solidFill>
              <a:effectLst/>
              <a:uLnTx/>
              <a:uFillTx/>
            </a:endParaRPr>
          </a:p>
        </p:txBody>
      </p:sp>
      <p:sp>
        <p:nvSpPr>
          <p:cNvPr id="21" name="TextBox 19">
            <a:extLst>
              <a:ext uri="{FF2B5EF4-FFF2-40B4-BE49-F238E27FC236}">
                <a16:creationId xmlns:a16="http://schemas.microsoft.com/office/drawing/2014/main" id="{C21C07F9-39E0-41B8-AD9C-A34504BA70C3}"/>
              </a:ext>
            </a:extLst>
          </p:cNvPr>
          <p:cNvSpPr txBox="1"/>
          <p:nvPr/>
        </p:nvSpPr>
        <p:spPr>
          <a:xfrm>
            <a:off x="622715" y="5494261"/>
            <a:ext cx="60465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0000"/>
                </a:solidFill>
                <a:effectLst/>
                <a:uLnTx/>
                <a:uFillTx/>
                <a:ea typeface="Zapf Dingbats"/>
                <a:cs typeface="Zapf Dingbats"/>
                <a:sym typeface="Zapf Dingbats"/>
              </a:rPr>
              <a:t>✗</a:t>
            </a:r>
            <a:endParaRPr kumimoji="0" lang="en-US" sz="4000" b="1" i="0" u="none" strike="noStrike" kern="1200" cap="none" spc="0" normalizeH="0" baseline="0" noProof="0" dirty="0">
              <a:ln>
                <a:noFill/>
              </a:ln>
              <a:solidFill>
                <a:srgbClr val="FF0000"/>
              </a:solidFill>
              <a:effectLst/>
              <a:uLnTx/>
              <a:uFillTx/>
            </a:endParaRPr>
          </a:p>
        </p:txBody>
      </p:sp>
      <p:sp>
        <p:nvSpPr>
          <p:cNvPr id="22" name="TextBox 20">
            <a:extLst>
              <a:ext uri="{FF2B5EF4-FFF2-40B4-BE49-F238E27FC236}">
                <a16:creationId xmlns:a16="http://schemas.microsoft.com/office/drawing/2014/main" id="{4F618E11-AFDE-41CB-9837-1952306BB3B9}"/>
              </a:ext>
            </a:extLst>
          </p:cNvPr>
          <p:cNvSpPr txBox="1"/>
          <p:nvPr/>
        </p:nvSpPr>
        <p:spPr>
          <a:xfrm>
            <a:off x="640349" y="4445578"/>
            <a:ext cx="569387"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3366FF"/>
                </a:solidFill>
                <a:effectLst/>
                <a:uLnTx/>
                <a:uFillTx/>
                <a:ea typeface="Zapf Dingbats"/>
                <a:cs typeface="Zapf Dingbats"/>
                <a:sym typeface="Zapf Dingbats"/>
              </a:rPr>
              <a:t>✓</a:t>
            </a:r>
            <a:endParaRPr kumimoji="0" lang="en-US" sz="4000" b="1" i="0" u="none" strike="noStrike" kern="1200" cap="none" spc="0" normalizeH="0" baseline="0" noProof="0" dirty="0">
              <a:ln>
                <a:noFill/>
              </a:ln>
              <a:solidFill>
                <a:srgbClr val="3366FF"/>
              </a:solidFill>
              <a:effectLst/>
              <a:uLnTx/>
              <a:uFillTx/>
            </a:endParaRPr>
          </a:p>
        </p:txBody>
      </p:sp>
      <p:cxnSp>
        <p:nvCxnSpPr>
          <p:cNvPr id="34" name="Straight Arrow Connector 12">
            <a:extLst>
              <a:ext uri="{FF2B5EF4-FFF2-40B4-BE49-F238E27FC236}">
                <a16:creationId xmlns:a16="http://schemas.microsoft.com/office/drawing/2014/main" id="{F136B789-08BA-4DAD-8FB2-6DC261789A20}"/>
              </a:ext>
            </a:extLst>
          </p:cNvPr>
          <p:cNvCxnSpPr>
            <a:cxnSpLocks/>
          </p:cNvCxnSpPr>
          <p:nvPr/>
        </p:nvCxnSpPr>
        <p:spPr>
          <a:xfrm flipV="1">
            <a:off x="7594599" y="2240441"/>
            <a:ext cx="2240906" cy="206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AA6F3CB4-E2BE-41B9-9B58-DC4B92E862CB}"/>
              </a:ext>
            </a:extLst>
          </p:cNvPr>
          <p:cNvSpPr txBox="1"/>
          <p:nvPr/>
        </p:nvSpPr>
        <p:spPr>
          <a:xfrm>
            <a:off x="9946629" y="1810619"/>
            <a:ext cx="1975141" cy="1124988"/>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0" lang="en-US" altLang="zh-CN" sz="2400" b="1" i="0" u="none" strike="noStrike" kern="1200" cap="none" spc="0" normalizeH="0" baseline="0" noProof="0" dirty="0">
                <a:ln>
                  <a:noFill/>
                </a:ln>
                <a:solidFill>
                  <a:srgbClr val="000000"/>
                </a:solidFill>
                <a:effectLst/>
                <a:uLnTx/>
                <a:uFillTx/>
                <a:cs typeface="+mn-cs"/>
              </a:rPr>
              <a:t>Positive</a:t>
            </a:r>
          </a:p>
          <a:p>
            <a:pPr marL="285750" indent="-285750">
              <a:lnSpc>
                <a:spcPct val="150000"/>
              </a:lnSpc>
              <a:buFont typeface="Arial" panose="020B0604020202020204" pitchFamily="34" charset="0"/>
              <a:buChar char="•"/>
            </a:pPr>
            <a:r>
              <a:rPr lang="en-US" altLang="zh-CN" sz="2400" b="1" dirty="0">
                <a:solidFill>
                  <a:srgbClr val="000000"/>
                </a:solidFill>
              </a:rPr>
              <a:t>Negative</a:t>
            </a:r>
            <a:endParaRPr lang="zh-CN" altLang="en-US" sz="2400" dirty="0"/>
          </a:p>
        </p:txBody>
      </p:sp>
      <p:cxnSp>
        <p:nvCxnSpPr>
          <p:cNvPr id="37" name="Straight Arrow Connector 12">
            <a:extLst>
              <a:ext uri="{FF2B5EF4-FFF2-40B4-BE49-F238E27FC236}">
                <a16:creationId xmlns:a16="http://schemas.microsoft.com/office/drawing/2014/main" id="{BEEED417-6A41-44F6-8EA9-667EA82A5934}"/>
              </a:ext>
            </a:extLst>
          </p:cNvPr>
          <p:cNvCxnSpPr>
            <a:cxnSpLocks/>
          </p:cNvCxnSpPr>
          <p:nvPr/>
        </p:nvCxnSpPr>
        <p:spPr>
          <a:xfrm flipV="1">
            <a:off x="6091239" y="2527573"/>
            <a:ext cx="3744266" cy="1379751"/>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6DC84B00-42BA-4E92-98C1-992CA933B378}"/>
              </a:ext>
            </a:extLst>
          </p:cNvPr>
          <p:cNvSpPr txBox="1"/>
          <p:nvPr/>
        </p:nvSpPr>
        <p:spPr>
          <a:xfrm>
            <a:off x="7963372" y="1712934"/>
            <a:ext cx="1332416" cy="369332"/>
          </a:xfrm>
          <a:prstGeom prst="rect">
            <a:avLst/>
          </a:prstGeom>
          <a:noFill/>
        </p:spPr>
        <p:txBody>
          <a:bodyPr wrap="none" rtlCol="0">
            <a:spAutoFit/>
          </a:bodyPr>
          <a:lstStyle/>
          <a:p>
            <a:r>
              <a:rPr lang="en-US" altLang="zh-CN" b="1" dirty="0"/>
              <a:t>Algorithm</a:t>
            </a:r>
            <a:endParaRPr lang="zh-CN" altLang="en-US" b="1" dirty="0"/>
          </a:p>
        </p:txBody>
      </p:sp>
      <p:sp>
        <p:nvSpPr>
          <p:cNvPr id="46" name="灯片编号占位符 45">
            <a:extLst>
              <a:ext uri="{FF2B5EF4-FFF2-40B4-BE49-F238E27FC236}">
                <a16:creationId xmlns:a16="http://schemas.microsoft.com/office/drawing/2014/main" id="{3F069C4B-F6D7-4524-B762-FBA77DDFA0AD}"/>
              </a:ext>
            </a:extLst>
          </p:cNvPr>
          <p:cNvSpPr>
            <a:spLocks noGrp="1"/>
          </p:cNvSpPr>
          <p:nvPr>
            <p:ph type="sldNum" sz="quarter" idx="12"/>
          </p:nvPr>
        </p:nvSpPr>
        <p:spPr/>
        <p:txBody>
          <a:bodyPr/>
          <a:lstStyle/>
          <a:p>
            <a:fld id="{DC8BB421-126E-41CB-B73A-69D52E98CAE3}" type="slidenum">
              <a:rPr lang="zh-CN" altLang="en-US" smtClean="0"/>
              <a:t>14</a:t>
            </a:fld>
            <a:endParaRPr lang="zh-CN" altLang="en-US" dirty="0"/>
          </a:p>
        </p:txBody>
      </p:sp>
    </p:spTree>
    <p:extLst>
      <p:ext uri="{BB962C8B-B14F-4D97-AF65-F5344CB8AC3E}">
        <p14:creationId xmlns:p14="http://schemas.microsoft.com/office/powerpoint/2010/main" val="95376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p:bldP spid="20" grpId="0"/>
      <p:bldP spid="21" grpId="0"/>
      <p:bldP spid="22" grpId="0"/>
      <p:bldP spid="36"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72B7C-7E70-A649-987F-2C9DF767E462}"/>
              </a:ext>
            </a:extLst>
          </p:cNvPr>
          <p:cNvSpPr>
            <a:spLocks noGrp="1"/>
          </p:cNvSpPr>
          <p:nvPr>
            <p:ph type="title"/>
          </p:nvPr>
        </p:nvSpPr>
        <p:spPr/>
        <p:txBody>
          <a:bodyPr/>
          <a:lstStyle/>
          <a:p>
            <a:r>
              <a:rPr lang="en-US" altLang="zh-CN" dirty="0"/>
              <a:t>Tasks - Sentiment Analysis</a:t>
            </a:r>
            <a:endParaRPr lang="en-CN" dirty="0"/>
          </a:p>
        </p:txBody>
      </p:sp>
      <p:sp>
        <p:nvSpPr>
          <p:cNvPr id="3" name="Content Placeholder 2">
            <a:extLst>
              <a:ext uri="{FF2B5EF4-FFF2-40B4-BE49-F238E27FC236}">
                <a16:creationId xmlns:a16="http://schemas.microsoft.com/office/drawing/2014/main" id="{5B5C0704-C86A-2B4D-87EA-86564C80D05B}"/>
              </a:ext>
            </a:extLst>
          </p:cNvPr>
          <p:cNvSpPr>
            <a:spLocks noGrp="1"/>
          </p:cNvSpPr>
          <p:nvPr>
            <p:ph idx="1"/>
          </p:nvPr>
        </p:nvSpPr>
        <p:spPr>
          <a:xfrm>
            <a:off x="517525" y="1108434"/>
            <a:ext cx="11064875" cy="1668634"/>
          </a:xfrm>
        </p:spPr>
        <p:txBody>
          <a:bodyPr/>
          <a:lstStyle/>
          <a:p>
            <a:r>
              <a:rPr lang="en-US" altLang="zh-CN" sz="2400" b="1" dirty="0"/>
              <a:t>Twitter sentiment versus Public Consumer Confidence</a:t>
            </a:r>
            <a:endParaRPr lang="en-US" dirty="0"/>
          </a:p>
          <a:p>
            <a:r>
              <a:rPr lang="en-US" sz="2400" b="1" dirty="0"/>
              <a:t>1 billion Twitter messages posted over the years 2008 and 2009 </a:t>
            </a:r>
          </a:p>
          <a:p>
            <a:endParaRPr lang="en-CN" dirty="0"/>
          </a:p>
        </p:txBody>
      </p:sp>
      <p:sp>
        <p:nvSpPr>
          <p:cNvPr id="4" name="Slide Number Placeholder 3">
            <a:extLst>
              <a:ext uri="{FF2B5EF4-FFF2-40B4-BE49-F238E27FC236}">
                <a16:creationId xmlns:a16="http://schemas.microsoft.com/office/drawing/2014/main" id="{7CC5AD36-9A1B-BD45-A064-68A46151A8FA}"/>
              </a:ext>
            </a:extLst>
          </p:cNvPr>
          <p:cNvSpPr>
            <a:spLocks noGrp="1"/>
          </p:cNvSpPr>
          <p:nvPr>
            <p:ph type="sldNum" sz="quarter" idx="12"/>
          </p:nvPr>
        </p:nvSpPr>
        <p:spPr/>
        <p:txBody>
          <a:bodyPr/>
          <a:lstStyle/>
          <a:p>
            <a:fld id="{DC8BB421-126E-41CB-B73A-69D52E98CAE3}" type="slidenum">
              <a:rPr lang="zh-CN" altLang="en-US" smtClean="0"/>
              <a:t>15</a:t>
            </a:fld>
            <a:endParaRPr lang="zh-CN" altLang="en-US" dirty="0"/>
          </a:p>
        </p:txBody>
      </p:sp>
      <p:sp>
        <p:nvSpPr>
          <p:cNvPr id="6" name="TextBox 5">
            <a:extLst>
              <a:ext uri="{FF2B5EF4-FFF2-40B4-BE49-F238E27FC236}">
                <a16:creationId xmlns:a16="http://schemas.microsoft.com/office/drawing/2014/main" id="{19E58444-38FC-B94E-8C91-B86FE399666A}"/>
              </a:ext>
            </a:extLst>
          </p:cNvPr>
          <p:cNvSpPr txBox="1"/>
          <p:nvPr/>
        </p:nvSpPr>
        <p:spPr>
          <a:xfrm>
            <a:off x="9083677" y="3033780"/>
            <a:ext cx="2498723" cy="2862322"/>
          </a:xfrm>
          <a:prstGeom prst="rect">
            <a:avLst/>
          </a:prstGeom>
          <a:noFill/>
        </p:spPr>
        <p:txBody>
          <a:bodyPr wrap="square">
            <a:spAutoFit/>
          </a:bodyPr>
          <a:lstStyle/>
          <a:p>
            <a:r>
              <a:rPr lang="en-US" sz="1800" dirty="0"/>
              <a:t>Brendan O'Connor, Ramnath </a:t>
            </a:r>
            <a:r>
              <a:rPr lang="en-US" sz="1800" dirty="0" err="1"/>
              <a:t>Balasubramanyan</a:t>
            </a:r>
            <a:r>
              <a:rPr lang="en-US" sz="1800" dirty="0"/>
              <a:t>, Bryan R. Routledge, and Noah A. Smith. 2010. </a:t>
            </a:r>
            <a:r>
              <a:rPr lang="en-US" sz="1800" dirty="0">
                <a:latin typeface="+mn-lt"/>
              </a:rPr>
              <a:t>From Tweets to Polls: Linking Text Sentiment to Public Opinion Time Series. In ICWSM-2010</a:t>
            </a:r>
          </a:p>
        </p:txBody>
      </p:sp>
      <p:pic>
        <p:nvPicPr>
          <p:cNvPr id="7" name="Content Placeholder 3" descr="twoplot_consconf2_k=15.png">
            <a:extLst>
              <a:ext uri="{FF2B5EF4-FFF2-40B4-BE49-F238E27FC236}">
                <a16:creationId xmlns:a16="http://schemas.microsoft.com/office/drawing/2014/main" id="{E020D955-EEB4-7441-B77A-38FEA4851C99}"/>
              </a:ext>
            </a:extLst>
          </p:cNvPr>
          <p:cNvPicPr>
            <a:picLocks noChangeAspect="1"/>
          </p:cNvPicPr>
          <p:nvPr/>
        </p:nvPicPr>
        <p:blipFill rotWithShape="1">
          <a:blip r:embed="rId3"/>
          <a:srcRect l="6353" t="4535" r="6967" b="4595"/>
          <a:stretch/>
        </p:blipFill>
        <p:spPr>
          <a:xfrm>
            <a:off x="880532" y="2323772"/>
            <a:ext cx="7603067" cy="4483429"/>
          </a:xfrm>
          <a:prstGeom prst="rect">
            <a:avLst/>
          </a:prstGeom>
        </p:spPr>
      </p:pic>
    </p:spTree>
    <p:extLst>
      <p:ext uri="{BB962C8B-B14F-4D97-AF65-F5344CB8AC3E}">
        <p14:creationId xmlns:p14="http://schemas.microsoft.com/office/powerpoint/2010/main" val="3846471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85CDB-406C-4FD3-8825-A33CBE4B6AD9}"/>
              </a:ext>
            </a:extLst>
          </p:cNvPr>
          <p:cNvSpPr>
            <a:spLocks noGrp="1"/>
          </p:cNvSpPr>
          <p:nvPr>
            <p:ph type="title"/>
          </p:nvPr>
        </p:nvSpPr>
        <p:spPr/>
        <p:txBody>
          <a:bodyPr/>
          <a:lstStyle/>
          <a:p>
            <a:r>
              <a:rPr lang="en-US" altLang="zh-CN" dirty="0"/>
              <a:t>Tasks - Machine Translation</a:t>
            </a:r>
            <a:endParaRPr lang="zh-CN" altLang="en-US" dirty="0"/>
          </a:p>
        </p:txBody>
      </p:sp>
      <p:pic>
        <p:nvPicPr>
          <p:cNvPr id="5" name="内容占位符 5">
            <a:extLst>
              <a:ext uri="{FF2B5EF4-FFF2-40B4-BE49-F238E27FC236}">
                <a16:creationId xmlns:a16="http://schemas.microsoft.com/office/drawing/2014/main" id="{8807E70C-210A-4764-A4CB-2A1C153C6EE1}"/>
              </a:ext>
            </a:extLst>
          </p:cNvPr>
          <p:cNvPicPr>
            <a:picLocks noGrp="1" noChangeAspect="1"/>
          </p:cNvPicPr>
          <p:nvPr>
            <p:ph idx="1"/>
          </p:nvPr>
        </p:nvPicPr>
        <p:blipFill>
          <a:blip r:embed="rId3"/>
          <a:stretch>
            <a:fillRect/>
          </a:stretch>
        </p:blipFill>
        <p:spPr>
          <a:xfrm>
            <a:off x="479425" y="1584462"/>
            <a:ext cx="11226800" cy="4693543"/>
          </a:xfrm>
        </p:spPr>
      </p:pic>
      <p:sp>
        <p:nvSpPr>
          <p:cNvPr id="9" name="灯片编号占位符 8">
            <a:extLst>
              <a:ext uri="{FF2B5EF4-FFF2-40B4-BE49-F238E27FC236}">
                <a16:creationId xmlns:a16="http://schemas.microsoft.com/office/drawing/2014/main" id="{7E740220-B4D7-432F-8B17-F58CE4F422B3}"/>
              </a:ext>
            </a:extLst>
          </p:cNvPr>
          <p:cNvSpPr>
            <a:spLocks noGrp="1"/>
          </p:cNvSpPr>
          <p:nvPr>
            <p:ph type="sldNum" sz="quarter" idx="12"/>
          </p:nvPr>
        </p:nvSpPr>
        <p:spPr/>
        <p:txBody>
          <a:bodyPr/>
          <a:lstStyle/>
          <a:p>
            <a:fld id="{DC8BB421-126E-41CB-B73A-69D52E98CAE3}" type="slidenum">
              <a:rPr lang="zh-CN" altLang="en-US" smtClean="0"/>
              <a:t>16</a:t>
            </a:fld>
            <a:endParaRPr lang="zh-CN" altLang="en-US" dirty="0"/>
          </a:p>
        </p:txBody>
      </p:sp>
    </p:spTree>
    <p:extLst>
      <p:ext uri="{BB962C8B-B14F-4D97-AF65-F5344CB8AC3E}">
        <p14:creationId xmlns:p14="http://schemas.microsoft.com/office/powerpoint/2010/main" val="3894593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0A4F1E-40A3-4F52-BD98-340EE6D82FD7}"/>
              </a:ext>
            </a:extLst>
          </p:cNvPr>
          <p:cNvSpPr>
            <a:spLocks noGrp="1"/>
          </p:cNvSpPr>
          <p:nvPr>
            <p:ph type="title"/>
          </p:nvPr>
        </p:nvSpPr>
        <p:spPr/>
        <p:txBody>
          <a:bodyPr/>
          <a:lstStyle/>
          <a:p>
            <a:r>
              <a:rPr lang="en-US" altLang="zh-CN" dirty="0"/>
              <a:t>Tasks - Machine Translation</a:t>
            </a:r>
            <a:endParaRPr lang="zh-CN" altLang="en-US" dirty="0"/>
          </a:p>
        </p:txBody>
      </p:sp>
      <p:pic>
        <p:nvPicPr>
          <p:cNvPr id="5" name="内容占位符 5">
            <a:extLst>
              <a:ext uri="{FF2B5EF4-FFF2-40B4-BE49-F238E27FC236}">
                <a16:creationId xmlns:a16="http://schemas.microsoft.com/office/drawing/2014/main" id="{A4866C50-B277-46EC-AED5-A63E32D7181F}"/>
              </a:ext>
            </a:extLst>
          </p:cNvPr>
          <p:cNvPicPr>
            <a:picLocks noGrp="1" noChangeAspect="1"/>
          </p:cNvPicPr>
          <p:nvPr>
            <p:ph idx="1"/>
          </p:nvPr>
        </p:nvPicPr>
        <p:blipFill rotWithShape="1">
          <a:blip r:embed="rId2"/>
          <a:srcRect l="1164" r="2112"/>
          <a:stretch/>
        </p:blipFill>
        <p:spPr>
          <a:xfrm>
            <a:off x="479425" y="1513490"/>
            <a:ext cx="11316799" cy="4507116"/>
          </a:xfrm>
        </p:spPr>
      </p:pic>
      <p:sp>
        <p:nvSpPr>
          <p:cNvPr id="9" name="灯片编号占位符 8">
            <a:extLst>
              <a:ext uri="{FF2B5EF4-FFF2-40B4-BE49-F238E27FC236}">
                <a16:creationId xmlns:a16="http://schemas.microsoft.com/office/drawing/2014/main" id="{B403AF74-8937-4FE9-98EB-BDA60391E1EF}"/>
              </a:ext>
            </a:extLst>
          </p:cNvPr>
          <p:cNvSpPr>
            <a:spLocks noGrp="1"/>
          </p:cNvSpPr>
          <p:nvPr>
            <p:ph type="sldNum" sz="quarter" idx="12"/>
          </p:nvPr>
        </p:nvSpPr>
        <p:spPr/>
        <p:txBody>
          <a:bodyPr/>
          <a:lstStyle/>
          <a:p>
            <a:fld id="{DC8BB421-126E-41CB-B73A-69D52E98CAE3}" type="slidenum">
              <a:rPr lang="zh-CN" altLang="en-US" smtClean="0"/>
              <a:t>17</a:t>
            </a:fld>
            <a:endParaRPr lang="zh-CN" altLang="en-US" dirty="0"/>
          </a:p>
        </p:txBody>
      </p:sp>
    </p:spTree>
    <p:extLst>
      <p:ext uri="{BB962C8B-B14F-4D97-AF65-F5344CB8AC3E}">
        <p14:creationId xmlns:p14="http://schemas.microsoft.com/office/powerpoint/2010/main" val="2993043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DB36-0FD6-4CFC-8ABE-983E04EF4794}"/>
              </a:ext>
            </a:extLst>
          </p:cNvPr>
          <p:cNvSpPr>
            <a:spLocks noGrp="1"/>
          </p:cNvSpPr>
          <p:nvPr>
            <p:ph type="title"/>
          </p:nvPr>
        </p:nvSpPr>
        <p:spPr/>
        <p:txBody>
          <a:bodyPr/>
          <a:lstStyle/>
          <a:p>
            <a:r>
              <a:rPr lang="en-US" altLang="zh-CN" dirty="0"/>
              <a:t>Tasks - Machine Translation</a:t>
            </a:r>
            <a:endParaRPr lang="zh-CN" altLang="en-US" dirty="0"/>
          </a:p>
        </p:txBody>
      </p:sp>
      <p:cxnSp>
        <p:nvCxnSpPr>
          <p:cNvPr id="5" name="OTLSHAPE_M_a58f29487c0343c08abcf41913e40cae_Connector1">
            <a:extLst>
              <a:ext uri="{FF2B5EF4-FFF2-40B4-BE49-F238E27FC236}">
                <a16:creationId xmlns:a16="http://schemas.microsoft.com/office/drawing/2014/main" id="{632D14D3-E168-4D6A-9923-77D4254BA50E}"/>
              </a:ext>
            </a:extLst>
          </p:cNvPr>
          <p:cNvCxnSpPr>
            <a:cxnSpLocks/>
          </p:cNvCxnSpPr>
          <p:nvPr>
            <p:custDataLst>
              <p:tags r:id="rId1"/>
            </p:custDataLst>
          </p:nvPr>
        </p:nvCxnSpPr>
        <p:spPr>
          <a:xfrm>
            <a:off x="6170187" y="1135117"/>
            <a:ext cx="0" cy="5088753"/>
          </a:xfrm>
          <a:prstGeom prst="line">
            <a:avLst/>
          </a:prstGeom>
          <a:ln w="57150"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OTLSHAPE_TB_00000000000000000000000000000000_ScaleContainer">
            <a:extLst>
              <a:ext uri="{FF2B5EF4-FFF2-40B4-BE49-F238E27FC236}">
                <a16:creationId xmlns:a16="http://schemas.microsoft.com/office/drawing/2014/main" id="{3267BB70-75CE-48AA-8940-347C874B4590}"/>
              </a:ext>
            </a:extLst>
          </p:cNvPr>
          <p:cNvSpPr/>
          <p:nvPr>
            <p:custDataLst>
              <p:tags r:id="rId2"/>
            </p:custDataLst>
          </p:nvPr>
        </p:nvSpPr>
        <p:spPr>
          <a:xfrm>
            <a:off x="5942642" y="6223870"/>
            <a:ext cx="5909207" cy="381000"/>
          </a:xfrm>
          <a:prstGeom prst="roundRect">
            <a:avLst>
              <a:gd name="adj" fmla="val 100000"/>
            </a:avLst>
          </a:prstGeom>
          <a:solidFill>
            <a:srgbClr val="0068B7"/>
          </a:solidFill>
          <a:ln w="12700" cap="flat" cmpd="sng" algn="ctr">
            <a:noFill/>
            <a:prstDash val="solid"/>
            <a:miter lim="800000"/>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7" name="OTLSHAPE_TB_00000000000000000000000000000000_TimescaleInterval1">
            <a:extLst>
              <a:ext uri="{FF2B5EF4-FFF2-40B4-BE49-F238E27FC236}">
                <a16:creationId xmlns:a16="http://schemas.microsoft.com/office/drawing/2014/main" id="{45B32493-0709-4CF6-985C-4363BD386C0A}"/>
              </a:ext>
            </a:extLst>
          </p:cNvPr>
          <p:cNvSpPr txBox="1"/>
          <p:nvPr>
            <p:custDataLst>
              <p:tags r:id="rId3"/>
            </p:custDataLst>
          </p:nvPr>
        </p:nvSpPr>
        <p:spPr>
          <a:xfrm>
            <a:off x="6171241" y="6321343"/>
            <a:ext cx="268150" cy="18605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18" normalizeH="0" baseline="0" noProof="0" dirty="0">
                <a:ln>
                  <a:noFill/>
                </a:ln>
                <a:solidFill>
                  <a:srgbClr val="E7E6E6"/>
                </a:solidFill>
                <a:effectLst/>
                <a:uLnTx/>
                <a:uFillTx/>
                <a:ea typeface="黑体" panose="02010609060101010101" pitchFamily="49" charset="-122"/>
                <a:cs typeface="+mn-cs"/>
              </a:rPr>
              <a:t>1960</a:t>
            </a:r>
            <a:endParaRPr kumimoji="0" lang="en-US" sz="2000" b="1" i="0" u="none" strike="noStrike" kern="1200" cap="none" spc="-18" normalizeH="0" baseline="0" noProof="0" dirty="0">
              <a:ln>
                <a:noFill/>
              </a:ln>
              <a:solidFill>
                <a:srgbClr val="E7E6E6"/>
              </a:solidFill>
              <a:effectLst/>
              <a:uLnTx/>
              <a:uFillTx/>
              <a:ea typeface="+mn-ea"/>
              <a:cs typeface="+mn-cs"/>
            </a:endParaRPr>
          </a:p>
        </p:txBody>
      </p:sp>
      <p:sp>
        <p:nvSpPr>
          <p:cNvPr id="9" name="OTLSHAPE_TB_00000000000000000000000000000000_TimescaleInterval3">
            <a:extLst>
              <a:ext uri="{FF2B5EF4-FFF2-40B4-BE49-F238E27FC236}">
                <a16:creationId xmlns:a16="http://schemas.microsoft.com/office/drawing/2014/main" id="{E0358D63-AEDA-47BA-BAED-A8E4848EA913}"/>
              </a:ext>
            </a:extLst>
          </p:cNvPr>
          <p:cNvSpPr txBox="1"/>
          <p:nvPr>
            <p:custDataLst>
              <p:tags r:id="rId4"/>
            </p:custDataLst>
          </p:nvPr>
        </p:nvSpPr>
        <p:spPr>
          <a:xfrm>
            <a:off x="6935147" y="6296735"/>
            <a:ext cx="1807275" cy="262106"/>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20" normalizeH="0" baseline="0" noProof="0" dirty="0">
                <a:ln>
                  <a:noFill/>
                </a:ln>
                <a:solidFill>
                  <a:srgbClr val="E7E6E6"/>
                </a:solidFill>
                <a:effectLst/>
                <a:uLnTx/>
                <a:uFillTx/>
                <a:ea typeface="+mn-ea"/>
                <a:cs typeface="+mn-cs"/>
              </a:rPr>
              <a:t>1990 </a:t>
            </a:r>
            <a:r>
              <a:rPr kumimoji="0" lang="mr-IN" sz="2000" b="1" i="0" u="none" strike="noStrike" kern="1200" cap="none" spc="-20" normalizeH="0" baseline="0" noProof="0" dirty="0">
                <a:ln>
                  <a:noFill/>
                </a:ln>
                <a:solidFill>
                  <a:srgbClr val="E7E6E6"/>
                </a:solidFill>
                <a:effectLst/>
                <a:uLnTx/>
                <a:uFillTx/>
                <a:ea typeface="+mn-ea"/>
                <a:cs typeface="Mangal" panose="02040503050203030202" pitchFamily="18" charset="0"/>
              </a:rPr>
              <a:t>–</a:t>
            </a:r>
            <a:r>
              <a:rPr kumimoji="0" lang="en-US" sz="2000" b="1" i="0" u="none" strike="noStrike" kern="1200" cap="none" spc="-20" normalizeH="0" baseline="0" noProof="0" dirty="0">
                <a:ln>
                  <a:noFill/>
                </a:ln>
                <a:solidFill>
                  <a:srgbClr val="E7E6E6"/>
                </a:solidFill>
                <a:effectLst/>
                <a:uLnTx/>
                <a:uFillTx/>
                <a:ea typeface="+mn-ea"/>
                <a:cs typeface="+mn-cs"/>
              </a:rPr>
              <a:t> 2000</a:t>
            </a:r>
          </a:p>
        </p:txBody>
      </p:sp>
      <p:sp>
        <p:nvSpPr>
          <p:cNvPr id="12" name="OTLSHAPE_M_a58f29487c0343c08abcf41913e40cae_Title">
            <a:extLst>
              <a:ext uri="{FF2B5EF4-FFF2-40B4-BE49-F238E27FC236}">
                <a16:creationId xmlns:a16="http://schemas.microsoft.com/office/drawing/2014/main" id="{900527AE-AA94-4393-B098-A514DC1FD5D2}"/>
              </a:ext>
            </a:extLst>
          </p:cNvPr>
          <p:cNvSpPr txBox="1"/>
          <p:nvPr>
            <p:custDataLst>
              <p:tags r:id="rId5"/>
            </p:custDataLst>
          </p:nvPr>
        </p:nvSpPr>
        <p:spPr>
          <a:xfrm>
            <a:off x="6300401" y="1395478"/>
            <a:ext cx="5421235" cy="861774"/>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6" normalizeH="0" baseline="0" noProof="0" dirty="0">
                <a:ln>
                  <a:noFill/>
                </a:ln>
                <a:solidFill>
                  <a:prstClr val="black"/>
                </a:solidFill>
                <a:effectLst/>
                <a:uLnTx/>
                <a:uFillTx/>
                <a:ea typeface="+mn-ea"/>
                <a:cs typeface="+mn-cs"/>
              </a:rPr>
              <a:t>Machine translation research started in the 1960s.</a:t>
            </a:r>
          </a:p>
        </p:txBody>
      </p:sp>
      <p:cxnSp>
        <p:nvCxnSpPr>
          <p:cNvPr id="14" name="OTLSHAPE_M_a58f29487c0343c08abcf41913e40cae_Connector1">
            <a:extLst>
              <a:ext uri="{FF2B5EF4-FFF2-40B4-BE49-F238E27FC236}">
                <a16:creationId xmlns:a16="http://schemas.microsoft.com/office/drawing/2014/main" id="{EA9C02E5-5BA4-4715-A754-23FC5E33FC12}"/>
              </a:ext>
            </a:extLst>
          </p:cNvPr>
          <p:cNvCxnSpPr>
            <a:cxnSpLocks/>
          </p:cNvCxnSpPr>
          <p:nvPr>
            <p:custDataLst>
              <p:tags r:id="rId6"/>
            </p:custDataLst>
          </p:nvPr>
        </p:nvCxnSpPr>
        <p:spPr>
          <a:xfrm>
            <a:off x="7635169" y="2455032"/>
            <a:ext cx="0" cy="3768838"/>
          </a:xfrm>
          <a:prstGeom prst="line">
            <a:avLst/>
          </a:prstGeom>
          <a:ln w="57150"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OTLSHAPE_M_a58f29487c0343c08abcf41913e40cae_Title">
            <a:extLst>
              <a:ext uri="{FF2B5EF4-FFF2-40B4-BE49-F238E27FC236}">
                <a16:creationId xmlns:a16="http://schemas.microsoft.com/office/drawing/2014/main" id="{B73B28BB-F918-4A8C-AA45-FEAC09F0585E}"/>
              </a:ext>
            </a:extLst>
          </p:cNvPr>
          <p:cNvSpPr txBox="1"/>
          <p:nvPr>
            <p:custDataLst>
              <p:tags r:id="rId7"/>
            </p:custDataLst>
          </p:nvPr>
        </p:nvSpPr>
        <p:spPr>
          <a:xfrm>
            <a:off x="7838784" y="2653115"/>
            <a:ext cx="3929956" cy="861774"/>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ea typeface="+mn-ea"/>
                <a:cs typeface="+mn-cs"/>
              </a:rPr>
              <a:t>Statistical machine translation</a:t>
            </a:r>
          </a:p>
        </p:txBody>
      </p:sp>
      <p:sp>
        <p:nvSpPr>
          <p:cNvPr id="17" name="OTLSHAPE_TB_00000000000000000000000000000000_TimescaleInterval3">
            <a:extLst>
              <a:ext uri="{FF2B5EF4-FFF2-40B4-BE49-F238E27FC236}">
                <a16:creationId xmlns:a16="http://schemas.microsoft.com/office/drawing/2014/main" id="{5754DEE9-B2DC-4164-8CC2-092C19B55CB9}"/>
              </a:ext>
            </a:extLst>
          </p:cNvPr>
          <p:cNvSpPr txBox="1"/>
          <p:nvPr>
            <p:custDataLst>
              <p:tags r:id="rId8"/>
            </p:custDataLst>
          </p:nvPr>
        </p:nvSpPr>
        <p:spPr>
          <a:xfrm>
            <a:off x="10039913" y="6315452"/>
            <a:ext cx="1041697" cy="212800"/>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20" normalizeH="0" baseline="0" noProof="0" dirty="0">
                <a:ln>
                  <a:noFill/>
                </a:ln>
                <a:solidFill>
                  <a:srgbClr val="E7E6E6"/>
                </a:solidFill>
                <a:effectLst/>
                <a:uLnTx/>
                <a:uFillTx/>
                <a:ea typeface="+mn-ea"/>
                <a:cs typeface="+mn-cs"/>
              </a:rPr>
              <a:t>Future</a:t>
            </a:r>
          </a:p>
        </p:txBody>
      </p:sp>
      <p:cxnSp>
        <p:nvCxnSpPr>
          <p:cNvPr id="18" name="OTLSHAPE_M_a58f29487c0343c08abcf41913e40cae_Connector1">
            <a:extLst>
              <a:ext uri="{FF2B5EF4-FFF2-40B4-BE49-F238E27FC236}">
                <a16:creationId xmlns:a16="http://schemas.microsoft.com/office/drawing/2014/main" id="{965B23C0-88CC-4486-8711-685E6D47BBBE}"/>
              </a:ext>
            </a:extLst>
          </p:cNvPr>
          <p:cNvCxnSpPr>
            <a:cxnSpLocks/>
          </p:cNvCxnSpPr>
          <p:nvPr>
            <p:custDataLst>
              <p:tags r:id="rId9"/>
            </p:custDataLst>
          </p:nvPr>
        </p:nvCxnSpPr>
        <p:spPr>
          <a:xfrm>
            <a:off x="9191356" y="3873697"/>
            <a:ext cx="26450" cy="2347677"/>
          </a:xfrm>
          <a:prstGeom prst="line">
            <a:avLst/>
          </a:prstGeom>
          <a:ln w="57150"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OTLSHAPE_TB_00000000000000000000000000000000_TimescaleInterval3">
            <a:extLst>
              <a:ext uri="{FF2B5EF4-FFF2-40B4-BE49-F238E27FC236}">
                <a16:creationId xmlns:a16="http://schemas.microsoft.com/office/drawing/2014/main" id="{096C0DED-66FC-4EF4-B38E-633CFE659516}"/>
              </a:ext>
            </a:extLst>
          </p:cNvPr>
          <p:cNvSpPr txBox="1"/>
          <p:nvPr>
            <p:custDataLst>
              <p:tags r:id="rId10"/>
            </p:custDataLst>
          </p:nvPr>
        </p:nvSpPr>
        <p:spPr>
          <a:xfrm>
            <a:off x="9122632" y="6315622"/>
            <a:ext cx="537071" cy="212800"/>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20" normalizeH="0" baseline="0" noProof="0" dirty="0">
                <a:ln>
                  <a:noFill/>
                </a:ln>
                <a:solidFill>
                  <a:srgbClr val="E7E6E6"/>
                </a:solidFill>
                <a:effectLst/>
                <a:uLnTx/>
                <a:uFillTx/>
                <a:ea typeface="+mn-ea"/>
                <a:cs typeface="+mn-cs"/>
              </a:rPr>
              <a:t>2015</a:t>
            </a:r>
          </a:p>
        </p:txBody>
      </p:sp>
      <p:sp>
        <p:nvSpPr>
          <p:cNvPr id="23" name="OTLSHAPE_M_a58f29487c0343c08abcf41913e40cae_Title">
            <a:extLst>
              <a:ext uri="{FF2B5EF4-FFF2-40B4-BE49-F238E27FC236}">
                <a16:creationId xmlns:a16="http://schemas.microsoft.com/office/drawing/2014/main" id="{713F0205-CC4B-40A5-AB45-79307A6E8A9F}"/>
              </a:ext>
            </a:extLst>
          </p:cNvPr>
          <p:cNvSpPr txBox="1"/>
          <p:nvPr>
            <p:custDataLst>
              <p:tags r:id="rId11"/>
            </p:custDataLst>
          </p:nvPr>
        </p:nvSpPr>
        <p:spPr>
          <a:xfrm>
            <a:off x="9332484" y="3803274"/>
            <a:ext cx="2535667" cy="1292662"/>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ea typeface="黑体" panose="02010609060101010101" pitchFamily="49" charset="-122"/>
                <a:cs typeface="+mn-cs"/>
              </a:rPr>
              <a:t>Neural</a:t>
            </a:r>
            <a:r>
              <a:rPr kumimoji="0" lang="en-US" sz="2800" b="1" i="0" u="none" strike="noStrike" kern="1200" cap="none" spc="0" normalizeH="0" baseline="0" noProof="0" dirty="0">
                <a:ln>
                  <a:noFill/>
                </a:ln>
                <a:solidFill>
                  <a:prstClr val="black"/>
                </a:solidFill>
                <a:effectLst/>
                <a:uLnTx/>
                <a:uFillTx/>
                <a:cs typeface="+mn-cs"/>
              </a:rPr>
              <a:t> machine translation</a:t>
            </a:r>
          </a:p>
        </p:txBody>
      </p:sp>
      <p:pic>
        <p:nvPicPr>
          <p:cNvPr id="25" name="Picture 2">
            <a:extLst>
              <a:ext uri="{FF2B5EF4-FFF2-40B4-BE49-F238E27FC236}">
                <a16:creationId xmlns:a16="http://schemas.microsoft.com/office/drawing/2014/main" id="{C9EA1025-8A98-44AE-8D33-0A7A8D9259F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8577" y="3420171"/>
            <a:ext cx="2234734" cy="313867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B04DC658-0A06-412D-ACDB-B82B7F23944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35107" y="3416709"/>
            <a:ext cx="2251036" cy="3111543"/>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a:extLst>
              <a:ext uri="{FF2B5EF4-FFF2-40B4-BE49-F238E27FC236}">
                <a16:creationId xmlns:a16="http://schemas.microsoft.com/office/drawing/2014/main" id="{6BF308A4-4451-43DB-A3A3-3673ABA57DDF}"/>
              </a:ext>
            </a:extLst>
          </p:cNvPr>
          <p:cNvSpPr txBox="1"/>
          <p:nvPr/>
        </p:nvSpPr>
        <p:spPr>
          <a:xfrm>
            <a:off x="479425" y="1037644"/>
            <a:ext cx="5616575" cy="218521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u="none" strike="noStrike" kern="1200" cap="none" spc="0" normalizeH="0" baseline="0" noProof="0" dirty="0">
                <a:ln>
                  <a:noFill/>
                </a:ln>
                <a:solidFill>
                  <a:prstClr val="black"/>
                </a:solidFill>
                <a:effectLst/>
                <a:uLnTx/>
                <a:uFillTx/>
                <a:ea typeface="黑体" panose="02010609060101010101" pitchFamily="49" charset="-122"/>
                <a:cs typeface="+mn-cs"/>
              </a:rPr>
              <a:t>Warren Weaver on translation as code breaking (1947):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u="none" strike="noStrike" kern="1200" cap="none" spc="0" normalizeH="0" baseline="0" noProof="0" dirty="0">
                <a:ln>
                  <a:noFill/>
                </a:ln>
                <a:solidFill>
                  <a:prstClr val="black"/>
                </a:solidFill>
                <a:effectLst/>
                <a:uLnTx/>
                <a:uFillTx/>
                <a:ea typeface="黑体" panose="02010609060101010101" pitchFamily="49" charset="-122"/>
                <a:cs typeface="+mn-cs"/>
              </a:rPr>
              <a:t>When I look at an article in Russian, I say:</a:t>
            </a:r>
            <a:r>
              <a:rPr lang="zh-CN" altLang="en-US" sz="2000" b="1" dirty="0">
                <a:solidFill>
                  <a:prstClr val="black"/>
                </a:solidFill>
                <a:ea typeface="黑体" panose="02010609060101010101" pitchFamily="49" charset="-122"/>
              </a:rPr>
              <a:t> </a:t>
            </a:r>
            <a:r>
              <a:rPr lang="en-US" altLang="zh-CN" sz="2000" b="1" dirty="0">
                <a:solidFill>
                  <a:prstClr val="black"/>
                </a:solidFill>
                <a:ea typeface="黑体" panose="02010609060101010101" pitchFamily="49" charset="-122"/>
              </a:rPr>
              <a:t>“</a:t>
            </a:r>
            <a:r>
              <a:rPr kumimoji="0" lang="en-US" altLang="zh-CN" sz="2000" b="1" u="none" strike="noStrike" kern="1200" cap="none" spc="0" normalizeH="0" baseline="0" noProof="0" dirty="0">
                <a:ln>
                  <a:noFill/>
                </a:ln>
                <a:solidFill>
                  <a:prstClr val="black"/>
                </a:solidFill>
                <a:effectLst/>
                <a:uLnTx/>
                <a:uFillTx/>
                <a:ea typeface="黑体" panose="02010609060101010101" pitchFamily="49" charset="-122"/>
                <a:cs typeface="+mn-cs"/>
              </a:rPr>
              <a:t>This is really written in English, but it has been coded in some strange symbols. I will now proceed to decode</a:t>
            </a:r>
            <a:r>
              <a:rPr lang="en-US" altLang="zh-CN" sz="2000" b="1" dirty="0">
                <a:solidFill>
                  <a:prstClr val="black"/>
                </a:solidFill>
                <a:ea typeface="黑体" panose="02010609060101010101" pitchFamily="49" charset="-122"/>
              </a:rPr>
              <a:t>”</a:t>
            </a:r>
            <a:endParaRPr kumimoji="0" lang="zh-CN" altLang="en-US" sz="2000" b="1" u="none" strike="noStrike" kern="1200" cap="none" spc="0" normalizeH="0" baseline="0" noProof="0" dirty="0">
              <a:ln>
                <a:noFill/>
              </a:ln>
              <a:solidFill>
                <a:prstClr val="black"/>
              </a:solidFill>
              <a:effectLst/>
              <a:uLnTx/>
              <a:uFillTx/>
              <a:ea typeface="黑体" panose="02010609060101010101" pitchFamily="49" charset="-122"/>
              <a:cs typeface="+mn-cs"/>
            </a:endParaRPr>
          </a:p>
        </p:txBody>
      </p:sp>
      <p:cxnSp>
        <p:nvCxnSpPr>
          <p:cNvPr id="33" name="OTLSHAPE_M_a58f29487c0343c08abcf41913e40cae_Connector1">
            <a:extLst>
              <a:ext uri="{FF2B5EF4-FFF2-40B4-BE49-F238E27FC236}">
                <a16:creationId xmlns:a16="http://schemas.microsoft.com/office/drawing/2014/main" id="{2310BA85-7514-456F-BE1A-FB5958FA3A3B}"/>
              </a:ext>
            </a:extLst>
          </p:cNvPr>
          <p:cNvCxnSpPr>
            <a:cxnSpLocks/>
          </p:cNvCxnSpPr>
          <p:nvPr>
            <p:custDataLst>
              <p:tags r:id="rId12"/>
            </p:custDataLst>
          </p:nvPr>
        </p:nvCxnSpPr>
        <p:spPr>
          <a:xfrm>
            <a:off x="10438593" y="5240012"/>
            <a:ext cx="0" cy="981362"/>
          </a:xfrm>
          <a:prstGeom prst="line">
            <a:avLst/>
          </a:prstGeom>
          <a:ln w="57150"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OTLSHAPE_M_a58f29487c0343c08abcf41913e40cae_Title">
            <a:extLst>
              <a:ext uri="{FF2B5EF4-FFF2-40B4-BE49-F238E27FC236}">
                <a16:creationId xmlns:a16="http://schemas.microsoft.com/office/drawing/2014/main" id="{E60E888E-CA35-4613-8471-857A1A120DBF}"/>
              </a:ext>
            </a:extLst>
          </p:cNvPr>
          <p:cNvSpPr txBox="1"/>
          <p:nvPr>
            <p:custDataLst>
              <p:tags r:id="rId13"/>
            </p:custDataLst>
          </p:nvPr>
        </p:nvSpPr>
        <p:spPr>
          <a:xfrm>
            <a:off x="10655638" y="5316282"/>
            <a:ext cx="425972" cy="430887"/>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ea typeface="黑体" panose="02010609060101010101" pitchFamily="49" charset="-122"/>
                <a:cs typeface="+mn-cs"/>
              </a:rPr>
              <a:t>?</a:t>
            </a:r>
            <a:endParaRPr kumimoji="0" lang="en-US" sz="2800" b="1" i="0" u="none" strike="noStrike" kern="1200" cap="none" spc="0" normalizeH="0" baseline="0" noProof="0" dirty="0">
              <a:ln>
                <a:noFill/>
              </a:ln>
              <a:solidFill>
                <a:prstClr val="black"/>
              </a:solidFill>
              <a:effectLst/>
              <a:uLnTx/>
              <a:uFillTx/>
              <a:cs typeface="+mn-cs"/>
            </a:endParaRPr>
          </a:p>
        </p:txBody>
      </p:sp>
      <p:sp>
        <p:nvSpPr>
          <p:cNvPr id="40" name="灯片编号占位符 39">
            <a:extLst>
              <a:ext uri="{FF2B5EF4-FFF2-40B4-BE49-F238E27FC236}">
                <a16:creationId xmlns:a16="http://schemas.microsoft.com/office/drawing/2014/main" id="{9E8B2DB4-13C5-4A4F-914F-82A670FC2DA7}"/>
              </a:ext>
            </a:extLst>
          </p:cNvPr>
          <p:cNvSpPr>
            <a:spLocks noGrp="1"/>
          </p:cNvSpPr>
          <p:nvPr>
            <p:ph type="sldNum" sz="quarter" idx="12"/>
          </p:nvPr>
        </p:nvSpPr>
        <p:spPr/>
        <p:txBody>
          <a:bodyPr/>
          <a:lstStyle/>
          <a:p>
            <a:fld id="{DC8BB421-126E-41CB-B73A-69D52E98CAE3}" type="slidenum">
              <a:rPr lang="zh-CN" altLang="en-US" smtClean="0"/>
              <a:t>18</a:t>
            </a:fld>
            <a:endParaRPr lang="zh-CN" altLang="en-US" dirty="0"/>
          </a:p>
        </p:txBody>
      </p:sp>
    </p:spTree>
    <p:extLst>
      <p:ext uri="{BB962C8B-B14F-4D97-AF65-F5344CB8AC3E}">
        <p14:creationId xmlns:p14="http://schemas.microsoft.com/office/powerpoint/2010/main" val="365941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dissolve">
                                      <p:cBhvr>
                                        <p:cTn id="16" dur="500"/>
                                        <p:tgtEl>
                                          <p:spTgt spid="16"/>
                                        </p:tgtEl>
                                      </p:cBhvr>
                                    </p:animEffect>
                                  </p:childTnLst>
                                </p:cTn>
                              </p:par>
                              <p:par>
                                <p:cTn id="17" presetID="9"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dissolve">
                                      <p:cBhvr>
                                        <p:cTn id="19" dur="500"/>
                                        <p:tgtEl>
                                          <p:spTgt spid="1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par>
                                <p:cTn id="23" presetID="9"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dissolve">
                                      <p:cBhvr>
                                        <p:cTn id="25" dur="500"/>
                                        <p:tgtEl>
                                          <p:spTgt spid="3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dissolve">
                                      <p:cBhvr>
                                        <p:cTn id="2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23" grpId="0"/>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1BAA6-899E-41CA-A2B1-8417B5DB19F9}"/>
              </a:ext>
            </a:extLst>
          </p:cNvPr>
          <p:cNvSpPr>
            <a:spLocks noGrp="1"/>
          </p:cNvSpPr>
          <p:nvPr>
            <p:ph type="title"/>
          </p:nvPr>
        </p:nvSpPr>
        <p:spPr/>
        <p:txBody>
          <a:bodyPr/>
          <a:lstStyle/>
          <a:p>
            <a:r>
              <a:rPr lang="en-US" altLang="zh-CN" dirty="0"/>
              <a:t>Tasks - Question Answering (QA)</a:t>
            </a:r>
            <a:endParaRPr lang="zh-CN" altLang="en-US" dirty="0"/>
          </a:p>
        </p:txBody>
      </p:sp>
      <p:pic>
        <p:nvPicPr>
          <p:cNvPr id="6" name="图片 5">
            <a:extLst>
              <a:ext uri="{FF2B5EF4-FFF2-40B4-BE49-F238E27FC236}">
                <a16:creationId xmlns:a16="http://schemas.microsoft.com/office/drawing/2014/main" id="{67DB6203-0137-4A37-9843-1A9A94F48CD8}"/>
              </a:ext>
            </a:extLst>
          </p:cNvPr>
          <p:cNvPicPr>
            <a:picLocks noChangeAspect="1"/>
          </p:cNvPicPr>
          <p:nvPr/>
        </p:nvPicPr>
        <p:blipFill>
          <a:blip r:embed="rId3"/>
          <a:stretch>
            <a:fillRect/>
          </a:stretch>
        </p:blipFill>
        <p:spPr>
          <a:xfrm>
            <a:off x="5396895" y="1637694"/>
            <a:ext cx="6471257" cy="3725876"/>
          </a:xfrm>
          <a:prstGeom prst="rect">
            <a:avLst/>
          </a:prstGeom>
        </p:spPr>
      </p:pic>
      <p:sp>
        <p:nvSpPr>
          <p:cNvPr id="10" name="灯片编号占位符 9">
            <a:extLst>
              <a:ext uri="{FF2B5EF4-FFF2-40B4-BE49-F238E27FC236}">
                <a16:creationId xmlns:a16="http://schemas.microsoft.com/office/drawing/2014/main" id="{7E4D3CC2-F83E-4B62-9B97-8F28F707E923}"/>
              </a:ext>
            </a:extLst>
          </p:cNvPr>
          <p:cNvSpPr>
            <a:spLocks noGrp="1"/>
          </p:cNvSpPr>
          <p:nvPr>
            <p:ph type="sldNum" sz="quarter" idx="12"/>
          </p:nvPr>
        </p:nvSpPr>
        <p:spPr/>
        <p:txBody>
          <a:bodyPr/>
          <a:lstStyle/>
          <a:p>
            <a:fld id="{DC8BB421-126E-41CB-B73A-69D52E98CAE3}" type="slidenum">
              <a:rPr lang="zh-CN" altLang="en-US" smtClean="0"/>
              <a:t>19</a:t>
            </a:fld>
            <a:endParaRPr lang="zh-CN" altLang="en-US" dirty="0"/>
          </a:p>
        </p:txBody>
      </p:sp>
      <p:sp>
        <p:nvSpPr>
          <p:cNvPr id="20" name="文本框 19">
            <a:extLst>
              <a:ext uri="{FF2B5EF4-FFF2-40B4-BE49-F238E27FC236}">
                <a16:creationId xmlns:a16="http://schemas.microsoft.com/office/drawing/2014/main" id="{8156796F-EA5F-4C73-BD11-D76B7C464207}"/>
              </a:ext>
            </a:extLst>
          </p:cNvPr>
          <p:cNvSpPr txBox="1"/>
          <p:nvPr/>
        </p:nvSpPr>
        <p:spPr>
          <a:xfrm>
            <a:off x="479425" y="2151727"/>
            <a:ext cx="4788612" cy="2554545"/>
          </a:xfrm>
          <a:prstGeom prst="rect">
            <a:avLst/>
          </a:prstGeom>
          <a:noFill/>
        </p:spPr>
        <p:txBody>
          <a:bodyPr wrap="square">
            <a:spAutoFit/>
          </a:bodyPr>
          <a:lstStyle/>
          <a:p>
            <a:pPr marL="285750" indent="-285750">
              <a:buFont typeface="Arial" panose="020B0604020202020204" pitchFamily="34" charset="0"/>
              <a:buChar char="•"/>
            </a:pPr>
            <a:r>
              <a:rPr lang="en-US" altLang="zh-CN" sz="3200" b="1" dirty="0"/>
              <a:t>QA provides answers to question directly</a:t>
            </a:r>
          </a:p>
          <a:p>
            <a:pPr marL="285750" indent="-285750">
              <a:buFont typeface="Arial" panose="020B0604020202020204" pitchFamily="34" charset="0"/>
              <a:buChar char="•"/>
            </a:pPr>
            <a:endParaRPr lang="en-US" altLang="zh-CN" sz="3200" b="1" dirty="0"/>
          </a:p>
          <a:p>
            <a:pPr marL="285750" indent="-285750">
              <a:buFont typeface="Arial" panose="020B0604020202020204" pitchFamily="34" charset="0"/>
              <a:buChar char="•"/>
            </a:pPr>
            <a:r>
              <a:rPr lang="en-US" altLang="zh-CN" sz="3200" b="1" dirty="0"/>
              <a:t>Advance version of information retrieval</a:t>
            </a:r>
          </a:p>
        </p:txBody>
      </p:sp>
      <p:sp>
        <p:nvSpPr>
          <p:cNvPr id="7" name="文本框 14">
            <a:extLst>
              <a:ext uri="{FF2B5EF4-FFF2-40B4-BE49-F238E27FC236}">
                <a16:creationId xmlns:a16="http://schemas.microsoft.com/office/drawing/2014/main" id="{0C71DB01-24C8-3648-A13D-709A7415B841}"/>
              </a:ext>
            </a:extLst>
          </p:cNvPr>
          <p:cNvSpPr txBox="1"/>
          <p:nvPr/>
        </p:nvSpPr>
        <p:spPr>
          <a:xfrm>
            <a:off x="7895772" y="5405002"/>
            <a:ext cx="182774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ea typeface="黑体" panose="02010609060101010101" pitchFamily="49" charset="-122"/>
                <a:cs typeface="+mn-cs"/>
              </a:rPr>
              <a:t>Web Q/A</a:t>
            </a:r>
            <a:endParaRPr kumimoji="0" lang="zh-CN" altLang="en-US" sz="2800" b="1" i="0" u="none" strike="noStrike" kern="1200" cap="none" spc="0" normalizeH="0" baseline="0" noProof="0" dirty="0">
              <a:ln>
                <a:noFill/>
              </a:ln>
              <a:solidFill>
                <a:prstClr val="black"/>
              </a:solidFill>
              <a:effectLst/>
              <a:uLnTx/>
              <a:uFillTx/>
              <a:ea typeface="黑体" panose="02010609060101010101" pitchFamily="49" charset="-122"/>
              <a:cs typeface="+mn-cs"/>
            </a:endParaRPr>
          </a:p>
        </p:txBody>
      </p:sp>
    </p:spTree>
    <p:extLst>
      <p:ext uri="{BB962C8B-B14F-4D97-AF65-F5344CB8AC3E}">
        <p14:creationId xmlns:p14="http://schemas.microsoft.com/office/powerpoint/2010/main" val="317163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766FF-5643-4A5D-BBBD-BF9A4BAC774F}"/>
              </a:ext>
            </a:extLst>
          </p:cNvPr>
          <p:cNvSpPr>
            <a:spLocks noGrp="1"/>
          </p:cNvSpPr>
          <p:nvPr>
            <p:ph type="title"/>
          </p:nvPr>
        </p:nvSpPr>
        <p:spPr/>
        <p:txBody>
          <a:bodyPr/>
          <a:lstStyle/>
          <a:p>
            <a:r>
              <a:rPr lang="en-US" altLang="zh-CN" dirty="0"/>
              <a:t>Outline</a:t>
            </a:r>
            <a:endParaRPr lang="zh-CN" altLang="en-US" dirty="0"/>
          </a:p>
        </p:txBody>
      </p:sp>
      <p:sp>
        <p:nvSpPr>
          <p:cNvPr id="5" name="内容占位符 2">
            <a:extLst>
              <a:ext uri="{FF2B5EF4-FFF2-40B4-BE49-F238E27FC236}">
                <a16:creationId xmlns:a16="http://schemas.microsoft.com/office/drawing/2014/main" id="{3C7221D0-8E46-4C81-9578-BAB9363A1BB7}"/>
              </a:ext>
            </a:extLst>
          </p:cNvPr>
          <p:cNvSpPr>
            <a:spLocks noGrp="1"/>
          </p:cNvSpPr>
          <p:nvPr>
            <p:ph idx="1"/>
          </p:nvPr>
        </p:nvSpPr>
        <p:spPr>
          <a:xfrm>
            <a:off x="721135" y="1654670"/>
            <a:ext cx="9595449" cy="3840760"/>
          </a:xfrm>
        </p:spPr>
        <p:txBody>
          <a:bodyPr>
            <a:normAutofit/>
          </a:bodyPr>
          <a:lstStyle/>
          <a:p>
            <a:pPr>
              <a:lnSpc>
                <a:spcPct val="150000"/>
              </a:lnSpc>
            </a:pPr>
            <a:r>
              <a:rPr lang="en-US" altLang="zh-CN" sz="3600" b="1" dirty="0"/>
              <a:t>Introduction to NLP</a:t>
            </a:r>
          </a:p>
          <a:p>
            <a:pPr>
              <a:lnSpc>
                <a:spcPct val="150000"/>
              </a:lnSpc>
            </a:pPr>
            <a:r>
              <a:rPr lang="en-US" altLang="zh-CN" sz="3600" b="1" dirty="0"/>
              <a:t>Basics for Python and NLTK</a:t>
            </a:r>
          </a:p>
          <a:p>
            <a:pPr>
              <a:lnSpc>
                <a:spcPct val="150000"/>
              </a:lnSpc>
            </a:pPr>
            <a:r>
              <a:rPr lang="en-US" altLang="zh-CN" sz="3600" b="1" dirty="0"/>
              <a:t>Regular Expression &amp; Edit distance</a:t>
            </a:r>
          </a:p>
        </p:txBody>
      </p:sp>
      <p:sp>
        <p:nvSpPr>
          <p:cNvPr id="8" name="灯片编号占位符 7">
            <a:extLst>
              <a:ext uri="{FF2B5EF4-FFF2-40B4-BE49-F238E27FC236}">
                <a16:creationId xmlns:a16="http://schemas.microsoft.com/office/drawing/2014/main" id="{699B841D-0001-4F32-8B7A-0E1D4F4AD852}"/>
              </a:ext>
            </a:extLst>
          </p:cNvPr>
          <p:cNvSpPr>
            <a:spLocks noGrp="1"/>
          </p:cNvSpPr>
          <p:nvPr>
            <p:ph type="sldNum" sz="quarter" idx="12"/>
          </p:nvPr>
        </p:nvSpPr>
        <p:spPr/>
        <p:txBody>
          <a:bodyPr/>
          <a:lstStyle/>
          <a:p>
            <a:fld id="{DC8BB421-126E-41CB-B73A-69D52E98CAE3}" type="slidenum">
              <a:rPr lang="zh-CN" altLang="en-US" smtClean="0"/>
              <a:t>2</a:t>
            </a:fld>
            <a:endParaRPr lang="zh-CN" altLang="en-US" dirty="0"/>
          </a:p>
        </p:txBody>
      </p:sp>
    </p:spTree>
    <p:extLst>
      <p:ext uri="{BB962C8B-B14F-4D97-AF65-F5344CB8AC3E}">
        <p14:creationId xmlns:p14="http://schemas.microsoft.com/office/powerpoint/2010/main" val="678165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5CDC12-2D96-4380-B821-389C844C8D5C}"/>
              </a:ext>
            </a:extLst>
          </p:cNvPr>
          <p:cNvSpPr>
            <a:spLocks noGrp="1"/>
          </p:cNvSpPr>
          <p:nvPr>
            <p:ph type="title"/>
          </p:nvPr>
        </p:nvSpPr>
        <p:spPr/>
        <p:txBody>
          <a:bodyPr/>
          <a:lstStyle/>
          <a:p>
            <a:r>
              <a:rPr lang="en-US" altLang="zh-CN" dirty="0"/>
              <a:t>Tasks - QA</a:t>
            </a:r>
            <a:endParaRPr lang="zh-CN" altLang="en-US" dirty="0"/>
          </a:p>
        </p:txBody>
      </p:sp>
      <p:sp>
        <p:nvSpPr>
          <p:cNvPr id="4" name="灯片编号占位符 3">
            <a:extLst>
              <a:ext uri="{FF2B5EF4-FFF2-40B4-BE49-F238E27FC236}">
                <a16:creationId xmlns:a16="http://schemas.microsoft.com/office/drawing/2014/main" id="{9CA5729A-2B7E-4295-BF19-E1E46D54EB47}"/>
              </a:ext>
            </a:extLst>
          </p:cNvPr>
          <p:cNvSpPr>
            <a:spLocks noGrp="1"/>
          </p:cNvSpPr>
          <p:nvPr>
            <p:ph type="sldNum" sz="quarter" idx="12"/>
          </p:nvPr>
        </p:nvSpPr>
        <p:spPr/>
        <p:txBody>
          <a:bodyPr/>
          <a:lstStyle/>
          <a:p>
            <a:fld id="{DC8BB421-126E-41CB-B73A-69D52E98CAE3}" type="slidenum">
              <a:rPr lang="zh-CN" altLang="en-US" smtClean="0"/>
              <a:t>20</a:t>
            </a:fld>
            <a:endParaRPr lang="zh-CN" altLang="en-US" dirty="0"/>
          </a:p>
        </p:txBody>
      </p:sp>
      <p:pic>
        <p:nvPicPr>
          <p:cNvPr id="5" name="图片 4">
            <a:extLst>
              <a:ext uri="{FF2B5EF4-FFF2-40B4-BE49-F238E27FC236}">
                <a16:creationId xmlns:a16="http://schemas.microsoft.com/office/drawing/2014/main" id="{C85ED30C-22CC-4EBE-A0EA-F42006FA22ED}"/>
              </a:ext>
            </a:extLst>
          </p:cNvPr>
          <p:cNvPicPr>
            <a:picLocks noChangeAspect="1"/>
          </p:cNvPicPr>
          <p:nvPr/>
        </p:nvPicPr>
        <p:blipFill>
          <a:blip r:embed="rId3"/>
          <a:stretch>
            <a:fillRect/>
          </a:stretch>
        </p:blipFill>
        <p:spPr>
          <a:xfrm>
            <a:off x="479425" y="1157944"/>
            <a:ext cx="6126802" cy="4279833"/>
          </a:xfrm>
          <a:prstGeom prst="rect">
            <a:avLst/>
          </a:prstGeom>
        </p:spPr>
      </p:pic>
      <p:sp>
        <p:nvSpPr>
          <p:cNvPr id="6" name="Content Placeholder 2">
            <a:extLst>
              <a:ext uri="{FF2B5EF4-FFF2-40B4-BE49-F238E27FC236}">
                <a16:creationId xmlns:a16="http://schemas.microsoft.com/office/drawing/2014/main" id="{F1E47837-7515-4C2D-BB63-4FF2B2B62C4E}"/>
              </a:ext>
            </a:extLst>
          </p:cNvPr>
          <p:cNvSpPr txBox="1">
            <a:spLocks/>
          </p:cNvSpPr>
          <p:nvPr/>
        </p:nvSpPr>
        <p:spPr bwMode="auto">
          <a:xfrm>
            <a:off x="6970157" y="1532382"/>
            <a:ext cx="4742418" cy="4279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Calibri" charset="0"/>
                <a:ea typeface="SimSun" charset="-122"/>
              </a:defRPr>
            </a:lvl1pPr>
            <a:lvl2pPr marL="742950" indent="-285750" defTabSz="457200">
              <a:defRPr>
                <a:solidFill>
                  <a:schemeClr val="tx1"/>
                </a:solidFill>
                <a:latin typeface="Calibri" charset="0"/>
                <a:ea typeface="SimSun" charset="-122"/>
              </a:defRPr>
            </a:lvl2pPr>
            <a:lvl3pPr marL="1143000" indent="-228600" defTabSz="457200">
              <a:defRPr>
                <a:solidFill>
                  <a:schemeClr val="tx1"/>
                </a:solidFill>
                <a:latin typeface="Calibri" charset="0"/>
                <a:ea typeface="SimSun" charset="-122"/>
              </a:defRPr>
            </a:lvl3pPr>
            <a:lvl4pPr marL="1600200" indent="-228600" defTabSz="457200">
              <a:defRPr>
                <a:solidFill>
                  <a:schemeClr val="tx1"/>
                </a:solidFill>
                <a:latin typeface="Calibri" charset="0"/>
                <a:ea typeface="SimSun" charset="-122"/>
              </a:defRPr>
            </a:lvl4pPr>
            <a:lvl5pPr marL="2057400" indent="-228600" defTabSz="457200">
              <a:defRPr>
                <a:solidFill>
                  <a:schemeClr val="tx1"/>
                </a:solidFill>
                <a:latin typeface="Calibri" charset="0"/>
                <a:ea typeface="SimSun" charset="-122"/>
              </a:defRPr>
            </a:lvl5pPr>
            <a:lvl6pPr marL="2514600" indent="-228600" defTabSz="457200" eaLnBrk="0" fontAlgn="base" hangingPunct="0">
              <a:spcBef>
                <a:spcPct val="0"/>
              </a:spcBef>
              <a:spcAft>
                <a:spcPct val="0"/>
              </a:spcAft>
              <a:defRPr>
                <a:solidFill>
                  <a:schemeClr val="tx1"/>
                </a:solidFill>
                <a:latin typeface="Calibri" charset="0"/>
                <a:ea typeface="SimSun" charset="-122"/>
              </a:defRPr>
            </a:lvl6pPr>
            <a:lvl7pPr marL="2971800" indent="-228600" defTabSz="457200" eaLnBrk="0" fontAlgn="base" hangingPunct="0">
              <a:spcBef>
                <a:spcPct val="0"/>
              </a:spcBef>
              <a:spcAft>
                <a:spcPct val="0"/>
              </a:spcAft>
              <a:defRPr>
                <a:solidFill>
                  <a:schemeClr val="tx1"/>
                </a:solidFill>
                <a:latin typeface="Calibri" charset="0"/>
                <a:ea typeface="SimSun" charset="-122"/>
              </a:defRPr>
            </a:lvl7pPr>
            <a:lvl8pPr marL="3429000" indent="-228600" defTabSz="457200" eaLnBrk="0" fontAlgn="base" hangingPunct="0">
              <a:spcBef>
                <a:spcPct val="0"/>
              </a:spcBef>
              <a:spcAft>
                <a:spcPct val="0"/>
              </a:spcAft>
              <a:defRPr>
                <a:solidFill>
                  <a:schemeClr val="tx1"/>
                </a:solidFill>
                <a:latin typeface="Calibri" charset="0"/>
                <a:ea typeface="SimSun" charset="-122"/>
              </a:defRPr>
            </a:lvl8pPr>
            <a:lvl9pPr marL="3886200" indent="-228600" defTabSz="457200" eaLnBrk="0" fontAlgn="base" hangingPunct="0">
              <a:spcBef>
                <a:spcPct val="0"/>
              </a:spcBef>
              <a:spcAft>
                <a:spcPct val="0"/>
              </a:spcAft>
              <a:defRPr>
                <a:solidFill>
                  <a:schemeClr val="tx1"/>
                </a:solidFill>
                <a:latin typeface="Calibri" charset="0"/>
                <a:ea typeface="SimSun" charset="-122"/>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mn-lt"/>
                <a:ea typeface="宋体" charset="-122"/>
                <a:cs typeface="+mn-cs"/>
              </a:rPr>
              <a:t>IBM Watson: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2800" b="1" i="0" u="none" strike="noStrike" kern="1200" cap="none" spc="0" normalizeH="0" baseline="0" noProof="0" dirty="0">
              <a:ln>
                <a:noFill/>
              </a:ln>
              <a:solidFill>
                <a:prstClr val="black"/>
              </a:solidFill>
              <a:effectLst/>
              <a:uLnTx/>
              <a:uFillTx/>
              <a:latin typeface="+mn-lt"/>
              <a:ea typeface="宋体" charset="-122"/>
              <a:cs typeface="+mn-cs"/>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mn-lt"/>
                <a:cs typeface="+mn-cs"/>
              </a:rPr>
              <a:t>Won Jeopardy on February 16, 2011!</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mn-lt"/>
                <a:cs typeface="+mn-cs"/>
              </a:rPr>
              <a:t>77,147 VS (21,600 and 24,000 from two top human players)</a:t>
            </a:r>
            <a:endParaRPr kumimoji="0" lang="en-US" sz="2400" b="0" i="0" u="none" strike="noStrike" kern="1200" cap="none" spc="0" normalizeH="0" baseline="0" noProof="0" dirty="0">
              <a:ln>
                <a:noFill/>
              </a:ln>
              <a:solidFill>
                <a:prstClr val="black"/>
              </a:solidFill>
              <a:effectLst/>
              <a:uLnTx/>
              <a:uFillTx/>
              <a:latin typeface="+mn-lt"/>
              <a:cs typeface="+mn-cs"/>
            </a:endParaRPr>
          </a:p>
          <a:p>
            <a:pPr marL="342900" marR="0" lvl="0" indent="-342900" algn="l" defTabSz="457200" rtl="0" eaLnBrk="1" fontAlgn="auto" latinLnBrk="0" hangingPunct="1">
              <a:lnSpc>
                <a:spcPct val="90000"/>
              </a:lnSpc>
              <a:spcBef>
                <a:spcPts val="0"/>
              </a:spcBef>
              <a:spcAft>
                <a:spcPts val="0"/>
              </a:spcAft>
              <a:buClrTx/>
              <a:buSzTx/>
              <a:buFontTx/>
              <a:buNone/>
              <a:tabLst/>
              <a:defRPr/>
            </a:pPr>
            <a:endParaRPr kumimoji="0" lang="en-US" altLang="zh-CN" sz="2800" b="1" i="0" u="none" strike="noStrike" kern="1200" cap="none" spc="0" normalizeH="0" baseline="0" noProof="0" dirty="0">
              <a:ln>
                <a:noFill/>
              </a:ln>
              <a:solidFill>
                <a:prstClr val="black"/>
              </a:solidFill>
              <a:effectLst/>
              <a:uLnTx/>
              <a:uFillTx/>
              <a:latin typeface="+mn-lt"/>
              <a:cs typeface="+mn-cs"/>
            </a:endParaRPr>
          </a:p>
          <a:p>
            <a:pPr marL="342900" marR="0" lvl="0" indent="-342900" algn="l" defTabSz="457200" rtl="0" eaLnBrk="1" fontAlgn="auto" latinLnBrk="0" hangingPunct="1">
              <a:lnSpc>
                <a:spcPct val="9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mn-lt"/>
                <a:cs typeface="+mn-cs"/>
              </a:rPr>
              <a:t>Q: </a:t>
            </a:r>
            <a:r>
              <a:rPr kumimoji="0" lang="zh-CN" altLang="en-US" sz="2400" b="0" i="0" u="none" strike="noStrike" kern="1200" cap="none" spc="0" normalizeH="0" baseline="0" noProof="0" dirty="0">
                <a:ln>
                  <a:noFill/>
                </a:ln>
                <a:solidFill>
                  <a:prstClr val="black"/>
                </a:solidFill>
                <a:effectLst/>
                <a:uLnTx/>
                <a:uFillTx/>
                <a:latin typeface="+mn-lt"/>
                <a:cs typeface="+mn-cs"/>
              </a:rPr>
              <a:t>米洛拉德</a:t>
            </a:r>
            <a:r>
              <a:rPr kumimoji="0" lang="en-US" altLang="zh-CN" sz="2400" b="0" i="0" u="none" strike="noStrike" kern="1200" cap="none" spc="0" normalizeH="0" baseline="0" noProof="0" dirty="0">
                <a:ln>
                  <a:noFill/>
                </a:ln>
                <a:solidFill>
                  <a:prstClr val="black"/>
                </a:solidFill>
                <a:effectLst/>
                <a:uLnTx/>
                <a:uFillTx/>
                <a:latin typeface="+mn-lt"/>
                <a:cs typeface="+mn-cs"/>
              </a:rPr>
              <a:t>•</a:t>
            </a:r>
            <a:r>
              <a:rPr kumimoji="0" lang="zh-CN" altLang="en-US" sz="2400" b="0" i="0" u="none" strike="noStrike" kern="1200" cap="none" spc="0" normalizeH="0" baseline="0" noProof="0" dirty="0">
                <a:ln>
                  <a:noFill/>
                </a:ln>
                <a:solidFill>
                  <a:prstClr val="black"/>
                </a:solidFill>
                <a:effectLst/>
                <a:uLnTx/>
                <a:uFillTx/>
                <a:latin typeface="+mn-lt"/>
                <a:cs typeface="+mn-cs"/>
              </a:rPr>
              <a:t>查维奇几乎破坏了</a:t>
            </a:r>
            <a:r>
              <a:rPr kumimoji="0" lang="zh-CN" altLang="en-US" sz="2400" b="1" i="0" u="sng" strike="noStrike" kern="1200" cap="none" spc="0" normalizeH="0" baseline="0" noProof="0" dirty="0">
                <a:ln>
                  <a:noFill/>
                </a:ln>
                <a:solidFill>
                  <a:prstClr val="black"/>
                </a:solidFill>
                <a:effectLst/>
                <a:uLnTx/>
                <a:uFillTx/>
                <a:latin typeface="+mn-lt"/>
                <a:cs typeface="+mn-cs"/>
              </a:rPr>
              <a:t>这个人</a:t>
            </a:r>
            <a:r>
              <a:rPr kumimoji="0" lang="zh-CN" altLang="en-US" sz="2400" b="0" i="0" u="none" strike="noStrike" kern="1200" cap="none" spc="0" normalizeH="0" baseline="0" noProof="0" dirty="0">
                <a:ln>
                  <a:noFill/>
                </a:ln>
                <a:solidFill>
                  <a:prstClr val="black"/>
                </a:solidFill>
                <a:effectLst/>
                <a:uLnTx/>
                <a:uFillTx/>
                <a:latin typeface="+mn-lt"/>
                <a:cs typeface="+mn-cs"/>
              </a:rPr>
              <a:t>的完美</a:t>
            </a:r>
            <a:r>
              <a:rPr kumimoji="0" lang="en-US" altLang="zh-CN" sz="2400" b="0" i="0" u="none" strike="noStrike" kern="1200" cap="none" spc="0" normalizeH="0" baseline="0" noProof="0" dirty="0">
                <a:ln>
                  <a:noFill/>
                </a:ln>
                <a:solidFill>
                  <a:prstClr val="black"/>
                </a:solidFill>
                <a:effectLst/>
                <a:uLnTx/>
                <a:uFillTx/>
                <a:latin typeface="+mn-lt"/>
                <a:cs typeface="+mn-cs"/>
              </a:rPr>
              <a:t>2008</a:t>
            </a:r>
            <a:r>
              <a:rPr kumimoji="0" lang="zh-CN" altLang="en-US" sz="2400" b="0" i="0" u="none" strike="noStrike" kern="1200" cap="none" spc="0" normalizeH="0" baseline="0" noProof="0" dirty="0">
                <a:ln>
                  <a:noFill/>
                </a:ln>
                <a:solidFill>
                  <a:prstClr val="black"/>
                </a:solidFill>
                <a:effectLst/>
                <a:uLnTx/>
                <a:uFillTx/>
                <a:latin typeface="+mn-lt"/>
                <a:cs typeface="+mn-cs"/>
              </a:rPr>
              <a:t>奥运，仅仅输给</a:t>
            </a:r>
            <a:r>
              <a:rPr kumimoji="0" lang="zh-CN" altLang="en-US" sz="2400" b="1" i="0" u="sng" strike="noStrike" kern="1200" cap="none" spc="0" normalizeH="0" baseline="0" noProof="0" dirty="0">
                <a:ln>
                  <a:noFill/>
                </a:ln>
                <a:solidFill>
                  <a:prstClr val="black"/>
                </a:solidFill>
                <a:effectLst/>
                <a:uLnTx/>
                <a:uFillTx/>
                <a:latin typeface="+mn-lt"/>
                <a:cs typeface="+mn-cs"/>
              </a:rPr>
              <a:t>这个人</a:t>
            </a:r>
            <a:r>
              <a:rPr kumimoji="0" lang="zh-CN" altLang="en-US" sz="2400" b="0" i="0" u="none" strike="noStrike" kern="1200" cap="none" spc="0" normalizeH="0" baseline="0" noProof="0" dirty="0">
                <a:ln>
                  <a:noFill/>
                </a:ln>
                <a:solidFill>
                  <a:prstClr val="black"/>
                </a:solidFill>
                <a:effectLst/>
                <a:uLnTx/>
                <a:uFillTx/>
                <a:latin typeface="+mn-lt"/>
                <a:cs typeface="+mn-cs"/>
              </a:rPr>
              <a:t>百分之一秒。 </a:t>
            </a:r>
          </a:p>
          <a:p>
            <a:pPr marL="342900" marR="0" lvl="0" indent="-342900" algn="l" defTabSz="457200" rtl="0" eaLnBrk="1" fontAlgn="auto" latinLnBrk="0" hangingPunct="1">
              <a:lnSpc>
                <a:spcPct val="9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mn-lt"/>
                <a:cs typeface="+mn-cs"/>
              </a:rPr>
              <a:t>A:</a:t>
            </a:r>
            <a:r>
              <a:rPr kumimoji="0" lang="zh-CN" altLang="en-US" sz="2400" b="1" i="0" u="none" strike="noStrike" kern="1200" cap="none" spc="0" normalizeH="0" baseline="0" noProof="0" dirty="0">
                <a:ln>
                  <a:noFill/>
                </a:ln>
                <a:solidFill>
                  <a:prstClr val="black"/>
                </a:solidFill>
                <a:effectLst/>
                <a:uLnTx/>
                <a:uFillTx/>
                <a:latin typeface="+mn-lt"/>
                <a:cs typeface="+mn-cs"/>
              </a:rPr>
              <a:t> </a:t>
            </a:r>
            <a:r>
              <a:rPr kumimoji="0" lang="zh-CN" altLang="en-US" sz="2400" b="0" i="0" u="none" strike="noStrike" kern="1200" cap="none" spc="0" normalizeH="0" baseline="0" noProof="0" dirty="0">
                <a:ln>
                  <a:noFill/>
                </a:ln>
                <a:solidFill>
                  <a:prstClr val="black"/>
                </a:solidFill>
                <a:effectLst/>
                <a:uLnTx/>
                <a:uFillTx/>
                <a:latin typeface="+mn-lt"/>
                <a:cs typeface="+mn-cs"/>
              </a:rPr>
              <a:t>菲尔普斯。 </a:t>
            </a:r>
          </a:p>
          <a:p>
            <a:pPr marL="457200" marR="0" lvl="0" indent="-457200" algn="l" defTabSz="457200" rtl="0" eaLnBrk="1" fontAlgn="auto" latinLnBrk="0" hangingPunct="1">
              <a:lnSpc>
                <a:spcPct val="100000"/>
              </a:lnSpc>
              <a:spcBef>
                <a:spcPts val="0"/>
              </a:spcBef>
              <a:spcAft>
                <a:spcPts val="0"/>
              </a:spcAft>
              <a:buClrTx/>
              <a:buSzTx/>
              <a:buFontTx/>
              <a:buChar char="-"/>
              <a:tabLst/>
              <a:defRPr/>
            </a:pPr>
            <a:endParaRPr kumimoji="0" lang="en-US" sz="2800" b="0" i="0" u="none" strike="noStrike" kern="1200" cap="none" spc="0" normalizeH="0" baseline="0" noProof="0" dirty="0">
              <a:ln>
                <a:noFill/>
              </a:ln>
              <a:solidFill>
                <a:prstClr val="black"/>
              </a:solidFill>
              <a:effectLst/>
              <a:uLnTx/>
              <a:uFillTx/>
              <a:latin typeface="+mn-lt"/>
              <a:cs typeface="+mn-cs"/>
            </a:endParaRPr>
          </a:p>
          <a:p>
            <a:pPr marL="457200" marR="0" lvl="0" indent="-457200" algn="l" defTabSz="457200" rtl="0" eaLnBrk="1" fontAlgn="auto" latinLnBrk="0" hangingPunct="1">
              <a:lnSpc>
                <a:spcPct val="100000"/>
              </a:lnSpc>
              <a:spcBef>
                <a:spcPts val="0"/>
              </a:spcBef>
              <a:spcAft>
                <a:spcPts val="0"/>
              </a:spcAft>
              <a:buClrTx/>
              <a:buSzTx/>
              <a:buFontTx/>
              <a:buChar char="-"/>
              <a:tabLst/>
              <a:defRPr/>
            </a:pPr>
            <a:endParaRPr kumimoji="0" lang="en-US" sz="2800" b="0" i="0" u="none" strike="noStrike" kern="1200" cap="none" spc="0" normalizeH="0" baseline="0" noProof="0" dirty="0">
              <a:ln>
                <a:noFill/>
              </a:ln>
              <a:solidFill>
                <a:prstClr val="black"/>
              </a:solidFill>
              <a:effectLst/>
              <a:uLnTx/>
              <a:uFillTx/>
              <a:latin typeface="+mn-lt"/>
              <a:cs typeface="+mn-cs"/>
            </a:endParaRPr>
          </a:p>
        </p:txBody>
      </p:sp>
      <p:pic>
        <p:nvPicPr>
          <p:cNvPr id="7" name="Picture 5" descr="沃森计算出答案是Jude">
            <a:extLst>
              <a:ext uri="{FF2B5EF4-FFF2-40B4-BE49-F238E27FC236}">
                <a16:creationId xmlns:a16="http://schemas.microsoft.com/office/drawing/2014/main" id="{AD2EA4C2-335F-4C49-AFA0-CBFD4E15F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001" y="3825409"/>
            <a:ext cx="4082226" cy="2382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1508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F3F35B-BE50-4179-B2A7-D4F477020452}"/>
              </a:ext>
            </a:extLst>
          </p:cNvPr>
          <p:cNvSpPr>
            <a:spLocks noGrp="1"/>
          </p:cNvSpPr>
          <p:nvPr>
            <p:ph type="title"/>
          </p:nvPr>
        </p:nvSpPr>
        <p:spPr/>
        <p:txBody>
          <a:bodyPr/>
          <a:lstStyle/>
          <a:p>
            <a:r>
              <a:rPr lang="en-US" altLang="zh-CN" dirty="0"/>
              <a:t>Tasks – Text Generation</a:t>
            </a:r>
            <a:endParaRPr lang="zh-CN" altLang="en-US" dirty="0"/>
          </a:p>
        </p:txBody>
      </p:sp>
      <p:sp>
        <p:nvSpPr>
          <p:cNvPr id="4" name="灯片编号占位符 3">
            <a:extLst>
              <a:ext uri="{FF2B5EF4-FFF2-40B4-BE49-F238E27FC236}">
                <a16:creationId xmlns:a16="http://schemas.microsoft.com/office/drawing/2014/main" id="{9B8DA8F5-A457-4002-A2FF-A8202CC241D4}"/>
              </a:ext>
            </a:extLst>
          </p:cNvPr>
          <p:cNvSpPr>
            <a:spLocks noGrp="1"/>
          </p:cNvSpPr>
          <p:nvPr>
            <p:ph type="sldNum" sz="quarter" idx="12"/>
          </p:nvPr>
        </p:nvSpPr>
        <p:spPr/>
        <p:txBody>
          <a:bodyPr/>
          <a:lstStyle/>
          <a:p>
            <a:fld id="{DC8BB421-126E-41CB-B73A-69D52E98CAE3}" type="slidenum">
              <a:rPr lang="zh-CN" altLang="en-US" smtClean="0"/>
              <a:t>21</a:t>
            </a:fld>
            <a:endParaRPr lang="zh-CN" altLang="en-US" dirty="0"/>
          </a:p>
        </p:txBody>
      </p:sp>
      <p:pic>
        <p:nvPicPr>
          <p:cNvPr id="5" name="图片 4">
            <a:extLst>
              <a:ext uri="{FF2B5EF4-FFF2-40B4-BE49-F238E27FC236}">
                <a16:creationId xmlns:a16="http://schemas.microsoft.com/office/drawing/2014/main" id="{96CE4C48-249C-416C-98F3-FB6A55E84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466" y="1249551"/>
            <a:ext cx="2405038" cy="3642925"/>
          </a:xfrm>
          <a:prstGeom prst="rect">
            <a:avLst/>
          </a:prstGeom>
        </p:spPr>
      </p:pic>
      <p:sp>
        <p:nvSpPr>
          <p:cNvPr id="6" name="矩形 6">
            <a:extLst>
              <a:ext uri="{FF2B5EF4-FFF2-40B4-BE49-F238E27FC236}">
                <a16:creationId xmlns:a16="http://schemas.microsoft.com/office/drawing/2014/main" id="{554F9377-58B2-4B9D-97EC-77E8FB053C5E}"/>
              </a:ext>
            </a:extLst>
          </p:cNvPr>
          <p:cNvSpPr/>
          <p:nvPr/>
        </p:nvSpPr>
        <p:spPr>
          <a:xfrm>
            <a:off x="797466" y="5665950"/>
            <a:ext cx="2405038" cy="100834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Summarization</a:t>
            </a:r>
          </a:p>
          <a:p>
            <a:pPr marR="0" lvl="0" algn="l"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User Comment</a:t>
            </a:r>
          </a:p>
          <a:p>
            <a:pPr marR="0" lvl="0" algn="l"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News Re-writing</a:t>
            </a:r>
          </a:p>
        </p:txBody>
      </p:sp>
      <p:sp>
        <p:nvSpPr>
          <p:cNvPr id="7" name="右箭头 5">
            <a:extLst>
              <a:ext uri="{FF2B5EF4-FFF2-40B4-BE49-F238E27FC236}">
                <a16:creationId xmlns:a16="http://schemas.microsoft.com/office/drawing/2014/main" id="{B56C7EB0-4C71-4D05-8733-93AB4ECB989A}"/>
              </a:ext>
            </a:extLst>
          </p:cNvPr>
          <p:cNvSpPr/>
          <p:nvPr/>
        </p:nvSpPr>
        <p:spPr>
          <a:xfrm rot="5400000">
            <a:off x="1525927" y="5149584"/>
            <a:ext cx="543513" cy="46028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 name="矩形 6">
            <a:extLst>
              <a:ext uri="{FF2B5EF4-FFF2-40B4-BE49-F238E27FC236}">
                <a16:creationId xmlns:a16="http://schemas.microsoft.com/office/drawing/2014/main" id="{EFDECAED-ACBB-488F-8924-0529283D21EF}"/>
              </a:ext>
            </a:extLst>
          </p:cNvPr>
          <p:cNvSpPr/>
          <p:nvPr/>
        </p:nvSpPr>
        <p:spPr>
          <a:xfrm>
            <a:off x="4614790" y="5665950"/>
            <a:ext cx="3442078" cy="10106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rPr>
              <a:t>从</a:t>
            </a: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1981</a:t>
            </a: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rPr>
              <a:t>年到</a:t>
            </a: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2010</a:t>
            </a: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rPr>
              <a:t>年，全国平均降水量为</a:t>
            </a: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280</a:t>
            </a: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rPr>
              <a:t>毫米 </a:t>
            </a: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a:t>
            </a:r>
            <a:endParaRPr kumimoji="0" lang="en-US" sz="2000" b="1" i="0" u="none" strike="noStrike" kern="1200" cap="none" spc="0" normalizeH="0" baseline="0" noProof="0" dirty="0">
              <a:ln>
                <a:noFill/>
              </a:ln>
              <a:solidFill>
                <a:prstClr val="black"/>
              </a:solidFill>
              <a:effectLst/>
              <a:uLnTx/>
              <a:uFillTx/>
              <a:cs typeface="+mn-cs"/>
            </a:endParaRPr>
          </a:p>
        </p:txBody>
      </p:sp>
      <p:pic>
        <p:nvPicPr>
          <p:cNvPr id="9" name="图片 1">
            <a:extLst>
              <a:ext uri="{FF2B5EF4-FFF2-40B4-BE49-F238E27FC236}">
                <a16:creationId xmlns:a16="http://schemas.microsoft.com/office/drawing/2014/main" id="{F693EA54-039E-420E-8D05-0DFA28D20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4985" y="1091822"/>
            <a:ext cx="5730685" cy="3882541"/>
          </a:xfrm>
          <a:prstGeom prst="rect">
            <a:avLst/>
          </a:prstGeom>
        </p:spPr>
      </p:pic>
      <p:sp>
        <p:nvSpPr>
          <p:cNvPr id="10" name="右箭头 3">
            <a:extLst>
              <a:ext uri="{FF2B5EF4-FFF2-40B4-BE49-F238E27FC236}">
                <a16:creationId xmlns:a16="http://schemas.microsoft.com/office/drawing/2014/main" id="{F6BFD58E-0395-488E-ABCB-875B055236A3}"/>
              </a:ext>
            </a:extLst>
          </p:cNvPr>
          <p:cNvSpPr/>
          <p:nvPr/>
        </p:nvSpPr>
        <p:spPr>
          <a:xfrm rot="5400000">
            <a:off x="6064073" y="5100463"/>
            <a:ext cx="543513" cy="55852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1" name="矩形 8">
            <a:extLst>
              <a:ext uri="{FF2B5EF4-FFF2-40B4-BE49-F238E27FC236}">
                <a16:creationId xmlns:a16="http://schemas.microsoft.com/office/drawing/2014/main" id="{6CB79F9A-E640-473A-9C4B-D4D483CF11F4}"/>
              </a:ext>
            </a:extLst>
          </p:cNvPr>
          <p:cNvSpPr/>
          <p:nvPr/>
        </p:nvSpPr>
        <p:spPr>
          <a:xfrm>
            <a:off x="9631627" y="5665950"/>
            <a:ext cx="1985660" cy="101177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R="0" lvl="0" algn="ctr"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News</a:t>
            </a:r>
          </a:p>
          <a:p>
            <a:pPr marR="0" lvl="0" algn="ctr"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Comment </a:t>
            </a:r>
          </a:p>
          <a:p>
            <a:pPr marR="0" lvl="0" algn="ctr"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Conversation</a:t>
            </a:r>
          </a:p>
        </p:txBody>
      </p:sp>
      <p:pic>
        <p:nvPicPr>
          <p:cNvPr id="12" name="图片 7">
            <a:extLst>
              <a:ext uri="{FF2B5EF4-FFF2-40B4-BE49-F238E27FC236}">
                <a16:creationId xmlns:a16="http://schemas.microsoft.com/office/drawing/2014/main" id="{6AF02EE2-0B2A-487F-91EE-4F36440A664B}"/>
              </a:ext>
            </a:extLst>
          </p:cNvPr>
          <p:cNvPicPr>
            <a:picLocks noChangeAspect="1"/>
          </p:cNvPicPr>
          <p:nvPr/>
        </p:nvPicPr>
        <p:blipFill rotWithShape="1">
          <a:blip r:embed="rId5"/>
          <a:srcRect l="38910"/>
          <a:stretch/>
        </p:blipFill>
        <p:spPr>
          <a:xfrm>
            <a:off x="9108498" y="1538766"/>
            <a:ext cx="2778701" cy="3337057"/>
          </a:xfrm>
          <a:prstGeom prst="rect">
            <a:avLst/>
          </a:prstGeom>
        </p:spPr>
      </p:pic>
      <p:sp>
        <p:nvSpPr>
          <p:cNvPr id="13" name="右箭头 3">
            <a:extLst>
              <a:ext uri="{FF2B5EF4-FFF2-40B4-BE49-F238E27FC236}">
                <a16:creationId xmlns:a16="http://schemas.microsoft.com/office/drawing/2014/main" id="{396CBB42-4834-44A6-B44A-2D61F91BAD6B}"/>
              </a:ext>
            </a:extLst>
          </p:cNvPr>
          <p:cNvSpPr/>
          <p:nvPr/>
        </p:nvSpPr>
        <p:spPr>
          <a:xfrm rot="5400000">
            <a:off x="10352701" y="5063057"/>
            <a:ext cx="543513" cy="55852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4589211B-76A0-784C-97FE-754DBCFF2860}"/>
              </a:ext>
            </a:extLst>
          </p:cNvPr>
          <p:cNvSpPr txBox="1"/>
          <p:nvPr/>
        </p:nvSpPr>
        <p:spPr>
          <a:xfrm>
            <a:off x="1155699" y="880219"/>
            <a:ext cx="2089633" cy="400110"/>
          </a:xfrm>
          <a:prstGeom prst="rect">
            <a:avLst/>
          </a:prstGeom>
          <a:noFill/>
        </p:spPr>
        <p:txBody>
          <a:bodyPr wrap="square">
            <a:spAutoFit/>
          </a:bodyPr>
          <a:lstStyle/>
          <a:p>
            <a:r>
              <a:rPr lang="en-US" sz="2000" b="1" dirty="0"/>
              <a:t>text-to-text</a:t>
            </a:r>
          </a:p>
        </p:txBody>
      </p:sp>
      <p:sp>
        <p:nvSpPr>
          <p:cNvPr id="15" name="TextBox 14">
            <a:extLst>
              <a:ext uri="{FF2B5EF4-FFF2-40B4-BE49-F238E27FC236}">
                <a16:creationId xmlns:a16="http://schemas.microsoft.com/office/drawing/2014/main" id="{B47BAFAA-9438-9D44-B1FC-EFC7518F8455}"/>
              </a:ext>
            </a:extLst>
          </p:cNvPr>
          <p:cNvSpPr txBox="1"/>
          <p:nvPr/>
        </p:nvSpPr>
        <p:spPr>
          <a:xfrm>
            <a:off x="5570275" y="866190"/>
            <a:ext cx="2089633" cy="400110"/>
          </a:xfrm>
          <a:prstGeom prst="rect">
            <a:avLst/>
          </a:prstGeom>
          <a:noFill/>
        </p:spPr>
        <p:txBody>
          <a:bodyPr wrap="square">
            <a:spAutoFit/>
          </a:bodyPr>
          <a:lstStyle/>
          <a:p>
            <a:r>
              <a:rPr lang="en-US" sz="2000" b="1" dirty="0"/>
              <a:t>data-to-text</a:t>
            </a:r>
          </a:p>
        </p:txBody>
      </p:sp>
      <p:sp>
        <p:nvSpPr>
          <p:cNvPr id="16" name="TextBox 15">
            <a:extLst>
              <a:ext uri="{FF2B5EF4-FFF2-40B4-BE49-F238E27FC236}">
                <a16:creationId xmlns:a16="http://schemas.microsoft.com/office/drawing/2014/main" id="{D4CE25ED-13A2-9A46-8D06-A414A7C5C271}"/>
              </a:ext>
            </a:extLst>
          </p:cNvPr>
          <p:cNvSpPr txBox="1"/>
          <p:nvPr/>
        </p:nvSpPr>
        <p:spPr>
          <a:xfrm>
            <a:off x="9538768" y="849441"/>
            <a:ext cx="2089633" cy="400110"/>
          </a:xfrm>
          <a:prstGeom prst="rect">
            <a:avLst/>
          </a:prstGeom>
          <a:noFill/>
        </p:spPr>
        <p:txBody>
          <a:bodyPr wrap="square">
            <a:spAutoFit/>
          </a:bodyPr>
          <a:lstStyle/>
          <a:p>
            <a:r>
              <a:rPr lang="en-US" sz="2000" b="1" dirty="0"/>
              <a:t>image-to-text</a:t>
            </a:r>
          </a:p>
        </p:txBody>
      </p:sp>
    </p:spTree>
    <p:extLst>
      <p:ext uri="{BB962C8B-B14F-4D97-AF65-F5344CB8AC3E}">
        <p14:creationId xmlns:p14="http://schemas.microsoft.com/office/powerpoint/2010/main" val="1376191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00EE77-39A3-45E2-8982-83C32420789F}"/>
              </a:ext>
            </a:extLst>
          </p:cNvPr>
          <p:cNvSpPr>
            <a:spLocks noGrp="1"/>
          </p:cNvSpPr>
          <p:nvPr>
            <p:ph type="title"/>
          </p:nvPr>
        </p:nvSpPr>
        <p:spPr/>
        <p:txBody>
          <a:bodyPr/>
          <a:lstStyle/>
          <a:p>
            <a:r>
              <a:rPr lang="en-US" altLang="zh-CN" dirty="0"/>
              <a:t>Tasks – Text Generation</a:t>
            </a:r>
            <a:endParaRPr lang="zh-CN" altLang="en-US" dirty="0"/>
          </a:p>
        </p:txBody>
      </p:sp>
      <p:sp>
        <p:nvSpPr>
          <p:cNvPr id="5" name="文本框 4">
            <a:extLst>
              <a:ext uri="{FF2B5EF4-FFF2-40B4-BE49-F238E27FC236}">
                <a16:creationId xmlns:a16="http://schemas.microsoft.com/office/drawing/2014/main" id="{FC0827A6-435D-4BB2-8030-9C1E39EB0221}"/>
              </a:ext>
            </a:extLst>
          </p:cNvPr>
          <p:cNvSpPr txBox="1"/>
          <p:nvPr/>
        </p:nvSpPr>
        <p:spPr>
          <a:xfrm>
            <a:off x="629856" y="1116245"/>
            <a:ext cx="453072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rPr>
              <a:t>MSRA</a:t>
            </a:r>
            <a:r>
              <a:rPr kumimoji="0" lang="zh-CN" altLang="en-US" b="1" i="0" u="none" strike="noStrike" kern="1200" cap="none" spc="0" normalizeH="0" baseline="0" noProof="0" dirty="0">
                <a:ln>
                  <a:noFill/>
                </a:ln>
                <a:solidFill>
                  <a:prstClr val="black"/>
                </a:solidFill>
                <a:effectLst/>
                <a:uLnTx/>
                <a:uFillTx/>
                <a:ea typeface="黑体" panose="02010609060101010101" pitchFamily="49" charset="-122"/>
                <a:cs typeface="+mn-cs"/>
              </a:rPr>
              <a:t> </a:t>
            </a:r>
            <a:r>
              <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rPr>
              <a:t>Couplet</a:t>
            </a:r>
            <a:r>
              <a:rPr kumimoji="0" lang="zh-CN" altLang="en-US" b="1" i="0" u="none" strike="noStrike" kern="1200" cap="none" spc="0" normalizeH="0" baseline="0" noProof="0" dirty="0">
                <a:ln>
                  <a:noFill/>
                </a:ln>
                <a:solidFill>
                  <a:prstClr val="black"/>
                </a:solidFill>
                <a:effectLst/>
                <a:uLnTx/>
                <a:uFillTx/>
                <a:ea typeface="黑体" panose="02010609060101010101" pitchFamily="49" charset="-122"/>
                <a:cs typeface="+mn-cs"/>
              </a:rPr>
              <a:t>（对联生成）</a:t>
            </a:r>
            <a:r>
              <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rPr>
              <a:t> Generator</a:t>
            </a:r>
            <a:endParaRPr kumimoji="0" lang="zh-CN" altLang="en-US" b="1" i="0" u="none" strike="noStrike" kern="1200" cap="none" spc="0" normalizeH="0" baseline="0" noProof="0" dirty="0">
              <a:ln>
                <a:noFill/>
              </a:ln>
              <a:solidFill>
                <a:prstClr val="black"/>
              </a:solidFill>
              <a:effectLst/>
              <a:uLnTx/>
              <a:uFillTx/>
              <a:ea typeface="黑体" panose="02010609060101010101" pitchFamily="49" charset="-122"/>
              <a:cs typeface="+mn-cs"/>
            </a:endParaRPr>
          </a:p>
        </p:txBody>
      </p:sp>
      <p:pic>
        <p:nvPicPr>
          <p:cNvPr id="6" name="Picture 2">
            <a:extLst>
              <a:ext uri="{FF2B5EF4-FFF2-40B4-BE49-F238E27FC236}">
                <a16:creationId xmlns:a16="http://schemas.microsoft.com/office/drawing/2014/main" id="{5CE9DF7E-1BE9-4FBB-9ACA-792D569E8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095" y="1643170"/>
            <a:ext cx="3206216" cy="5123248"/>
          </a:xfrm>
          <a:prstGeom prst="rect">
            <a:avLst/>
          </a:prstGeom>
        </p:spPr>
      </p:pic>
      <p:sp>
        <p:nvSpPr>
          <p:cNvPr id="7" name="文本框 6">
            <a:extLst>
              <a:ext uri="{FF2B5EF4-FFF2-40B4-BE49-F238E27FC236}">
                <a16:creationId xmlns:a16="http://schemas.microsoft.com/office/drawing/2014/main" id="{80591F79-F1CA-4A49-B6D0-ACBAD056B31C}"/>
              </a:ext>
            </a:extLst>
          </p:cNvPr>
          <p:cNvSpPr txBox="1"/>
          <p:nvPr/>
        </p:nvSpPr>
        <p:spPr>
          <a:xfrm>
            <a:off x="5834025" y="1116245"/>
            <a:ext cx="17235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ea typeface="黑体" panose="02010609060101010101" pitchFamily="49" charset="-122"/>
                <a:cs typeface="+mn-cs"/>
              </a:rPr>
              <a:t>写稿机器人</a:t>
            </a:r>
          </a:p>
        </p:txBody>
      </p:sp>
      <p:pic>
        <p:nvPicPr>
          <p:cNvPr id="8" name="Picture 3">
            <a:extLst>
              <a:ext uri="{FF2B5EF4-FFF2-40B4-BE49-F238E27FC236}">
                <a16:creationId xmlns:a16="http://schemas.microsoft.com/office/drawing/2014/main" id="{68F98A84-E22F-4387-ABEA-CC10E904DA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617469" y="1850076"/>
            <a:ext cx="3690108" cy="4766590"/>
          </a:xfrm>
          <a:prstGeom prst="rect">
            <a:avLst/>
          </a:prstGeom>
        </p:spPr>
      </p:pic>
      <p:sp>
        <p:nvSpPr>
          <p:cNvPr id="9" name="文本框 8">
            <a:extLst>
              <a:ext uri="{FF2B5EF4-FFF2-40B4-BE49-F238E27FC236}">
                <a16:creationId xmlns:a16="http://schemas.microsoft.com/office/drawing/2014/main" id="{442DBDE1-B3CA-4E6D-9962-17AD011D7FBA}"/>
              </a:ext>
            </a:extLst>
          </p:cNvPr>
          <p:cNvSpPr txBox="1"/>
          <p:nvPr/>
        </p:nvSpPr>
        <p:spPr>
          <a:xfrm>
            <a:off x="8666018" y="2488303"/>
            <a:ext cx="3107602" cy="1200329"/>
          </a:xfrm>
          <a:prstGeom prst="rect">
            <a:avLst/>
          </a:prstGeom>
          <a:solidFill>
            <a:schemeClr val="bg1"/>
          </a:solidFill>
          <a:ln w="12700">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窗外的麻雀在电线杆上多嘴，</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你说这一句很有夏天的感觉。</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手中的铅笔在纸上来来回回，</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我用几行字形容你是我的谁。 </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0" name="文本框 9">
            <a:extLst>
              <a:ext uri="{FF2B5EF4-FFF2-40B4-BE49-F238E27FC236}">
                <a16:creationId xmlns:a16="http://schemas.microsoft.com/office/drawing/2014/main" id="{51C33F41-86C3-4070-B12F-72FC242047C1}"/>
              </a:ext>
            </a:extLst>
          </p:cNvPr>
          <p:cNvSpPr txBox="1"/>
          <p:nvPr/>
        </p:nvSpPr>
        <p:spPr>
          <a:xfrm>
            <a:off x="8672963" y="4344978"/>
            <a:ext cx="2367942" cy="2147897"/>
          </a:xfrm>
          <a:prstGeom prst="rect">
            <a:avLst/>
          </a:prstGeom>
          <a:noFill/>
          <a:ln w="12700">
            <a:noFill/>
          </a:ln>
        </p:spPr>
        <p:txBody>
          <a:bodyPr wrap="square">
            <a:noAutofit/>
          </a:body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窗下麻姑灯火多，</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闲中说与万缘何。 </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夏频手把铅华纸，</a:t>
            </a:r>
            <a:endPar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来往回头用几多。</a:t>
            </a:r>
          </a:p>
        </p:txBody>
      </p:sp>
      <p:sp>
        <p:nvSpPr>
          <p:cNvPr id="11" name="文本框 10">
            <a:extLst>
              <a:ext uri="{FF2B5EF4-FFF2-40B4-BE49-F238E27FC236}">
                <a16:creationId xmlns:a16="http://schemas.microsoft.com/office/drawing/2014/main" id="{72137D6E-9E81-4F53-8A21-A197C9456492}"/>
              </a:ext>
            </a:extLst>
          </p:cNvPr>
          <p:cNvSpPr txBox="1"/>
          <p:nvPr/>
        </p:nvSpPr>
        <p:spPr>
          <a:xfrm>
            <a:off x="8257633" y="1938357"/>
            <a:ext cx="38789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ea typeface="黑体" panose="02010609060101010101" pitchFamily="49" charset="-122"/>
                <a:cs typeface="+mn-cs"/>
              </a:rPr>
              <a:t>Vernacular paragraph</a:t>
            </a:r>
            <a:endParaRPr kumimoji="0" lang="zh-CN" altLang="en-US" sz="2400" b="1" i="0" u="none" strike="noStrike" kern="1200" cap="none" spc="0" normalizeH="0" baseline="0" noProof="0" dirty="0">
              <a:ln>
                <a:noFill/>
              </a:ln>
              <a:solidFill>
                <a:prstClr val="black"/>
              </a:solidFill>
              <a:effectLst/>
              <a:uLnTx/>
              <a:uFillTx/>
              <a:ea typeface="黑体" panose="02010609060101010101" pitchFamily="49" charset="-122"/>
              <a:cs typeface="+mn-cs"/>
            </a:endParaRPr>
          </a:p>
        </p:txBody>
      </p:sp>
      <p:sp>
        <p:nvSpPr>
          <p:cNvPr id="12" name="文本框 11">
            <a:extLst>
              <a:ext uri="{FF2B5EF4-FFF2-40B4-BE49-F238E27FC236}">
                <a16:creationId xmlns:a16="http://schemas.microsoft.com/office/drawing/2014/main" id="{FFDEB1C3-C623-44D1-AC08-A751B7129FAE}"/>
              </a:ext>
            </a:extLst>
          </p:cNvPr>
          <p:cNvSpPr txBox="1"/>
          <p:nvPr/>
        </p:nvSpPr>
        <p:spPr>
          <a:xfrm>
            <a:off x="8257633" y="3767853"/>
            <a:ext cx="32326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ea typeface="黑体" panose="02010609060101010101" pitchFamily="49" charset="-122"/>
                <a:cs typeface="+mn-cs"/>
              </a:rPr>
              <a:t> </a:t>
            </a:r>
            <a:r>
              <a:rPr kumimoji="0" lang="en-US" altLang="zh-CN" sz="2400" b="1" i="0" u="none" strike="noStrike" kern="1200" cap="none" spc="0" normalizeH="0" baseline="0" noProof="0" dirty="0">
                <a:ln>
                  <a:noFill/>
                </a:ln>
                <a:solidFill>
                  <a:prstClr val="black"/>
                </a:solidFill>
                <a:effectLst/>
                <a:uLnTx/>
                <a:uFillTx/>
                <a:ea typeface="黑体" panose="02010609060101010101" pitchFamily="49" charset="-122"/>
                <a:cs typeface="+mn-cs"/>
              </a:rPr>
              <a:t>Generated poem</a:t>
            </a:r>
            <a:endParaRPr kumimoji="0" lang="zh-CN" altLang="en-US" sz="2400" b="1" i="0" u="none" strike="noStrike" kern="1200" cap="none" spc="0" normalizeH="0" baseline="0" noProof="0" dirty="0">
              <a:ln>
                <a:noFill/>
              </a:ln>
              <a:solidFill>
                <a:prstClr val="black"/>
              </a:solidFill>
              <a:effectLst/>
              <a:uLnTx/>
              <a:uFillTx/>
              <a:ea typeface="黑体" panose="02010609060101010101" pitchFamily="49" charset="-122"/>
              <a:cs typeface="+mn-cs"/>
            </a:endParaRPr>
          </a:p>
        </p:txBody>
      </p:sp>
      <p:sp>
        <p:nvSpPr>
          <p:cNvPr id="13" name="内容占位符 2">
            <a:extLst>
              <a:ext uri="{FF2B5EF4-FFF2-40B4-BE49-F238E27FC236}">
                <a16:creationId xmlns:a16="http://schemas.microsoft.com/office/drawing/2014/main" id="{EAC7EC20-E6F2-42E4-9C2D-D5102D5FFC5B}"/>
              </a:ext>
            </a:extLst>
          </p:cNvPr>
          <p:cNvSpPr>
            <a:spLocks noGrp="1"/>
          </p:cNvSpPr>
          <p:nvPr>
            <p:ph idx="1"/>
          </p:nvPr>
        </p:nvSpPr>
        <p:spPr>
          <a:xfrm>
            <a:off x="7834690" y="979610"/>
            <a:ext cx="3878943" cy="1152965"/>
          </a:xfrm>
        </p:spPr>
        <p:txBody>
          <a:bodyPr>
            <a:normAutofit fontScale="92500"/>
          </a:bodyPr>
          <a:lstStyle/>
          <a:p>
            <a:r>
              <a:rPr lang="en-US" altLang="zh-CN" dirty="0">
                <a:hlinkClick r:id="rId4"/>
              </a:rPr>
              <a:t>https://aclanthology.org/D19-1637.pdf</a:t>
            </a:r>
            <a:r>
              <a:rPr lang="en-US" altLang="zh-CN" dirty="0"/>
              <a:t> </a:t>
            </a:r>
            <a:r>
              <a:rPr lang="zh-CN" altLang="en-US" dirty="0"/>
              <a:t>七里香</a:t>
            </a:r>
            <a:endParaRPr lang="en-US" altLang="zh-CN" dirty="0"/>
          </a:p>
        </p:txBody>
      </p:sp>
      <p:sp>
        <p:nvSpPr>
          <p:cNvPr id="17" name="灯片编号占位符 16">
            <a:extLst>
              <a:ext uri="{FF2B5EF4-FFF2-40B4-BE49-F238E27FC236}">
                <a16:creationId xmlns:a16="http://schemas.microsoft.com/office/drawing/2014/main" id="{FF204FDE-290A-4CA8-B78A-189F9F526E9D}"/>
              </a:ext>
            </a:extLst>
          </p:cNvPr>
          <p:cNvSpPr>
            <a:spLocks noGrp="1"/>
          </p:cNvSpPr>
          <p:nvPr>
            <p:ph type="sldNum" sz="quarter" idx="12"/>
          </p:nvPr>
        </p:nvSpPr>
        <p:spPr/>
        <p:txBody>
          <a:bodyPr/>
          <a:lstStyle/>
          <a:p>
            <a:fld id="{DC8BB421-126E-41CB-B73A-69D52E98CAE3}" type="slidenum">
              <a:rPr lang="zh-CN" altLang="en-US" smtClean="0"/>
              <a:t>22</a:t>
            </a:fld>
            <a:endParaRPr lang="zh-CN" altLang="en-US" dirty="0"/>
          </a:p>
        </p:txBody>
      </p:sp>
    </p:spTree>
    <p:extLst>
      <p:ext uri="{BB962C8B-B14F-4D97-AF65-F5344CB8AC3E}">
        <p14:creationId xmlns:p14="http://schemas.microsoft.com/office/powerpoint/2010/main" val="562253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D7B3C-EDC2-4596-8228-866E15A22DFF}"/>
              </a:ext>
            </a:extLst>
          </p:cNvPr>
          <p:cNvSpPr>
            <a:spLocks noGrp="1"/>
          </p:cNvSpPr>
          <p:nvPr>
            <p:ph type="title"/>
          </p:nvPr>
        </p:nvSpPr>
        <p:spPr/>
        <p:txBody>
          <a:bodyPr/>
          <a:lstStyle/>
          <a:p>
            <a:r>
              <a:rPr lang="en-US" altLang="zh-CN" dirty="0"/>
              <a:t>Tasks – Text Generation</a:t>
            </a:r>
            <a:endParaRPr lang="zh-CN" altLang="en-US" dirty="0"/>
          </a:p>
        </p:txBody>
      </p:sp>
      <p:sp>
        <p:nvSpPr>
          <p:cNvPr id="5" name="文本框 4">
            <a:extLst>
              <a:ext uri="{FF2B5EF4-FFF2-40B4-BE49-F238E27FC236}">
                <a16:creationId xmlns:a16="http://schemas.microsoft.com/office/drawing/2014/main" id="{7D5F18B5-9600-4473-AF5B-065783D7C8BF}"/>
              </a:ext>
            </a:extLst>
          </p:cNvPr>
          <p:cNvSpPr txBox="1"/>
          <p:nvPr/>
        </p:nvSpPr>
        <p:spPr>
          <a:xfrm>
            <a:off x="479426" y="920621"/>
            <a:ext cx="5206672" cy="433965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dirty="0">
                <a:solidFill>
                  <a:srgbClr val="1A1A1A"/>
                </a:solidFill>
                <a:ea typeface="黑体" panose="02010609060101010101" pitchFamily="49" charset="-122"/>
              </a:rPr>
              <a:t>A: </a:t>
            </a:r>
            <a:r>
              <a:rPr kumimoji="0" lang="en-US" altLang="zh-CN" sz="2400" b="1" i="0" u="none" strike="noStrike" kern="1200" cap="none" spc="0" normalizeH="0" baseline="0" noProof="0" dirty="0">
                <a:ln>
                  <a:noFill/>
                </a:ln>
                <a:solidFill>
                  <a:srgbClr val="1A1A1A"/>
                </a:solidFill>
                <a:effectLst/>
                <a:uLnTx/>
                <a:uFillTx/>
                <a:ea typeface="黑体" panose="02010609060101010101" pitchFamily="49" charset="-122"/>
                <a:cs typeface="+mn-cs"/>
              </a:rPr>
              <a:t>Blog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srgbClr val="1A1A1A"/>
                </a:solidFill>
                <a:effectLst/>
                <a:uLnTx/>
                <a:uFillTx/>
                <a:ea typeface="黑体" panose="02010609060101010101" pitchFamily="49" charset="-122"/>
                <a:cs typeface="+mn-cs"/>
              </a:rPr>
              <a:t>Title</a:t>
            </a:r>
            <a:r>
              <a:rPr kumimoji="0" lang="en-US" altLang="zh-CN" sz="2000" b="0" i="0" u="none" strike="noStrike" kern="1200" cap="none" spc="0" normalizeH="0" baseline="0" noProof="0" dirty="0">
                <a:ln>
                  <a:noFill/>
                </a:ln>
                <a:solidFill>
                  <a:srgbClr val="1A1A1A"/>
                </a:solidFill>
                <a:effectLst/>
                <a:uLnTx/>
                <a:uFillTx/>
                <a:ea typeface="黑体" panose="02010609060101010101" pitchFamily="49" charset="-122"/>
                <a:cs typeface="+mn-cs"/>
              </a:rPr>
              <a:t>: Feeling unproductive? Maybe you should stop overthinking.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srgbClr val="1A1A1A"/>
                </a:solidFill>
                <a:effectLst/>
                <a:uLnTx/>
                <a:uFillTx/>
                <a:ea typeface="黑体" panose="02010609060101010101" pitchFamily="49" charset="-122"/>
                <a:cs typeface="+mn-cs"/>
              </a:rPr>
              <a:t>Content</a:t>
            </a:r>
            <a:r>
              <a:rPr kumimoji="0" lang="en-US" altLang="zh-CN" sz="2000" b="0" i="0" u="none" strike="noStrike" kern="1200" cap="none" spc="0" normalizeH="0" baseline="0" noProof="0" dirty="0">
                <a:ln>
                  <a:noFill/>
                </a:ln>
                <a:solidFill>
                  <a:srgbClr val="1A1A1A"/>
                </a:solidFill>
                <a:effectLst/>
                <a:uLnTx/>
                <a:uFillTx/>
                <a:ea typeface="黑体" panose="02010609060101010101" pitchFamily="49" charset="-122"/>
                <a:cs typeface="+mn-cs"/>
              </a:rPr>
              <a:t>: In order to get something done, maybe we need to think less. Seems counter-intuitive, but I believe sometimes our thoughts can get in the way of the creative process. We can work better at times when we "tune out" the external world and focus on what's in front of us. I've been thinking about this lately, so I thought it would be good to write an article about it…</a:t>
            </a:r>
          </a:p>
        </p:txBody>
      </p:sp>
      <p:sp>
        <p:nvSpPr>
          <p:cNvPr id="6" name="文本框 5">
            <a:extLst>
              <a:ext uri="{FF2B5EF4-FFF2-40B4-BE49-F238E27FC236}">
                <a16:creationId xmlns:a16="http://schemas.microsoft.com/office/drawing/2014/main" id="{7782DF37-CC6E-40CA-B5A7-2146AAD45544}"/>
              </a:ext>
            </a:extLst>
          </p:cNvPr>
          <p:cNvSpPr txBox="1"/>
          <p:nvPr/>
        </p:nvSpPr>
        <p:spPr>
          <a:xfrm>
            <a:off x="5885793" y="920621"/>
            <a:ext cx="6085490" cy="464742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ea typeface="黑体" panose="02010609060101010101" pitchFamily="49" charset="-122"/>
                <a:cs typeface="+mn-cs"/>
              </a:rPr>
              <a:t>B: News article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Title</a:t>
            </a:r>
            <a:r>
              <a:rPr kumimoji="0" lang="en-US" altLang="zh-CN" sz="2000" b="0" i="0" u="none" strike="noStrike" kern="1200" cap="none" spc="0" normalizeH="0" baseline="0" noProof="0" dirty="0">
                <a:ln>
                  <a:noFill/>
                </a:ln>
                <a:solidFill>
                  <a:prstClr val="black"/>
                </a:solidFill>
                <a:effectLst/>
                <a:uLnTx/>
                <a:uFillTx/>
                <a:ea typeface="黑体" panose="02010609060101010101" pitchFamily="49" charset="-122"/>
                <a:cs typeface="+mn-cs"/>
              </a:rPr>
              <a:t>: United Methodists Agree to Historic Split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Content</a:t>
            </a:r>
            <a:r>
              <a:rPr kumimoji="0" lang="en-US" altLang="zh-CN" sz="2000" b="0" i="0" u="none" strike="noStrike" kern="1200" cap="none" spc="0" normalizeH="0" baseline="0" noProof="0" dirty="0">
                <a:ln>
                  <a:noFill/>
                </a:ln>
                <a:solidFill>
                  <a:prstClr val="black"/>
                </a:solidFill>
                <a:effectLst/>
                <a:uLnTx/>
                <a:uFillTx/>
                <a:ea typeface="黑体" panose="02010609060101010101" pitchFamily="49" charset="-122"/>
                <a:cs typeface="+mn-cs"/>
              </a:rPr>
              <a:t>: After two days of intense debate, the United Methodist Church has agreed to a historic split - one that is expected to end in the creation of a new denomination, one that will be “theologically and socially conservative,” according to The Washington Post. The majority of delegates attending the church‘s annual General Conference in May voted to strengthen a ban on the ordination of LGBTQ clergy and to write new rules that will “discipline” clergy who officiate at same-sex weddings. But those who opposed these measures have a new plan…</a:t>
            </a:r>
          </a:p>
        </p:txBody>
      </p:sp>
      <p:sp>
        <p:nvSpPr>
          <p:cNvPr id="7" name="文本框 6">
            <a:extLst>
              <a:ext uri="{FF2B5EF4-FFF2-40B4-BE49-F238E27FC236}">
                <a16:creationId xmlns:a16="http://schemas.microsoft.com/office/drawing/2014/main" id="{EBE2C809-E130-4606-A44A-907864C40BBD}"/>
              </a:ext>
            </a:extLst>
          </p:cNvPr>
          <p:cNvSpPr txBox="1"/>
          <p:nvPr/>
        </p:nvSpPr>
        <p:spPr>
          <a:xfrm>
            <a:off x="479426" y="5534561"/>
            <a:ext cx="5406368" cy="120032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rPr>
              <a:t> A: Human Written	B: Human  Written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rPr>
              <a:t> A: Machine Written 	B: Human  Written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rPr>
              <a:t> A: Human Written 	B: Machine  Written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rPr>
              <a:t> A: Machine Written 	B: Machine  Written</a:t>
            </a:r>
            <a:endParaRPr kumimoji="0" lang="zh-CN" altLang="en-US" b="1" i="0" u="none" strike="noStrike" kern="1200" cap="none" spc="0" normalizeH="0" baseline="0" noProof="0" dirty="0">
              <a:ln>
                <a:noFill/>
              </a:ln>
              <a:solidFill>
                <a:prstClr val="black"/>
              </a:solidFill>
              <a:effectLst/>
              <a:uLnTx/>
              <a:uFillTx/>
              <a:ea typeface="黑体" panose="02010609060101010101" pitchFamily="49" charset="-122"/>
              <a:cs typeface="+mn-cs"/>
            </a:endParaRPr>
          </a:p>
        </p:txBody>
      </p:sp>
      <p:sp>
        <p:nvSpPr>
          <p:cNvPr id="8" name="文本框 7">
            <a:extLst>
              <a:ext uri="{FF2B5EF4-FFF2-40B4-BE49-F238E27FC236}">
                <a16:creationId xmlns:a16="http://schemas.microsoft.com/office/drawing/2014/main" id="{4A567D71-6E90-4810-80F7-45A89672DBDF}"/>
              </a:ext>
            </a:extLst>
          </p:cNvPr>
          <p:cNvSpPr txBox="1"/>
          <p:nvPr/>
        </p:nvSpPr>
        <p:spPr>
          <a:xfrm>
            <a:off x="6477737" y="5534560"/>
            <a:ext cx="490160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FF0000"/>
                </a:solidFill>
                <a:effectLst/>
                <a:uLnTx/>
                <a:uFillTx/>
                <a:ea typeface="黑体" panose="02010609060101010101" pitchFamily="49" charset="-122"/>
                <a:cs typeface="+mn-cs"/>
              </a:rPr>
              <a:t>They are all generated by GPT-3!</a:t>
            </a:r>
            <a:endParaRPr kumimoji="0" lang="zh-CN" altLang="en-US" sz="3600" b="1" i="0" u="none" strike="noStrike" kern="1200" cap="none" spc="0" normalizeH="0" baseline="0" noProof="0" dirty="0">
              <a:ln>
                <a:noFill/>
              </a:ln>
              <a:solidFill>
                <a:srgbClr val="FF0000"/>
              </a:solidFill>
              <a:effectLst/>
              <a:uLnTx/>
              <a:uFillTx/>
              <a:ea typeface="黑体" panose="02010609060101010101" pitchFamily="49" charset="-122"/>
              <a:cs typeface="+mn-cs"/>
            </a:endParaRPr>
          </a:p>
        </p:txBody>
      </p:sp>
      <p:sp>
        <p:nvSpPr>
          <p:cNvPr id="12" name="灯片编号占位符 11">
            <a:extLst>
              <a:ext uri="{FF2B5EF4-FFF2-40B4-BE49-F238E27FC236}">
                <a16:creationId xmlns:a16="http://schemas.microsoft.com/office/drawing/2014/main" id="{43F9C974-631D-44C5-A0AF-77608137D0F8}"/>
              </a:ext>
            </a:extLst>
          </p:cNvPr>
          <p:cNvSpPr>
            <a:spLocks noGrp="1"/>
          </p:cNvSpPr>
          <p:nvPr>
            <p:ph type="sldNum" sz="quarter" idx="12"/>
          </p:nvPr>
        </p:nvSpPr>
        <p:spPr/>
        <p:txBody>
          <a:bodyPr/>
          <a:lstStyle/>
          <a:p>
            <a:fld id="{DC8BB421-126E-41CB-B73A-69D52E98CAE3}" type="slidenum">
              <a:rPr lang="zh-CN" altLang="en-US" smtClean="0"/>
              <a:t>23</a:t>
            </a:fld>
            <a:endParaRPr lang="zh-CN" altLang="en-US" dirty="0"/>
          </a:p>
        </p:txBody>
      </p:sp>
    </p:spTree>
    <p:extLst>
      <p:ext uri="{BB962C8B-B14F-4D97-AF65-F5344CB8AC3E}">
        <p14:creationId xmlns:p14="http://schemas.microsoft.com/office/powerpoint/2010/main" val="17470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26F737-2040-418D-9114-8A55C6D18A69}"/>
              </a:ext>
            </a:extLst>
          </p:cNvPr>
          <p:cNvSpPr>
            <a:spLocks noGrp="1"/>
          </p:cNvSpPr>
          <p:nvPr>
            <p:ph type="title"/>
          </p:nvPr>
        </p:nvSpPr>
        <p:spPr/>
        <p:txBody>
          <a:bodyPr/>
          <a:lstStyle/>
          <a:p>
            <a:r>
              <a:rPr lang="en-US" altLang="zh-CN" dirty="0"/>
              <a:t>Tasks – Text Generation</a:t>
            </a:r>
            <a:endParaRPr lang="zh-CN" altLang="en-US" dirty="0"/>
          </a:p>
        </p:txBody>
      </p:sp>
      <p:pic>
        <p:nvPicPr>
          <p:cNvPr id="9" name="图片 8">
            <a:extLst>
              <a:ext uri="{FF2B5EF4-FFF2-40B4-BE49-F238E27FC236}">
                <a16:creationId xmlns:a16="http://schemas.microsoft.com/office/drawing/2014/main" id="{DF51632B-9812-4FAC-BB96-559E5ADA45B3}"/>
              </a:ext>
            </a:extLst>
          </p:cNvPr>
          <p:cNvPicPr>
            <a:picLocks noChangeAspect="1"/>
          </p:cNvPicPr>
          <p:nvPr/>
        </p:nvPicPr>
        <p:blipFill>
          <a:blip r:embed="rId2"/>
          <a:stretch>
            <a:fillRect/>
          </a:stretch>
        </p:blipFill>
        <p:spPr>
          <a:xfrm>
            <a:off x="479425" y="3873593"/>
            <a:ext cx="4857762" cy="2480559"/>
          </a:xfrm>
          <a:prstGeom prst="rect">
            <a:avLst/>
          </a:prstGeom>
        </p:spPr>
      </p:pic>
      <p:pic>
        <p:nvPicPr>
          <p:cNvPr id="10" name="图片 9">
            <a:extLst>
              <a:ext uri="{FF2B5EF4-FFF2-40B4-BE49-F238E27FC236}">
                <a16:creationId xmlns:a16="http://schemas.microsoft.com/office/drawing/2014/main" id="{6470F04B-4574-44F2-8A19-D4E139B91BF4}"/>
              </a:ext>
            </a:extLst>
          </p:cNvPr>
          <p:cNvPicPr>
            <a:picLocks noChangeAspect="1"/>
          </p:cNvPicPr>
          <p:nvPr/>
        </p:nvPicPr>
        <p:blipFill>
          <a:blip r:embed="rId3"/>
          <a:stretch>
            <a:fillRect/>
          </a:stretch>
        </p:blipFill>
        <p:spPr>
          <a:xfrm>
            <a:off x="5933500" y="1244430"/>
            <a:ext cx="5648900" cy="2061261"/>
          </a:xfrm>
          <a:prstGeom prst="rect">
            <a:avLst/>
          </a:prstGeom>
        </p:spPr>
      </p:pic>
      <p:pic>
        <p:nvPicPr>
          <p:cNvPr id="11" name="图片 10">
            <a:extLst>
              <a:ext uri="{FF2B5EF4-FFF2-40B4-BE49-F238E27FC236}">
                <a16:creationId xmlns:a16="http://schemas.microsoft.com/office/drawing/2014/main" id="{C00617F2-46A3-4A96-BC3A-E05C3042C618}"/>
              </a:ext>
            </a:extLst>
          </p:cNvPr>
          <p:cNvPicPr>
            <a:picLocks noChangeAspect="1"/>
          </p:cNvPicPr>
          <p:nvPr/>
        </p:nvPicPr>
        <p:blipFill>
          <a:blip r:embed="rId4"/>
          <a:stretch>
            <a:fillRect/>
          </a:stretch>
        </p:blipFill>
        <p:spPr>
          <a:xfrm>
            <a:off x="5434854" y="3552309"/>
            <a:ext cx="6270171" cy="3123128"/>
          </a:xfrm>
          <a:prstGeom prst="rect">
            <a:avLst/>
          </a:prstGeom>
        </p:spPr>
      </p:pic>
      <p:sp>
        <p:nvSpPr>
          <p:cNvPr id="12" name="文本框 11">
            <a:extLst>
              <a:ext uri="{FF2B5EF4-FFF2-40B4-BE49-F238E27FC236}">
                <a16:creationId xmlns:a16="http://schemas.microsoft.com/office/drawing/2014/main" id="{E2809410-280B-414B-B56B-F78B4D9EC2AE}"/>
              </a:ext>
            </a:extLst>
          </p:cNvPr>
          <p:cNvSpPr txBox="1"/>
          <p:nvPr/>
        </p:nvSpPr>
        <p:spPr>
          <a:xfrm>
            <a:off x="1289543" y="1577827"/>
            <a:ext cx="3026979"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GPT-3 generated blogs</a:t>
            </a:r>
            <a:endParaRPr kumimoji="0" lang="zh-CN" altLang="en-US" sz="32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6" name="灯片编号占位符 15">
            <a:extLst>
              <a:ext uri="{FF2B5EF4-FFF2-40B4-BE49-F238E27FC236}">
                <a16:creationId xmlns:a16="http://schemas.microsoft.com/office/drawing/2014/main" id="{2AF5D728-3744-4C84-AF1E-76B3954DFFC2}"/>
              </a:ext>
            </a:extLst>
          </p:cNvPr>
          <p:cNvSpPr>
            <a:spLocks noGrp="1"/>
          </p:cNvSpPr>
          <p:nvPr>
            <p:ph type="sldNum" sz="quarter" idx="12"/>
          </p:nvPr>
        </p:nvSpPr>
        <p:spPr/>
        <p:txBody>
          <a:bodyPr/>
          <a:lstStyle/>
          <a:p>
            <a:fld id="{DC8BB421-126E-41CB-B73A-69D52E98CAE3}" type="slidenum">
              <a:rPr lang="zh-CN" altLang="en-US" smtClean="0"/>
              <a:t>24</a:t>
            </a:fld>
            <a:endParaRPr lang="zh-CN" altLang="en-US" dirty="0"/>
          </a:p>
        </p:txBody>
      </p:sp>
    </p:spTree>
    <p:extLst>
      <p:ext uri="{BB962C8B-B14F-4D97-AF65-F5344CB8AC3E}">
        <p14:creationId xmlns:p14="http://schemas.microsoft.com/office/powerpoint/2010/main" val="3665800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99B2F4-CCB8-4E80-8911-8D260E9CFF1F}"/>
              </a:ext>
            </a:extLst>
          </p:cNvPr>
          <p:cNvSpPr>
            <a:spLocks noGrp="1"/>
          </p:cNvSpPr>
          <p:nvPr>
            <p:ph type="title"/>
          </p:nvPr>
        </p:nvSpPr>
        <p:spPr/>
        <p:txBody>
          <a:bodyPr/>
          <a:lstStyle/>
          <a:p>
            <a:r>
              <a:rPr lang="en-US" altLang="zh-CN" dirty="0"/>
              <a:t>Applications - Chatbot</a:t>
            </a:r>
            <a:endParaRPr lang="zh-CN" altLang="en-US" dirty="0"/>
          </a:p>
        </p:txBody>
      </p:sp>
      <p:sp>
        <p:nvSpPr>
          <p:cNvPr id="4" name="灯片编号占位符 3">
            <a:extLst>
              <a:ext uri="{FF2B5EF4-FFF2-40B4-BE49-F238E27FC236}">
                <a16:creationId xmlns:a16="http://schemas.microsoft.com/office/drawing/2014/main" id="{54705073-D860-480E-A6B9-68B0AB253FE8}"/>
              </a:ext>
            </a:extLst>
          </p:cNvPr>
          <p:cNvSpPr>
            <a:spLocks noGrp="1"/>
          </p:cNvSpPr>
          <p:nvPr>
            <p:ph type="sldNum" sz="quarter" idx="12"/>
          </p:nvPr>
        </p:nvSpPr>
        <p:spPr/>
        <p:txBody>
          <a:bodyPr/>
          <a:lstStyle/>
          <a:p>
            <a:fld id="{DC8BB421-126E-41CB-B73A-69D52E98CAE3}" type="slidenum">
              <a:rPr lang="zh-CN" altLang="en-US" smtClean="0"/>
              <a:t>25</a:t>
            </a:fld>
            <a:endParaRPr lang="zh-CN" altLang="en-US" dirty="0"/>
          </a:p>
        </p:txBody>
      </p:sp>
      <p:sp>
        <p:nvSpPr>
          <p:cNvPr id="5" name="内容占位符 2">
            <a:extLst>
              <a:ext uri="{FF2B5EF4-FFF2-40B4-BE49-F238E27FC236}">
                <a16:creationId xmlns:a16="http://schemas.microsoft.com/office/drawing/2014/main" id="{71511C9E-79DA-4072-B24B-6DE1868F6A0B}"/>
              </a:ext>
            </a:extLst>
          </p:cNvPr>
          <p:cNvSpPr>
            <a:spLocks noGrp="1"/>
          </p:cNvSpPr>
          <p:nvPr>
            <p:ph idx="1"/>
          </p:nvPr>
        </p:nvSpPr>
        <p:spPr>
          <a:xfrm>
            <a:off x="479425" y="1131143"/>
            <a:ext cx="6888116" cy="5485523"/>
          </a:xfrm>
        </p:spPr>
        <p:txBody>
          <a:bodyPr>
            <a:noAutofit/>
          </a:bodyPr>
          <a:lstStyle/>
          <a:p>
            <a:pPr marL="0" indent="0">
              <a:spcBef>
                <a:spcPts val="600"/>
              </a:spcBef>
              <a:spcAft>
                <a:spcPts val="600"/>
              </a:spcAft>
              <a:buNone/>
            </a:pPr>
            <a:r>
              <a:rPr lang="en-US" altLang="zh-CN" sz="2000" b="1" dirty="0"/>
              <a:t>A</a:t>
            </a:r>
            <a:r>
              <a:rPr lang="en-US" altLang="zh-CN" sz="2000" dirty="0"/>
              <a:t>: Men are all alike</a:t>
            </a:r>
          </a:p>
          <a:p>
            <a:pPr marL="0" indent="0">
              <a:spcBef>
                <a:spcPts val="600"/>
              </a:spcBef>
              <a:spcAft>
                <a:spcPts val="600"/>
              </a:spcAft>
              <a:buNone/>
            </a:pPr>
            <a:r>
              <a:rPr lang="en-US" altLang="zh-CN" sz="2000" b="1" dirty="0"/>
              <a:t>B</a:t>
            </a:r>
            <a:r>
              <a:rPr lang="en-US" altLang="zh-CN" sz="2000" dirty="0"/>
              <a:t>: In what way?</a:t>
            </a:r>
          </a:p>
          <a:p>
            <a:pPr marL="0" indent="0">
              <a:spcBef>
                <a:spcPts val="600"/>
              </a:spcBef>
              <a:spcAft>
                <a:spcPts val="600"/>
              </a:spcAft>
              <a:buNone/>
            </a:pPr>
            <a:r>
              <a:rPr lang="en-US" altLang="zh-CN" sz="2000" b="1" dirty="0"/>
              <a:t>A</a:t>
            </a:r>
            <a:r>
              <a:rPr lang="en-US" altLang="zh-CN" sz="2000" dirty="0"/>
              <a:t>: They're always bugging us about something or other.</a:t>
            </a:r>
          </a:p>
          <a:p>
            <a:pPr marL="0" indent="0">
              <a:spcBef>
                <a:spcPts val="600"/>
              </a:spcBef>
              <a:spcAft>
                <a:spcPts val="600"/>
              </a:spcAft>
              <a:buNone/>
            </a:pPr>
            <a:r>
              <a:rPr lang="en-US" altLang="zh-CN" sz="2000" b="1" dirty="0"/>
              <a:t>B</a:t>
            </a:r>
            <a:r>
              <a:rPr lang="en-US" altLang="zh-CN" sz="2000" dirty="0"/>
              <a:t>: Can you think of a specific example?</a:t>
            </a:r>
          </a:p>
          <a:p>
            <a:pPr marL="0" indent="0">
              <a:spcBef>
                <a:spcPts val="600"/>
              </a:spcBef>
              <a:spcAft>
                <a:spcPts val="600"/>
              </a:spcAft>
              <a:buNone/>
            </a:pPr>
            <a:r>
              <a:rPr lang="en-US" altLang="zh-CN" sz="2000" b="1" dirty="0"/>
              <a:t>A</a:t>
            </a:r>
            <a:r>
              <a:rPr lang="en-US" altLang="zh-CN" sz="2000" dirty="0"/>
              <a:t>: Well, my boyfriend made me come here. </a:t>
            </a:r>
          </a:p>
          <a:p>
            <a:pPr marL="0" indent="0">
              <a:spcBef>
                <a:spcPts val="600"/>
              </a:spcBef>
              <a:spcAft>
                <a:spcPts val="600"/>
              </a:spcAft>
              <a:buNone/>
            </a:pPr>
            <a:r>
              <a:rPr lang="en-US" altLang="zh-CN" sz="2000" b="1" dirty="0"/>
              <a:t>B</a:t>
            </a:r>
            <a:r>
              <a:rPr lang="en-US" altLang="zh-CN" sz="2000" dirty="0"/>
              <a:t>: Your boyfriend made you come here?</a:t>
            </a:r>
          </a:p>
          <a:p>
            <a:pPr marL="0" indent="0">
              <a:spcBef>
                <a:spcPts val="600"/>
              </a:spcBef>
              <a:spcAft>
                <a:spcPts val="600"/>
              </a:spcAft>
              <a:buNone/>
            </a:pPr>
            <a:r>
              <a:rPr lang="en-US" altLang="zh-CN" sz="2000" b="1" dirty="0"/>
              <a:t>A</a:t>
            </a:r>
            <a:r>
              <a:rPr lang="en-US" altLang="zh-CN" sz="2000" dirty="0"/>
              <a:t>: He says I'm depressed much of the time. </a:t>
            </a:r>
          </a:p>
          <a:p>
            <a:pPr marL="0" indent="0">
              <a:spcBef>
                <a:spcPts val="600"/>
              </a:spcBef>
              <a:spcAft>
                <a:spcPts val="600"/>
              </a:spcAft>
              <a:buNone/>
            </a:pPr>
            <a:r>
              <a:rPr lang="en-US" altLang="zh-CN" sz="2000" b="1" dirty="0"/>
              <a:t>B</a:t>
            </a:r>
            <a:r>
              <a:rPr lang="en-US" altLang="zh-CN" sz="2000" dirty="0"/>
              <a:t>: I’m sorry to hear you are depressed.</a:t>
            </a:r>
          </a:p>
          <a:p>
            <a:pPr marL="0" indent="0">
              <a:spcBef>
                <a:spcPts val="600"/>
              </a:spcBef>
              <a:spcAft>
                <a:spcPts val="600"/>
              </a:spcAft>
              <a:buNone/>
            </a:pPr>
            <a:r>
              <a:rPr lang="en-US" altLang="zh-CN" sz="2000" b="1" dirty="0"/>
              <a:t>A</a:t>
            </a:r>
            <a:r>
              <a:rPr lang="en-US" altLang="zh-CN" sz="2000" dirty="0"/>
              <a:t>: It’s true. I am unhappy.</a:t>
            </a:r>
          </a:p>
          <a:p>
            <a:pPr marL="0" indent="0">
              <a:spcBef>
                <a:spcPts val="600"/>
              </a:spcBef>
              <a:spcAft>
                <a:spcPts val="600"/>
              </a:spcAft>
              <a:buNone/>
            </a:pPr>
            <a:r>
              <a:rPr lang="en-US" altLang="zh-CN" sz="2000" b="1" dirty="0"/>
              <a:t>B</a:t>
            </a:r>
            <a:r>
              <a:rPr lang="en-US" altLang="zh-CN" sz="2000" dirty="0"/>
              <a:t>: Do you think coming here will help you not to be unhappy?</a:t>
            </a:r>
          </a:p>
          <a:p>
            <a:pPr marL="0" indent="0">
              <a:spcBef>
                <a:spcPts val="600"/>
              </a:spcBef>
              <a:spcAft>
                <a:spcPts val="600"/>
              </a:spcAft>
              <a:buNone/>
            </a:pPr>
            <a:r>
              <a:rPr lang="en-US" altLang="zh-CN" sz="2000" b="1" dirty="0"/>
              <a:t>A</a:t>
            </a:r>
            <a:r>
              <a:rPr lang="en-US" altLang="zh-CN" sz="2000" dirty="0"/>
              <a:t>: I need some help, that much seems certain.…</a:t>
            </a:r>
          </a:p>
        </p:txBody>
      </p:sp>
      <p:sp>
        <p:nvSpPr>
          <p:cNvPr id="6" name="文本框 5">
            <a:extLst>
              <a:ext uri="{FF2B5EF4-FFF2-40B4-BE49-F238E27FC236}">
                <a16:creationId xmlns:a16="http://schemas.microsoft.com/office/drawing/2014/main" id="{904F9726-2C37-485A-B53F-25B0A88A94D7}"/>
              </a:ext>
            </a:extLst>
          </p:cNvPr>
          <p:cNvSpPr txBox="1"/>
          <p:nvPr/>
        </p:nvSpPr>
        <p:spPr>
          <a:xfrm>
            <a:off x="6908800" y="1155350"/>
            <a:ext cx="4876092" cy="156966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 Human	B: Human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 Machine 	B: Human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 Human 	B: Machine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 Machine 	B: Machine</a:t>
            </a:r>
            <a:endParaRPr kumimoji="0" lang="zh-CN" altLang="en-US"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7" name="文本框 6">
            <a:extLst>
              <a:ext uri="{FF2B5EF4-FFF2-40B4-BE49-F238E27FC236}">
                <a16:creationId xmlns:a16="http://schemas.microsoft.com/office/drawing/2014/main" id="{3A919C7E-1F60-4DC7-842A-6D101CEAD00F}"/>
              </a:ext>
            </a:extLst>
          </p:cNvPr>
          <p:cNvSpPr txBox="1"/>
          <p:nvPr/>
        </p:nvSpPr>
        <p:spPr>
          <a:xfrm>
            <a:off x="7693009" y="3028638"/>
            <a:ext cx="370422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A: Human B: Machine</a:t>
            </a:r>
            <a:endParaRPr kumimoji="0" lang="zh-CN" altLang="en-US" sz="24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endParaRPr>
          </a:p>
        </p:txBody>
      </p:sp>
      <p:pic>
        <p:nvPicPr>
          <p:cNvPr id="8" name="图片 7">
            <a:extLst>
              <a:ext uri="{FF2B5EF4-FFF2-40B4-BE49-F238E27FC236}">
                <a16:creationId xmlns:a16="http://schemas.microsoft.com/office/drawing/2014/main" id="{49A470A9-EAE8-4A79-BF41-A284F1D060AD}"/>
              </a:ext>
            </a:extLst>
          </p:cNvPr>
          <p:cNvPicPr>
            <a:picLocks noChangeAspect="1"/>
          </p:cNvPicPr>
          <p:nvPr/>
        </p:nvPicPr>
        <p:blipFill>
          <a:blip r:embed="rId2"/>
          <a:stretch>
            <a:fillRect/>
          </a:stretch>
        </p:blipFill>
        <p:spPr>
          <a:xfrm>
            <a:off x="6970988" y="5702650"/>
            <a:ext cx="4813904" cy="1048839"/>
          </a:xfrm>
          <a:prstGeom prst="rect">
            <a:avLst/>
          </a:prstGeom>
        </p:spPr>
      </p:pic>
      <p:pic>
        <p:nvPicPr>
          <p:cNvPr id="9" name="Picture 2" descr="ELIZA - Wikipedia">
            <a:extLst>
              <a:ext uri="{FF2B5EF4-FFF2-40B4-BE49-F238E27FC236}">
                <a16:creationId xmlns:a16="http://schemas.microsoft.com/office/drawing/2014/main" id="{010BF33B-613F-4EBD-AA54-06C2319FD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4991" y="3577891"/>
            <a:ext cx="3179958" cy="2062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95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3FDE7-DD33-4354-8543-EFAD9B9EAB69}"/>
              </a:ext>
            </a:extLst>
          </p:cNvPr>
          <p:cNvSpPr>
            <a:spLocks noGrp="1"/>
          </p:cNvSpPr>
          <p:nvPr>
            <p:ph type="title"/>
          </p:nvPr>
        </p:nvSpPr>
        <p:spPr/>
        <p:txBody>
          <a:bodyPr/>
          <a:lstStyle/>
          <a:p>
            <a:r>
              <a:rPr lang="en-US" altLang="zh-CN" dirty="0"/>
              <a:t>Applications - Chatbot</a:t>
            </a:r>
            <a:endParaRPr lang="zh-CN" altLang="en-US" dirty="0"/>
          </a:p>
        </p:txBody>
      </p:sp>
      <p:sp>
        <p:nvSpPr>
          <p:cNvPr id="4" name="灯片编号占位符 3">
            <a:extLst>
              <a:ext uri="{FF2B5EF4-FFF2-40B4-BE49-F238E27FC236}">
                <a16:creationId xmlns:a16="http://schemas.microsoft.com/office/drawing/2014/main" id="{8D264426-4AAD-4318-9468-A96CC2EC4DE5}"/>
              </a:ext>
            </a:extLst>
          </p:cNvPr>
          <p:cNvSpPr>
            <a:spLocks noGrp="1"/>
          </p:cNvSpPr>
          <p:nvPr>
            <p:ph type="sldNum" sz="quarter" idx="12"/>
          </p:nvPr>
        </p:nvSpPr>
        <p:spPr/>
        <p:txBody>
          <a:bodyPr/>
          <a:lstStyle/>
          <a:p>
            <a:fld id="{DC8BB421-126E-41CB-B73A-69D52E98CAE3}" type="slidenum">
              <a:rPr lang="zh-CN" altLang="en-US" smtClean="0"/>
              <a:t>26</a:t>
            </a:fld>
            <a:endParaRPr lang="zh-CN" altLang="en-US" dirty="0"/>
          </a:p>
        </p:txBody>
      </p:sp>
      <p:pic>
        <p:nvPicPr>
          <p:cNvPr id="5" name="Picture 4" descr="Chatbot Development in 2021: Top Applications, Benefits, and Trends">
            <a:extLst>
              <a:ext uri="{FF2B5EF4-FFF2-40B4-BE49-F238E27FC236}">
                <a16:creationId xmlns:a16="http://schemas.microsoft.com/office/drawing/2014/main" id="{F1C0BC37-0FE8-4AFB-9BA8-C3F826013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425" y="1080364"/>
            <a:ext cx="5724525" cy="3352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E02C5860-433A-4461-AA49-88F8BA4F8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755" y="4661807"/>
            <a:ext cx="3176595" cy="201363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CCE1F66-B3FD-40FF-BFEF-2DF4BE5924F2}"/>
              </a:ext>
            </a:extLst>
          </p:cNvPr>
          <p:cNvSpPr txBox="1"/>
          <p:nvPr/>
        </p:nvSpPr>
        <p:spPr>
          <a:xfrm>
            <a:off x="6336393" y="1210086"/>
            <a:ext cx="5376182" cy="4924425"/>
          </a:xfrm>
          <a:prstGeom prst="rect">
            <a:avLst/>
          </a:prstGeom>
          <a:noFill/>
        </p:spPr>
        <p:txBody>
          <a:bodyPr wrap="square" rtlCol="0">
            <a:spAutoFit/>
          </a:bodyPr>
          <a:lstStyle/>
          <a:p>
            <a:pPr marL="0" marR="0" lvl="0" indent="0" algn="l" defTabSz="914400" rtl="0" eaLnBrk="1" fontAlgn="auto" latinLnBrk="0" hangingPunct="1">
              <a:lnSpc>
                <a:spcPct val="100000"/>
              </a:lnSpc>
              <a:spcAft>
                <a:spcPts val="60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ea typeface="黑体" panose="02010609060101010101" pitchFamily="49" charset="-122"/>
                <a:cs typeface="+mn-cs"/>
              </a:rPr>
              <a:t>Good things</a:t>
            </a:r>
            <a:r>
              <a:rPr kumimoji="0" lang="en-US" altLang="zh-CN" sz="2400" b="0" i="0" u="none" strike="noStrike" kern="1200" cap="none" spc="0" normalizeH="0" baseline="0" noProof="0" dirty="0">
                <a:ln>
                  <a:noFill/>
                </a:ln>
                <a:solidFill>
                  <a:prstClr val="black"/>
                </a:solidFill>
                <a:effectLst/>
                <a:uLnTx/>
                <a:uFillTx/>
                <a:ea typeface="黑体" panose="02010609060101010101" pitchFamily="49" charset="-122"/>
                <a:cs typeface="+mn-cs"/>
              </a:rPr>
              <a:t>:</a:t>
            </a:r>
          </a:p>
          <a:p>
            <a:pPr marL="342900" marR="0" lvl="0" indent="-342900" algn="l" defTabSz="914400" rtl="0" eaLnBrk="1" fontAlgn="auto" latinLnBrk="0" hangingPunct="1">
              <a:lnSpc>
                <a:spcPct val="100000"/>
              </a:lnSpc>
              <a:spcAft>
                <a:spcPts val="60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ea typeface="黑体" panose="02010609060101010101" pitchFamily="49" charset="-122"/>
                <a:cs typeface="+mn-cs"/>
              </a:rPr>
              <a:t>24-hour availability</a:t>
            </a:r>
          </a:p>
          <a:p>
            <a:pPr marL="342900" marR="0" lvl="0" indent="-342900" algn="l" defTabSz="914400" rtl="0" eaLnBrk="1" fontAlgn="auto" latinLnBrk="0" hangingPunct="1">
              <a:lnSpc>
                <a:spcPct val="100000"/>
              </a:lnSpc>
              <a:spcAft>
                <a:spcPts val="60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ea typeface="黑体" panose="02010609060101010101" pitchFamily="49" charset="-122"/>
                <a:cs typeface="+mn-cs"/>
              </a:rPr>
              <a:t>Instant answers</a:t>
            </a:r>
          </a:p>
          <a:p>
            <a:pPr marL="342900" marR="0" lvl="0" indent="-342900" algn="l" defTabSz="914400" rtl="0" eaLnBrk="1" fontAlgn="auto" latinLnBrk="0" hangingPunct="1">
              <a:lnSpc>
                <a:spcPct val="100000"/>
              </a:lnSpc>
              <a:spcAft>
                <a:spcPts val="60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ea typeface="黑体" panose="02010609060101010101" pitchFamily="49" charset="-122"/>
                <a:cs typeface="+mn-cs"/>
              </a:rPr>
              <a:t>Recorded answers</a:t>
            </a:r>
          </a:p>
          <a:p>
            <a:pPr marL="342900" marR="0" lvl="0" indent="-342900" algn="l" defTabSz="914400" rtl="0" eaLnBrk="1" fontAlgn="auto" latinLnBrk="0" hangingPunct="1">
              <a:lnSpc>
                <a:spcPct val="100000"/>
              </a:lnSpc>
              <a:spcAft>
                <a:spcPts val="60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ea typeface="黑体" panose="02010609060101010101" pitchFamily="49" charset="-122"/>
                <a:cs typeface="+mn-cs"/>
              </a:rPr>
              <a:t>Multi language</a:t>
            </a:r>
          </a:p>
          <a:p>
            <a:pPr marL="342900" marR="0" lvl="0" indent="-342900" algn="l" defTabSz="914400" rtl="0" eaLnBrk="1" fontAlgn="auto" latinLnBrk="0" hangingPunct="1">
              <a:lnSpc>
                <a:spcPct val="100000"/>
              </a:lnSpc>
              <a:spcAft>
                <a:spcPts val="60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ea typeface="黑体" panose="02010609060101010101" pitchFamily="49" charset="-122"/>
                <a:cs typeface="+mn-cs"/>
              </a:rPr>
              <a:t>Personalization.</a:t>
            </a:r>
          </a:p>
          <a:p>
            <a:pPr marL="0" marR="0" lvl="0" indent="0" algn="l" defTabSz="914400" rtl="0" eaLnBrk="1" fontAlgn="auto" latinLnBrk="0" hangingPunct="1">
              <a:lnSpc>
                <a:spcPct val="100000"/>
              </a:lnSpc>
              <a:spcAft>
                <a:spcPts val="60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ea typeface="黑体" panose="02010609060101010101" pitchFamily="49" charset="-122"/>
              <a:cs typeface="+mn-cs"/>
            </a:endParaRPr>
          </a:p>
          <a:p>
            <a:pPr marL="0" marR="0" lvl="0" indent="0" algn="l" defTabSz="914400" rtl="0" eaLnBrk="1" fontAlgn="auto" latinLnBrk="0" hangingPunct="1">
              <a:lnSpc>
                <a:spcPct val="100000"/>
              </a:lnSpc>
              <a:spcAft>
                <a:spcPts val="60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ea typeface="黑体" panose="02010609060101010101" pitchFamily="49" charset="-122"/>
                <a:cs typeface="+mn-cs"/>
              </a:rPr>
              <a:t>Bad things: </a:t>
            </a:r>
          </a:p>
          <a:p>
            <a:pPr marL="342900" marR="0" lvl="0" indent="-342900" algn="l" defTabSz="914400" rtl="0" eaLnBrk="1" fontAlgn="auto" latinLnBrk="0" hangingPunct="1">
              <a:lnSpc>
                <a:spcPct val="100000"/>
              </a:lnSpc>
              <a:spcAft>
                <a:spcPts val="60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ea typeface="黑体" panose="02010609060101010101" pitchFamily="49" charset="-122"/>
                <a:cs typeface="+mn-cs"/>
              </a:rPr>
              <a:t>Not directing to an agent</a:t>
            </a:r>
          </a:p>
          <a:p>
            <a:pPr marL="342900" marR="0" lvl="0" indent="-342900" algn="l" defTabSz="914400" rtl="0" eaLnBrk="1" fontAlgn="auto" latinLnBrk="0" hangingPunct="1">
              <a:lnSpc>
                <a:spcPct val="100000"/>
              </a:lnSpc>
              <a:spcAft>
                <a:spcPts val="60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ea typeface="黑体" panose="02010609060101010101" pitchFamily="49" charset="-122"/>
                <a:cs typeface="+mn-cs"/>
              </a:rPr>
              <a:t>Deploying the bot before it's ready</a:t>
            </a:r>
            <a:endParaRPr lang="en-US" altLang="zh-CN" sz="2400" dirty="0">
              <a:solidFill>
                <a:prstClr val="black"/>
              </a:solidFill>
              <a:ea typeface="黑体" panose="02010609060101010101" pitchFamily="49" charset="-122"/>
            </a:endParaRPr>
          </a:p>
          <a:p>
            <a:pPr marL="342900" marR="0" lvl="0" indent="-342900" algn="l" defTabSz="914400" rtl="0" eaLnBrk="1" fontAlgn="auto" latinLnBrk="0" hangingPunct="1">
              <a:lnSpc>
                <a:spcPct val="100000"/>
              </a:lnSpc>
              <a:spcAft>
                <a:spcPts val="60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ea typeface="黑体" panose="02010609060101010101" pitchFamily="49" charset="-122"/>
                <a:cs typeface="+mn-cs"/>
              </a:rPr>
              <a:t>Misuse of proactive chat</a:t>
            </a:r>
          </a:p>
        </p:txBody>
      </p:sp>
    </p:spTree>
    <p:extLst>
      <p:ext uri="{BB962C8B-B14F-4D97-AF65-F5344CB8AC3E}">
        <p14:creationId xmlns:p14="http://schemas.microsoft.com/office/powerpoint/2010/main" val="2901302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AB4FCD-1D1C-36EE-F1FC-81398FE2E193}"/>
              </a:ext>
            </a:extLst>
          </p:cNvPr>
          <p:cNvSpPr>
            <a:spLocks noGrp="1"/>
          </p:cNvSpPr>
          <p:nvPr>
            <p:ph type="title"/>
          </p:nvPr>
        </p:nvSpPr>
        <p:spPr/>
        <p:txBody>
          <a:bodyPr/>
          <a:lstStyle/>
          <a:p>
            <a:r>
              <a:rPr lang="en-US" altLang="zh-CN" dirty="0"/>
              <a:t>Applications - </a:t>
            </a:r>
            <a:r>
              <a:rPr lang="en-US" altLang="zh-CN" dirty="0" err="1"/>
              <a:t>ChatGPT</a:t>
            </a:r>
            <a:endParaRPr kumimoji="1" lang="zh-CN" altLang="en-US" dirty="0"/>
          </a:p>
        </p:txBody>
      </p:sp>
      <p:pic>
        <p:nvPicPr>
          <p:cNvPr id="6" name="内容占位符 5">
            <a:extLst>
              <a:ext uri="{FF2B5EF4-FFF2-40B4-BE49-F238E27FC236}">
                <a16:creationId xmlns:a16="http://schemas.microsoft.com/office/drawing/2014/main" id="{3874B87C-504B-1FDC-D909-667D6F3C41B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3072" y="1108075"/>
            <a:ext cx="7693780" cy="5508625"/>
          </a:xfrm>
        </p:spPr>
      </p:pic>
      <p:sp>
        <p:nvSpPr>
          <p:cNvPr id="4" name="灯片编号占位符 3">
            <a:extLst>
              <a:ext uri="{FF2B5EF4-FFF2-40B4-BE49-F238E27FC236}">
                <a16:creationId xmlns:a16="http://schemas.microsoft.com/office/drawing/2014/main" id="{AAD34250-2B28-370A-D938-889104197B41}"/>
              </a:ext>
            </a:extLst>
          </p:cNvPr>
          <p:cNvSpPr>
            <a:spLocks noGrp="1"/>
          </p:cNvSpPr>
          <p:nvPr>
            <p:ph type="sldNum" sz="quarter" idx="12"/>
          </p:nvPr>
        </p:nvSpPr>
        <p:spPr/>
        <p:txBody>
          <a:bodyPr/>
          <a:lstStyle/>
          <a:p>
            <a:fld id="{DC8BB421-126E-41CB-B73A-69D52E98CAE3}" type="slidenum">
              <a:rPr lang="zh-CN" altLang="en-US" smtClean="0"/>
              <a:t>27</a:t>
            </a:fld>
            <a:endParaRPr lang="zh-CN" altLang="en-US" dirty="0"/>
          </a:p>
        </p:txBody>
      </p:sp>
    </p:spTree>
    <p:extLst>
      <p:ext uri="{BB962C8B-B14F-4D97-AF65-F5344CB8AC3E}">
        <p14:creationId xmlns:p14="http://schemas.microsoft.com/office/powerpoint/2010/main" val="2726226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956385-C748-4E2A-83EB-99C360724BC8}"/>
              </a:ext>
            </a:extLst>
          </p:cNvPr>
          <p:cNvSpPr>
            <a:spLocks noGrp="1"/>
          </p:cNvSpPr>
          <p:nvPr>
            <p:ph type="title"/>
          </p:nvPr>
        </p:nvSpPr>
        <p:spPr/>
        <p:txBody>
          <a:bodyPr/>
          <a:lstStyle/>
          <a:p>
            <a:r>
              <a:rPr lang="en-US" altLang="zh-CN" dirty="0"/>
              <a:t>Applications - ChatGPT</a:t>
            </a:r>
            <a:endParaRPr lang="zh-CN" altLang="en-US" dirty="0"/>
          </a:p>
        </p:txBody>
      </p:sp>
      <p:pic>
        <p:nvPicPr>
          <p:cNvPr id="6" name="内容占位符 5">
            <a:extLst>
              <a:ext uri="{FF2B5EF4-FFF2-40B4-BE49-F238E27FC236}">
                <a16:creationId xmlns:a16="http://schemas.microsoft.com/office/drawing/2014/main" id="{5252FFBC-60B0-41E5-8112-EF53FEB9F659}"/>
              </a:ext>
            </a:extLst>
          </p:cNvPr>
          <p:cNvPicPr>
            <a:picLocks noGrp="1" noChangeAspect="1"/>
          </p:cNvPicPr>
          <p:nvPr>
            <p:ph idx="1"/>
          </p:nvPr>
        </p:nvPicPr>
        <p:blipFill>
          <a:blip r:embed="rId2"/>
          <a:stretch>
            <a:fillRect/>
          </a:stretch>
        </p:blipFill>
        <p:spPr>
          <a:xfrm>
            <a:off x="2340874" y="1108075"/>
            <a:ext cx="7418176" cy="5508625"/>
          </a:xfrm>
        </p:spPr>
      </p:pic>
      <p:sp>
        <p:nvSpPr>
          <p:cNvPr id="10" name="灯片编号占位符 9">
            <a:extLst>
              <a:ext uri="{FF2B5EF4-FFF2-40B4-BE49-F238E27FC236}">
                <a16:creationId xmlns:a16="http://schemas.microsoft.com/office/drawing/2014/main" id="{A5D89D5C-6CA6-44F3-9C2A-351909AF52FC}"/>
              </a:ext>
            </a:extLst>
          </p:cNvPr>
          <p:cNvSpPr>
            <a:spLocks noGrp="1"/>
          </p:cNvSpPr>
          <p:nvPr>
            <p:ph type="sldNum" sz="quarter" idx="12"/>
          </p:nvPr>
        </p:nvSpPr>
        <p:spPr/>
        <p:txBody>
          <a:bodyPr/>
          <a:lstStyle/>
          <a:p>
            <a:fld id="{DC8BB421-126E-41CB-B73A-69D52E98CAE3}" type="slidenum">
              <a:rPr lang="zh-CN" altLang="en-US" smtClean="0"/>
              <a:t>28</a:t>
            </a:fld>
            <a:endParaRPr lang="zh-CN" altLang="en-US" dirty="0"/>
          </a:p>
        </p:txBody>
      </p:sp>
    </p:spTree>
    <p:extLst>
      <p:ext uri="{BB962C8B-B14F-4D97-AF65-F5344CB8AC3E}">
        <p14:creationId xmlns:p14="http://schemas.microsoft.com/office/powerpoint/2010/main" val="1163996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EFA2-C00D-4A40-A1FF-42A115A74717}"/>
              </a:ext>
            </a:extLst>
          </p:cNvPr>
          <p:cNvSpPr>
            <a:spLocks noGrp="1"/>
          </p:cNvSpPr>
          <p:nvPr>
            <p:ph type="title"/>
          </p:nvPr>
        </p:nvSpPr>
        <p:spPr/>
        <p:txBody>
          <a:bodyPr/>
          <a:lstStyle/>
          <a:p>
            <a:r>
              <a:rPr lang="en-US" altLang="zh-CN" dirty="0"/>
              <a:t>Many other products</a:t>
            </a:r>
            <a:endParaRPr lang="zh-CN" altLang="en-US" dirty="0"/>
          </a:p>
        </p:txBody>
      </p:sp>
      <p:sp>
        <p:nvSpPr>
          <p:cNvPr id="4" name="灯片编号占位符 3">
            <a:extLst>
              <a:ext uri="{FF2B5EF4-FFF2-40B4-BE49-F238E27FC236}">
                <a16:creationId xmlns:a16="http://schemas.microsoft.com/office/drawing/2014/main" id="{8995BF76-8141-41A4-93B2-4B0CA3F0BF06}"/>
              </a:ext>
            </a:extLst>
          </p:cNvPr>
          <p:cNvSpPr>
            <a:spLocks noGrp="1"/>
          </p:cNvSpPr>
          <p:nvPr>
            <p:ph type="sldNum" sz="quarter" idx="12"/>
          </p:nvPr>
        </p:nvSpPr>
        <p:spPr/>
        <p:txBody>
          <a:bodyPr/>
          <a:lstStyle/>
          <a:p>
            <a:fld id="{DC8BB421-126E-41CB-B73A-69D52E98CAE3}" type="slidenum">
              <a:rPr lang="zh-CN" altLang="en-US" smtClean="0"/>
              <a:t>29</a:t>
            </a:fld>
            <a:endParaRPr lang="zh-CN" altLang="en-US" dirty="0"/>
          </a:p>
        </p:txBody>
      </p:sp>
      <p:pic>
        <p:nvPicPr>
          <p:cNvPr id="5" name="Picture 2" descr="What is the difference between Siri and Apple Voice Control -  LearnSpeechRecognition">
            <a:extLst>
              <a:ext uri="{FF2B5EF4-FFF2-40B4-BE49-F238E27FC236}">
                <a16:creationId xmlns:a16="http://schemas.microsoft.com/office/drawing/2014/main" id="{C0E52B8A-A2D1-4D8B-915F-43CD97F2A38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94056" y="1295729"/>
            <a:ext cx="2376569" cy="23765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mazon echo series: Add a voice to your home with Amazon&amp;#39;s new Echo series  - The Economic Times">
            <a:extLst>
              <a:ext uri="{FF2B5EF4-FFF2-40B4-BE49-F238E27FC236}">
                <a16:creationId xmlns:a16="http://schemas.microsoft.com/office/drawing/2014/main" id="{E1C4E17E-7E86-4B24-9FD4-E640183EA3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9758" y="1898594"/>
            <a:ext cx="4499212" cy="33778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Microsoft Xiaobing - Latest version for Android - Download APK">
            <a:extLst>
              <a:ext uri="{FF2B5EF4-FFF2-40B4-BE49-F238E27FC236}">
                <a16:creationId xmlns:a16="http://schemas.microsoft.com/office/drawing/2014/main" id="{6AE6E2FD-A161-47F5-B6F9-D304921C25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7530" y="3968615"/>
            <a:ext cx="2207116" cy="22071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mazon.com : iFLYTEK Translator 4.0 Dual Screen Real Time Language  Translator Two-Way Translation of English 14 Languages, Chinese 60  Languages for Travel, Business and Study. Offline Translation (Black 4.0) :  Office Products">
            <a:extLst>
              <a:ext uri="{FF2B5EF4-FFF2-40B4-BE49-F238E27FC236}">
                <a16:creationId xmlns:a16="http://schemas.microsoft.com/office/drawing/2014/main" id="{6D5BB1E7-4796-493F-B64A-1B5B651ED5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6769" y="1029853"/>
            <a:ext cx="2873659" cy="5284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105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7CFA28-EBD0-4386-A656-09E1D266B174}"/>
              </a:ext>
            </a:extLst>
          </p:cNvPr>
          <p:cNvSpPr>
            <a:spLocks noGrp="1"/>
          </p:cNvSpPr>
          <p:nvPr>
            <p:ph type="title"/>
          </p:nvPr>
        </p:nvSpPr>
        <p:spPr/>
        <p:txBody>
          <a:bodyPr/>
          <a:lstStyle/>
          <a:p>
            <a:r>
              <a:rPr lang="en-US" altLang="zh-CN" dirty="0"/>
              <a:t>About me</a:t>
            </a:r>
            <a:endParaRPr lang="zh-CN" altLang="en-US" dirty="0"/>
          </a:p>
        </p:txBody>
      </p:sp>
      <p:sp>
        <p:nvSpPr>
          <p:cNvPr id="3" name="内容占位符 2">
            <a:extLst>
              <a:ext uri="{FF2B5EF4-FFF2-40B4-BE49-F238E27FC236}">
                <a16:creationId xmlns:a16="http://schemas.microsoft.com/office/drawing/2014/main" id="{9E364FB8-20A0-4DCC-A4F3-4FF0E2C4AB40}"/>
              </a:ext>
            </a:extLst>
          </p:cNvPr>
          <p:cNvSpPr>
            <a:spLocks noGrp="1"/>
          </p:cNvSpPr>
          <p:nvPr>
            <p:ph idx="1"/>
          </p:nvPr>
        </p:nvSpPr>
        <p:spPr>
          <a:xfrm>
            <a:off x="522820" y="1313256"/>
            <a:ext cx="7268630" cy="5303410"/>
          </a:xfrm>
        </p:spPr>
        <p:txBody>
          <a:bodyPr>
            <a:normAutofit fontScale="92500" lnSpcReduction="20000"/>
          </a:bodyPr>
          <a:lstStyle/>
          <a:p>
            <a:pPr marL="0" indent="0">
              <a:lnSpc>
                <a:spcPct val="100000"/>
              </a:lnSpc>
              <a:buNone/>
            </a:pPr>
            <a:r>
              <a:rPr lang="en-US" altLang="zh-CN" b="1" dirty="0"/>
              <a:t>Email:</a:t>
            </a:r>
            <a:r>
              <a:rPr lang="en-US" altLang="zh-CN" dirty="0"/>
              <a:t> bjzhou@fudan.edu.cn</a:t>
            </a:r>
          </a:p>
          <a:p>
            <a:pPr marL="0" indent="0">
              <a:lnSpc>
                <a:spcPct val="100000"/>
              </a:lnSpc>
              <a:buNone/>
            </a:pPr>
            <a:r>
              <a:rPr lang="en-US" altLang="zh-CN" b="1" dirty="0"/>
              <a:t>Website</a:t>
            </a:r>
            <a:r>
              <a:rPr lang="en-US" altLang="zh-CN" dirty="0"/>
              <a:t>: </a:t>
            </a:r>
            <a:r>
              <a:rPr lang="en-US" altLang="zh-CN" dirty="0">
                <a:hlinkClick r:id="rId3"/>
              </a:rPr>
              <a:t>https://baojian.github.io/</a:t>
            </a:r>
            <a:r>
              <a:rPr lang="en-US" altLang="zh-CN" dirty="0"/>
              <a:t> </a:t>
            </a:r>
          </a:p>
          <a:p>
            <a:pPr marL="0" indent="0">
              <a:lnSpc>
                <a:spcPct val="100000"/>
              </a:lnSpc>
              <a:buNone/>
            </a:pPr>
            <a:r>
              <a:rPr lang="en-US" altLang="zh-CN" b="1" dirty="0"/>
              <a:t>WeChat</a:t>
            </a:r>
            <a:r>
              <a:rPr lang="en-US" altLang="zh-CN" dirty="0"/>
              <a:t>:</a:t>
            </a:r>
            <a:r>
              <a:rPr lang="en-US" altLang="zh-CN" b="1" dirty="0"/>
              <a:t> </a:t>
            </a:r>
            <a:r>
              <a:rPr lang="en-US" altLang="zh-CN" dirty="0"/>
              <a:t>19102180506</a:t>
            </a:r>
          </a:p>
          <a:p>
            <a:pPr marL="0" indent="0">
              <a:lnSpc>
                <a:spcPct val="100000"/>
              </a:lnSpc>
              <a:buNone/>
            </a:pPr>
            <a:r>
              <a:rPr lang="en-US" altLang="zh-CN" b="1" dirty="0"/>
              <a:t>Locations</a:t>
            </a:r>
            <a:r>
              <a:rPr lang="en-US" altLang="zh-CN" dirty="0"/>
              <a:t>:</a:t>
            </a:r>
          </a:p>
          <a:p>
            <a:pPr lvl="1">
              <a:lnSpc>
                <a:spcPct val="100000"/>
              </a:lnSpc>
            </a:pPr>
            <a:r>
              <a:rPr lang="zh-CN" altLang="en-US" dirty="0"/>
              <a:t>新金博</a:t>
            </a:r>
            <a:r>
              <a:rPr lang="en-US" altLang="zh-CN" dirty="0"/>
              <a:t>1301</a:t>
            </a:r>
            <a:r>
              <a:rPr lang="zh-CN" altLang="en-US" dirty="0"/>
              <a:t>室（实验室）</a:t>
            </a:r>
          </a:p>
          <a:p>
            <a:pPr lvl="1">
              <a:lnSpc>
                <a:spcPct val="100000"/>
              </a:lnSpc>
            </a:pPr>
            <a:r>
              <a:rPr lang="zh-CN" altLang="en-US" dirty="0"/>
              <a:t>新金博</a:t>
            </a:r>
            <a:r>
              <a:rPr lang="en-US" altLang="zh-CN" dirty="0"/>
              <a:t>1307</a:t>
            </a:r>
            <a:r>
              <a:rPr lang="zh-CN" altLang="en-US" dirty="0"/>
              <a:t>室（办公室）</a:t>
            </a:r>
            <a:endParaRPr lang="en-US" altLang="zh-CN" b="1" dirty="0"/>
          </a:p>
          <a:p>
            <a:pPr marL="0" indent="0">
              <a:lnSpc>
                <a:spcPct val="100000"/>
              </a:lnSpc>
              <a:buNone/>
            </a:pPr>
            <a:r>
              <a:rPr lang="en-US" altLang="zh-CN" b="1" dirty="0"/>
              <a:t>Research interests</a:t>
            </a:r>
            <a:r>
              <a:rPr lang="en-US" altLang="zh-CN" sz="2800" b="0" i="0" dirty="0">
                <a:solidFill>
                  <a:srgbClr val="000000"/>
                </a:solidFill>
                <a:effectLst/>
                <a:latin typeface="Georgia" panose="02040502050405020303" pitchFamily="18" charset="0"/>
              </a:rPr>
              <a:t>: </a:t>
            </a:r>
          </a:p>
          <a:p>
            <a:pPr lvl="1">
              <a:lnSpc>
                <a:spcPct val="100000"/>
              </a:lnSpc>
            </a:pPr>
            <a:r>
              <a:rPr lang="en-US" altLang="zh-CN" dirty="0"/>
              <a:t>Data mining, Machine learning on graphs</a:t>
            </a:r>
          </a:p>
          <a:p>
            <a:pPr marL="0" indent="0">
              <a:lnSpc>
                <a:spcPct val="100000"/>
              </a:lnSpc>
              <a:buNone/>
            </a:pPr>
            <a:endParaRPr lang="en-US" altLang="zh-CN" dirty="0"/>
          </a:p>
          <a:p>
            <a:pPr marL="457200" lvl="1" indent="0">
              <a:lnSpc>
                <a:spcPct val="100000"/>
              </a:lnSpc>
              <a:buNone/>
            </a:pPr>
            <a:endParaRPr lang="en-US" altLang="zh-CN" dirty="0"/>
          </a:p>
        </p:txBody>
      </p:sp>
      <p:pic>
        <p:nvPicPr>
          <p:cNvPr id="5" name="Picture 2">
            <a:extLst>
              <a:ext uri="{FF2B5EF4-FFF2-40B4-BE49-F238E27FC236}">
                <a16:creationId xmlns:a16="http://schemas.microsoft.com/office/drawing/2014/main" id="{04994940-2242-4254-AB94-B0C38CB1BDF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220200" y="1999145"/>
            <a:ext cx="2448980" cy="3346306"/>
          </a:xfrm>
          <a:prstGeom prst="rect">
            <a:avLst/>
          </a:prstGeom>
        </p:spPr>
      </p:pic>
      <p:sp>
        <p:nvSpPr>
          <p:cNvPr id="9" name="灯片编号占位符 8">
            <a:extLst>
              <a:ext uri="{FF2B5EF4-FFF2-40B4-BE49-F238E27FC236}">
                <a16:creationId xmlns:a16="http://schemas.microsoft.com/office/drawing/2014/main" id="{2C01BD38-28B0-4523-9E27-9C8CF11C6617}"/>
              </a:ext>
            </a:extLst>
          </p:cNvPr>
          <p:cNvSpPr>
            <a:spLocks noGrp="1"/>
          </p:cNvSpPr>
          <p:nvPr>
            <p:ph type="sldNum" sz="quarter" idx="12"/>
          </p:nvPr>
        </p:nvSpPr>
        <p:spPr/>
        <p:txBody>
          <a:bodyPr/>
          <a:lstStyle/>
          <a:p>
            <a:fld id="{DC8BB421-126E-41CB-B73A-69D52E98CAE3}" type="slidenum">
              <a:rPr lang="zh-CN" altLang="en-US" smtClean="0"/>
              <a:t>3</a:t>
            </a:fld>
            <a:endParaRPr lang="zh-CN" altLang="en-US" dirty="0"/>
          </a:p>
        </p:txBody>
      </p:sp>
    </p:spTree>
    <p:extLst>
      <p:ext uri="{BB962C8B-B14F-4D97-AF65-F5344CB8AC3E}">
        <p14:creationId xmlns:p14="http://schemas.microsoft.com/office/powerpoint/2010/main" val="4253427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3F3FC-D7DE-400D-825E-DEEEEB190F57}"/>
              </a:ext>
            </a:extLst>
          </p:cNvPr>
          <p:cNvSpPr>
            <a:spLocks noGrp="1"/>
          </p:cNvSpPr>
          <p:nvPr>
            <p:ph type="title"/>
          </p:nvPr>
        </p:nvSpPr>
        <p:spPr/>
        <p:txBody>
          <a:bodyPr/>
          <a:lstStyle/>
          <a:p>
            <a:r>
              <a:rPr lang="en-US" altLang="zh-CN" dirty="0"/>
              <a:t>NLP is the future!</a:t>
            </a:r>
            <a:endParaRPr lang="zh-CN" altLang="en-US" dirty="0"/>
          </a:p>
        </p:txBody>
      </p:sp>
      <p:sp>
        <p:nvSpPr>
          <p:cNvPr id="5" name="Rectangle 2">
            <a:extLst>
              <a:ext uri="{FF2B5EF4-FFF2-40B4-BE49-F238E27FC236}">
                <a16:creationId xmlns:a16="http://schemas.microsoft.com/office/drawing/2014/main" id="{36457D0F-1940-4448-84D9-27F5E3B2CB72}"/>
              </a:ext>
            </a:extLst>
          </p:cNvPr>
          <p:cNvSpPr/>
          <p:nvPr/>
        </p:nvSpPr>
        <p:spPr>
          <a:xfrm>
            <a:off x="693685" y="5180327"/>
            <a:ext cx="5276192"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ea typeface="Abadi MT Condensed Extra Bold" charset="0"/>
                <a:cs typeface="Abadi MT Condensed Extra Bold" charset="0"/>
              </a:rPr>
              <a:t>If I have 1 Billion dollars, I will build a research team focusing on Natural Language Processing</a:t>
            </a:r>
            <a:endParaRPr kumimoji="0" lang="en-US" sz="2400" b="1" i="0" u="none" strike="noStrike" kern="1200" cap="none" spc="0" normalizeH="0" baseline="0" noProof="0" dirty="0">
              <a:ln>
                <a:noFill/>
              </a:ln>
              <a:solidFill>
                <a:prstClr val="black"/>
              </a:solidFill>
              <a:effectLst/>
              <a:uLnTx/>
              <a:uFillTx/>
              <a:ea typeface="Abadi MT Condensed Extra Bold" charset="0"/>
              <a:cs typeface="Abadi MT Condensed Extra Bold" charset="0"/>
            </a:endParaRPr>
          </a:p>
        </p:txBody>
      </p:sp>
      <p:pic>
        <p:nvPicPr>
          <p:cNvPr id="6" name="Picture 3">
            <a:extLst>
              <a:ext uri="{FF2B5EF4-FFF2-40B4-BE49-F238E27FC236}">
                <a16:creationId xmlns:a16="http://schemas.microsoft.com/office/drawing/2014/main" id="{2CB5993C-D0F5-4B8C-9F53-17719C3B9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5280" y="1027337"/>
            <a:ext cx="2895699" cy="3891572"/>
          </a:xfrm>
          <a:prstGeom prst="rect">
            <a:avLst/>
          </a:prstGeom>
        </p:spPr>
      </p:pic>
      <p:pic>
        <p:nvPicPr>
          <p:cNvPr id="7" name="Picture 2" descr="Bill Gates">
            <a:extLst>
              <a:ext uri="{FF2B5EF4-FFF2-40B4-BE49-F238E27FC236}">
                <a16:creationId xmlns:a16="http://schemas.microsoft.com/office/drawing/2014/main" id="{660B3FA8-9AB0-4E91-B5F4-51BAAC80DF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0943" y="1275431"/>
            <a:ext cx="6183595" cy="348118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ED84C834-36EA-48BF-9F80-5F91E6B0844B}"/>
              </a:ext>
            </a:extLst>
          </p:cNvPr>
          <p:cNvSpPr txBox="1"/>
          <p:nvPr/>
        </p:nvSpPr>
        <p:spPr>
          <a:xfrm>
            <a:off x="6065026" y="5180325"/>
            <a:ext cx="5433289"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ea typeface="黑体" panose="02010609060101010101" pitchFamily="49" charset="-122"/>
                <a:cs typeface="+mn-cs"/>
              </a:rPr>
              <a:t>If I were starting a company today, it would use AI to teach computers how to read.</a:t>
            </a:r>
          </a:p>
        </p:txBody>
      </p:sp>
      <p:sp>
        <p:nvSpPr>
          <p:cNvPr id="12" name="灯片编号占位符 11">
            <a:extLst>
              <a:ext uri="{FF2B5EF4-FFF2-40B4-BE49-F238E27FC236}">
                <a16:creationId xmlns:a16="http://schemas.microsoft.com/office/drawing/2014/main" id="{F734438A-A91B-4110-83F5-96D010042173}"/>
              </a:ext>
            </a:extLst>
          </p:cNvPr>
          <p:cNvSpPr>
            <a:spLocks noGrp="1"/>
          </p:cNvSpPr>
          <p:nvPr>
            <p:ph type="sldNum" sz="quarter" idx="12"/>
          </p:nvPr>
        </p:nvSpPr>
        <p:spPr/>
        <p:txBody>
          <a:bodyPr/>
          <a:lstStyle/>
          <a:p>
            <a:fld id="{DC8BB421-126E-41CB-B73A-69D52E98CAE3}" type="slidenum">
              <a:rPr lang="zh-CN" altLang="en-US" smtClean="0"/>
              <a:t>30</a:t>
            </a:fld>
            <a:endParaRPr lang="zh-CN" altLang="en-US" dirty="0"/>
          </a:p>
        </p:txBody>
      </p:sp>
    </p:spTree>
    <p:extLst>
      <p:ext uri="{BB962C8B-B14F-4D97-AF65-F5344CB8AC3E}">
        <p14:creationId xmlns:p14="http://schemas.microsoft.com/office/powerpoint/2010/main" val="1119788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F0F24-D632-40BB-A965-9D08ED0F1D92}"/>
              </a:ext>
            </a:extLst>
          </p:cNvPr>
          <p:cNvSpPr>
            <a:spLocks noGrp="1"/>
          </p:cNvSpPr>
          <p:nvPr>
            <p:ph type="title"/>
          </p:nvPr>
        </p:nvSpPr>
        <p:spPr/>
        <p:txBody>
          <a:bodyPr/>
          <a:lstStyle/>
          <a:p>
            <a:r>
              <a:rPr lang="en-US" altLang="zh-CN" dirty="0">
                <a:solidFill>
                  <a:srgbClr val="FF0000"/>
                </a:solidFill>
              </a:rPr>
              <a:t>Ambiguity</a:t>
            </a:r>
            <a:r>
              <a:rPr lang="en-US" altLang="zh-CN" dirty="0"/>
              <a:t> makes NLP hard</a:t>
            </a:r>
            <a:endParaRPr lang="zh-CN" altLang="en-US" dirty="0"/>
          </a:p>
        </p:txBody>
      </p:sp>
      <p:sp>
        <p:nvSpPr>
          <p:cNvPr id="3" name="内容占位符 2">
            <a:extLst>
              <a:ext uri="{FF2B5EF4-FFF2-40B4-BE49-F238E27FC236}">
                <a16:creationId xmlns:a16="http://schemas.microsoft.com/office/drawing/2014/main" id="{257DBF1D-2F17-41D7-A0F0-111943CF589D}"/>
              </a:ext>
            </a:extLst>
          </p:cNvPr>
          <p:cNvSpPr>
            <a:spLocks noGrp="1"/>
          </p:cNvSpPr>
          <p:nvPr>
            <p:ph idx="1"/>
          </p:nvPr>
        </p:nvSpPr>
        <p:spPr>
          <a:xfrm>
            <a:off x="479425" y="1099688"/>
            <a:ext cx="11260630" cy="3703540"/>
          </a:xfrm>
        </p:spPr>
        <p:txBody>
          <a:bodyPr>
            <a:noAutofit/>
          </a:bodyPr>
          <a:lstStyle/>
          <a:p>
            <a:r>
              <a:rPr kumimoji="0" lang="en-US" altLang="zh-CN" b="1" i="0" u="none" strike="noStrike" kern="1200" cap="none" spc="0" normalizeH="0" baseline="0" noProof="0" dirty="0">
                <a:ln>
                  <a:noFill/>
                </a:ln>
                <a:solidFill>
                  <a:srgbClr val="FF0000"/>
                </a:solidFill>
                <a:effectLst/>
                <a:uLnTx/>
                <a:uFillTx/>
                <a:ea typeface="DengXian" charset="-122"/>
              </a:rPr>
              <a:t>However, NLP is difficult!</a:t>
            </a:r>
          </a:p>
          <a:p>
            <a:pPr>
              <a:spcAft>
                <a:spcPts val="600"/>
              </a:spcAft>
            </a:pPr>
            <a:r>
              <a:rPr kumimoji="0" lang="en-US" altLang="en-US" sz="2800" b="1" i="0" u="none" strike="noStrike" kern="1200" cap="none" spc="0" normalizeH="0" baseline="0" noProof="0" dirty="0">
                <a:ln>
                  <a:noFill/>
                </a:ln>
                <a:solidFill>
                  <a:prstClr val="black"/>
                </a:solidFill>
                <a:effectLst/>
                <a:uLnTx/>
                <a:uFillTx/>
                <a:ea typeface="+mn-ea"/>
                <a:cs typeface="+mn-cs"/>
              </a:rPr>
              <a:t>“A man saw a boy </a:t>
            </a:r>
            <a:r>
              <a:rPr kumimoji="0" lang="en-US" altLang="en-US" sz="2800" b="1" i="1" u="sng" strike="noStrike" kern="1200" cap="none" spc="0" normalizeH="0" baseline="0" noProof="0" dirty="0">
                <a:ln>
                  <a:noFill/>
                </a:ln>
                <a:solidFill>
                  <a:prstClr val="black"/>
                </a:solidFill>
                <a:effectLst/>
                <a:uLnTx/>
                <a:uFillTx/>
                <a:ea typeface="+mn-ea"/>
                <a:cs typeface="+mn-cs"/>
              </a:rPr>
              <a:t>with a telescope</a:t>
            </a:r>
            <a:r>
              <a:rPr kumimoji="0" lang="en-US" altLang="en-US" sz="2800" b="1" i="0" u="none" strike="noStrike" kern="1200" cap="none" spc="0" normalizeH="0" baseline="0" noProof="0" dirty="0">
                <a:ln>
                  <a:noFill/>
                </a:ln>
                <a:solidFill>
                  <a:prstClr val="black"/>
                </a:solidFill>
                <a:effectLst/>
                <a:uLnTx/>
                <a:uFillTx/>
                <a:ea typeface="+mn-ea"/>
                <a:cs typeface="+mn-cs"/>
              </a:rPr>
              <a:t>.”</a:t>
            </a:r>
          </a:p>
          <a:p>
            <a:pPr lvl="1">
              <a:spcAft>
                <a:spcPts val="600"/>
              </a:spcAft>
            </a:pPr>
            <a:r>
              <a:rPr kumimoji="0" lang="en-US" altLang="en-US" b="0" i="0" u="none" strike="noStrike" kern="1200" cap="none" spc="0" normalizeH="0" baseline="0" noProof="0" dirty="0">
                <a:ln>
                  <a:noFill/>
                </a:ln>
                <a:solidFill>
                  <a:prstClr val="black"/>
                </a:solidFill>
                <a:effectLst/>
                <a:uLnTx/>
                <a:uFillTx/>
                <a:ea typeface="+mn-ea"/>
                <a:cs typeface="+mn-cs"/>
              </a:rPr>
              <a:t>Who had the telescope?</a:t>
            </a:r>
          </a:p>
          <a:p>
            <a:pPr>
              <a:spcAft>
                <a:spcPts val="600"/>
              </a:spcAft>
            </a:pPr>
            <a:r>
              <a:rPr kumimoji="0" lang="zh-CN" altLang="en-US" b="0" i="0" u="none" strike="noStrike" kern="1200" cap="none" spc="0" normalizeH="0" baseline="0" noProof="0" dirty="0">
                <a:ln>
                  <a:noFill/>
                </a:ln>
                <a:solidFill>
                  <a:prstClr val="black"/>
                </a:solidFill>
                <a:effectLst/>
                <a:uLnTx/>
                <a:uFillTx/>
                <a:latin typeface="Arial" panose="020B0604020202020204"/>
                <a:ea typeface="+mn-ea"/>
                <a:cs typeface="+mn-cs"/>
              </a:rPr>
              <a:t>“</a:t>
            </a:r>
            <a:r>
              <a:rPr kumimoji="0" lang="en-US" altLang="en-US" b="1" i="0" u="none" strike="noStrike" kern="1200" cap="none" spc="0" normalizeH="0" baseline="0" noProof="0" dirty="0">
                <a:ln>
                  <a:noFill/>
                </a:ln>
                <a:solidFill>
                  <a:prstClr val="black"/>
                </a:solidFill>
                <a:effectLst/>
                <a:uLnTx/>
                <a:uFillTx/>
                <a:latin typeface="Arial" panose="020B0604020202020204"/>
                <a:ea typeface="+mn-ea"/>
                <a:cs typeface="+mn-cs"/>
              </a:rPr>
              <a:t>He has </a:t>
            </a:r>
            <a:r>
              <a:rPr kumimoji="0" lang="en-US" altLang="en-US" b="1" i="0" u="sng" strike="noStrike" kern="1200" cap="none" spc="0" normalizeH="0" baseline="0" noProof="0" dirty="0">
                <a:ln>
                  <a:noFill/>
                </a:ln>
                <a:solidFill>
                  <a:prstClr val="black"/>
                </a:solidFill>
                <a:effectLst/>
                <a:uLnTx/>
                <a:uFillTx/>
                <a:latin typeface="Arial" panose="020B0604020202020204"/>
                <a:ea typeface="+mn-ea"/>
                <a:cs typeface="+mn-cs"/>
              </a:rPr>
              <a:t>quit</a:t>
            </a:r>
            <a:r>
              <a:rPr kumimoji="0" lang="en-US" altLang="en-US" b="1" i="0" u="none" strike="noStrike" kern="1200" cap="none" spc="0" normalizeH="0" baseline="0" noProof="0" dirty="0">
                <a:ln>
                  <a:noFill/>
                </a:ln>
                <a:solidFill>
                  <a:prstClr val="black"/>
                </a:solidFill>
                <a:effectLst/>
                <a:uLnTx/>
                <a:uFillTx/>
                <a:latin typeface="Arial" panose="020B0604020202020204"/>
                <a:ea typeface="+mn-ea"/>
                <a:cs typeface="+mn-cs"/>
              </a:rPr>
              <a:t> smoking</a:t>
            </a:r>
            <a:r>
              <a:rPr kumimoji="0" lang="zh-CN" altLang="en-US" b="0" i="0" u="none" strike="noStrike" kern="1200" cap="none" spc="0" normalizeH="0" baseline="0" noProof="0" dirty="0">
                <a:ln>
                  <a:noFill/>
                </a:ln>
                <a:solidFill>
                  <a:prstClr val="black"/>
                </a:solidFill>
                <a:effectLst/>
                <a:uLnTx/>
                <a:uFillTx/>
                <a:latin typeface="Arial" panose="020B0604020202020204"/>
                <a:ea typeface="+mn-ea"/>
                <a:cs typeface="+mn-cs"/>
              </a:rPr>
              <a:t>”</a:t>
            </a:r>
            <a:r>
              <a:rPr kumimoji="0" lang="en-US" altLang="en-US" b="0" i="0" u="none" strike="noStrike" kern="1200" cap="none" spc="0" normalizeH="0" baseline="0" noProof="0" dirty="0">
                <a:ln>
                  <a:noFill/>
                </a:ln>
                <a:solidFill>
                  <a:prstClr val="black"/>
                </a:solidFill>
                <a:effectLst/>
                <a:uLnTx/>
                <a:uFillTx/>
                <a:latin typeface="Arial" panose="020B0604020202020204"/>
                <a:ea typeface="+mn-ea"/>
                <a:cs typeface="+mn-cs"/>
              </a:rPr>
              <a:t> </a:t>
            </a:r>
          </a:p>
          <a:p>
            <a:pPr lvl="1">
              <a:spcAft>
                <a:spcPts val="600"/>
              </a:spcAft>
            </a:pPr>
            <a:r>
              <a:rPr kumimoji="0" lang="en-US" altLang="zh-CN" b="0" i="0" u="none" strike="noStrike" kern="1200" cap="none" spc="0" normalizeH="0" baseline="0" noProof="0" dirty="0">
                <a:ln>
                  <a:noFill/>
                </a:ln>
                <a:solidFill>
                  <a:prstClr val="black"/>
                </a:solidFill>
                <a:effectLst/>
                <a:uLnTx/>
                <a:uFillTx/>
                <a:latin typeface="Arial" panose="020B0604020202020204"/>
                <a:ea typeface="+mn-ea"/>
                <a:cs typeface="+mn-cs"/>
              </a:rPr>
              <a:t>H</a:t>
            </a:r>
            <a:r>
              <a:rPr kumimoji="0" lang="en-US" altLang="en-US" b="0" i="0" u="none" strike="noStrike" kern="1200" cap="none" spc="0" normalizeH="0" baseline="0" noProof="0" dirty="0">
                <a:ln>
                  <a:noFill/>
                </a:ln>
                <a:solidFill>
                  <a:prstClr val="black"/>
                </a:solidFill>
                <a:effectLst/>
                <a:uLnTx/>
                <a:uFillTx/>
                <a:latin typeface="Arial" panose="020B0604020202020204"/>
                <a:ea typeface="+mn-ea"/>
                <a:cs typeface="+mn-cs"/>
              </a:rPr>
              <a:t>e smoked before.</a:t>
            </a:r>
          </a:p>
          <a:p>
            <a:pPr>
              <a:spcAft>
                <a:spcPts val="600"/>
              </a:spcAft>
            </a:pPr>
            <a:r>
              <a:rPr lang="en-US" altLang="zh-CN" sz="2400" dirty="0"/>
              <a:t>What does the </a:t>
            </a:r>
            <a:r>
              <a:rPr lang="en-US" altLang="zh-CN" sz="2400" b="1" i="1" dirty="0">
                <a:solidFill>
                  <a:srgbClr val="FF0000"/>
                </a:solidFill>
              </a:rPr>
              <a:t>Mighty Dragon</a:t>
            </a:r>
            <a:r>
              <a:rPr lang="en-US" altLang="zh-CN" sz="2400" i="1" dirty="0"/>
              <a:t> </a:t>
            </a:r>
            <a:r>
              <a:rPr lang="en-US" altLang="zh-CN" sz="2400" dirty="0"/>
              <a:t>mean</a:t>
            </a:r>
            <a:r>
              <a:rPr lang="zh-CN" altLang="en-US" sz="2400" dirty="0"/>
              <a:t>？</a:t>
            </a:r>
            <a:endParaRPr kumimoji="0" lang="en-US" altLang="zh-CN" sz="2400" b="0" i="0" u="none" strike="noStrike" kern="1200" cap="none" spc="0" normalizeH="0" baseline="0" noProof="0" dirty="0">
              <a:ln>
                <a:noFill/>
              </a:ln>
              <a:solidFill>
                <a:prstClr val="black"/>
              </a:solidFill>
              <a:effectLst/>
              <a:uLnTx/>
              <a:uFillTx/>
              <a:ea typeface="+mn-ea"/>
              <a:cs typeface="+mn-cs"/>
            </a:endParaRPr>
          </a:p>
          <a:p>
            <a:endParaRPr kumimoji="0" lang="en-US" altLang="zh-CN" b="0" i="0" u="none" strike="noStrike" kern="1200" cap="none" spc="0" normalizeH="0" baseline="0" noProof="0" dirty="0">
              <a:ln>
                <a:noFill/>
              </a:ln>
              <a:solidFill>
                <a:srgbClr val="C00000"/>
              </a:solidFill>
              <a:effectLst/>
              <a:uLnTx/>
              <a:uFillTx/>
              <a:ea typeface="DengXian" charset="-122"/>
            </a:endParaRPr>
          </a:p>
          <a:p>
            <a:endParaRPr lang="zh-CN" altLang="en-US" dirty="0"/>
          </a:p>
        </p:txBody>
      </p:sp>
      <p:pic>
        <p:nvPicPr>
          <p:cNvPr id="7" name="Picture 2" descr="Mighty Dragon - Fantasy &amp;amp;amp; Abstract Background Wallpapers on Desktop Nexus  (Image 1976994)">
            <a:extLst>
              <a:ext uri="{FF2B5EF4-FFF2-40B4-BE49-F238E27FC236}">
                <a16:creationId xmlns:a16="http://schemas.microsoft.com/office/drawing/2014/main" id="{548909F4-2253-43EC-B641-04FC61D5D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3065" y="4804472"/>
            <a:ext cx="2818988" cy="17603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67EEF77A-B723-4EC9-903E-765ADBF172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2268" y="4803227"/>
            <a:ext cx="3110307" cy="17603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FAA2AD0A-E5EB-4B52-A260-89C2992753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3023" y="4803228"/>
            <a:ext cx="2642143" cy="1762789"/>
          </a:xfrm>
          <a:prstGeom prst="rect">
            <a:avLst/>
          </a:prstGeom>
          <a:noFill/>
          <a:extLst>
            <a:ext uri="{909E8E84-426E-40DD-AFC4-6F175D3DCCD1}">
              <a14:hiddenFill xmlns:a14="http://schemas.microsoft.com/office/drawing/2010/main">
                <a:solidFill>
                  <a:srgbClr val="FFFFFF"/>
                </a:solidFill>
              </a14:hiddenFill>
            </a:ext>
          </a:extLst>
        </p:spPr>
      </p:pic>
      <p:sp>
        <p:nvSpPr>
          <p:cNvPr id="15" name="灯片编号占位符 14">
            <a:extLst>
              <a:ext uri="{FF2B5EF4-FFF2-40B4-BE49-F238E27FC236}">
                <a16:creationId xmlns:a16="http://schemas.microsoft.com/office/drawing/2014/main" id="{5BEF05D2-EB7D-4AF1-9572-742BB3B5A1D6}"/>
              </a:ext>
            </a:extLst>
          </p:cNvPr>
          <p:cNvSpPr>
            <a:spLocks noGrp="1"/>
          </p:cNvSpPr>
          <p:nvPr>
            <p:ph type="sldNum" sz="quarter" idx="12"/>
          </p:nvPr>
        </p:nvSpPr>
        <p:spPr/>
        <p:txBody>
          <a:bodyPr/>
          <a:lstStyle/>
          <a:p>
            <a:fld id="{DC8BB421-126E-41CB-B73A-69D52E98CAE3}" type="slidenum">
              <a:rPr lang="zh-CN" altLang="en-US" smtClean="0"/>
              <a:t>31</a:t>
            </a:fld>
            <a:endParaRPr lang="zh-CN" altLang="en-US" dirty="0"/>
          </a:p>
        </p:txBody>
      </p:sp>
    </p:spTree>
    <p:extLst>
      <p:ext uri="{BB962C8B-B14F-4D97-AF65-F5344CB8AC3E}">
        <p14:creationId xmlns:p14="http://schemas.microsoft.com/office/powerpoint/2010/main" val="142769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BEF283-73C4-4387-B4A2-0A49DAB0B90B}"/>
              </a:ext>
            </a:extLst>
          </p:cNvPr>
          <p:cNvSpPr>
            <a:spLocks noGrp="1"/>
          </p:cNvSpPr>
          <p:nvPr>
            <p:ph type="title"/>
          </p:nvPr>
        </p:nvSpPr>
        <p:spPr/>
        <p:txBody>
          <a:bodyPr/>
          <a:lstStyle/>
          <a:p>
            <a:r>
              <a:rPr lang="en-US" altLang="zh-CN" dirty="0"/>
              <a:t>Ambiguities in English</a:t>
            </a:r>
            <a:endParaRPr lang="zh-CN" altLang="en-US" dirty="0"/>
          </a:p>
        </p:txBody>
      </p:sp>
      <p:sp>
        <p:nvSpPr>
          <p:cNvPr id="3" name="内容占位符 2">
            <a:extLst>
              <a:ext uri="{FF2B5EF4-FFF2-40B4-BE49-F238E27FC236}">
                <a16:creationId xmlns:a16="http://schemas.microsoft.com/office/drawing/2014/main" id="{664F91A8-5673-4BD2-8DE2-6434AB8F38DB}"/>
              </a:ext>
            </a:extLst>
          </p:cNvPr>
          <p:cNvSpPr>
            <a:spLocks noGrp="1"/>
          </p:cNvSpPr>
          <p:nvPr>
            <p:ph idx="1"/>
          </p:nvPr>
        </p:nvSpPr>
        <p:spPr>
          <a:xfrm>
            <a:off x="493073" y="1176025"/>
            <a:ext cx="10564456" cy="5074435"/>
          </a:xfrm>
        </p:spPr>
        <p:txBody>
          <a:bodyPr>
            <a:noAutofit/>
          </a:bodyPr>
          <a:lstStyle/>
          <a:p>
            <a:pPr>
              <a:lnSpc>
                <a:spcPct val="150000"/>
              </a:lnSpc>
            </a:pPr>
            <a:r>
              <a:rPr lang="en-US" altLang="zh-CN" sz="3200" b="1" dirty="0"/>
              <a:t>Teacher </a:t>
            </a:r>
            <a:r>
              <a:rPr lang="en-US" altLang="zh-CN" sz="3200" b="1" dirty="0">
                <a:solidFill>
                  <a:srgbClr val="FF0000"/>
                </a:solidFill>
              </a:rPr>
              <a:t>strikes</a:t>
            </a:r>
            <a:r>
              <a:rPr lang="en-US" altLang="zh-CN" sz="3200" b="1" dirty="0"/>
              <a:t> idle kids.</a:t>
            </a:r>
          </a:p>
          <a:p>
            <a:pPr>
              <a:lnSpc>
                <a:spcPct val="150000"/>
              </a:lnSpc>
            </a:pPr>
            <a:r>
              <a:rPr lang="en-US" altLang="zh-CN" sz="3200" b="1" dirty="0"/>
              <a:t>The chickens are too </a:t>
            </a:r>
            <a:r>
              <a:rPr lang="en-US" altLang="zh-CN" sz="3200" b="1" dirty="0">
                <a:solidFill>
                  <a:srgbClr val="FF0000"/>
                </a:solidFill>
              </a:rPr>
              <a:t>hot</a:t>
            </a:r>
            <a:r>
              <a:rPr lang="en-US" altLang="zh-CN" sz="3200" b="1" dirty="0"/>
              <a:t> to eat.  </a:t>
            </a:r>
          </a:p>
          <a:p>
            <a:pPr>
              <a:lnSpc>
                <a:spcPct val="150000"/>
              </a:lnSpc>
            </a:pPr>
            <a:r>
              <a:rPr lang="en-US" altLang="zh-CN" sz="3200" b="1" dirty="0"/>
              <a:t>The </a:t>
            </a:r>
            <a:r>
              <a:rPr lang="en-US" altLang="zh-CN" sz="3200" b="1" dirty="0">
                <a:solidFill>
                  <a:srgbClr val="FF0000"/>
                </a:solidFill>
              </a:rPr>
              <a:t>old</a:t>
            </a:r>
            <a:r>
              <a:rPr lang="en-US" altLang="zh-CN" sz="3200" b="1" dirty="0"/>
              <a:t> men and women left the room.</a:t>
            </a:r>
          </a:p>
          <a:p>
            <a:pPr>
              <a:lnSpc>
                <a:spcPct val="150000"/>
              </a:lnSpc>
            </a:pPr>
            <a:r>
              <a:rPr lang="en-US" altLang="zh-CN" sz="3200" b="1" dirty="0"/>
              <a:t>He left her </a:t>
            </a:r>
            <a:r>
              <a:rPr lang="en-US" altLang="zh-CN" sz="3200" b="1" dirty="0">
                <a:solidFill>
                  <a:srgbClr val="FF0000"/>
                </a:solidFill>
              </a:rPr>
              <a:t>in tears</a:t>
            </a:r>
            <a:r>
              <a:rPr lang="en-US" altLang="zh-CN" sz="3200" b="1" dirty="0"/>
              <a:t>.</a:t>
            </a:r>
          </a:p>
          <a:p>
            <a:pPr>
              <a:lnSpc>
                <a:spcPct val="150000"/>
              </a:lnSpc>
            </a:pPr>
            <a:r>
              <a:rPr lang="en-US" altLang="zh-CN" sz="3200" b="1" dirty="0"/>
              <a:t>Hospitals Are Sued by </a:t>
            </a:r>
            <a:r>
              <a:rPr lang="en-US" altLang="zh-CN" sz="3200" b="1" dirty="0">
                <a:solidFill>
                  <a:srgbClr val="FF0000"/>
                </a:solidFill>
              </a:rPr>
              <a:t>6 foot doctors</a:t>
            </a:r>
            <a:r>
              <a:rPr lang="en-US" altLang="zh-CN" sz="3200" b="1" dirty="0"/>
              <a:t>.</a:t>
            </a:r>
            <a:endParaRPr lang="zh-CN" altLang="en-US" sz="3200" b="1" dirty="0"/>
          </a:p>
        </p:txBody>
      </p:sp>
      <p:sp>
        <p:nvSpPr>
          <p:cNvPr id="8" name="灯片编号占位符 7">
            <a:extLst>
              <a:ext uri="{FF2B5EF4-FFF2-40B4-BE49-F238E27FC236}">
                <a16:creationId xmlns:a16="http://schemas.microsoft.com/office/drawing/2014/main" id="{B53981BC-5B51-4CD2-8183-D32F02D204FC}"/>
              </a:ext>
            </a:extLst>
          </p:cNvPr>
          <p:cNvSpPr>
            <a:spLocks noGrp="1"/>
          </p:cNvSpPr>
          <p:nvPr>
            <p:ph type="sldNum" sz="quarter" idx="12"/>
          </p:nvPr>
        </p:nvSpPr>
        <p:spPr/>
        <p:txBody>
          <a:bodyPr/>
          <a:lstStyle/>
          <a:p>
            <a:fld id="{DC8BB421-126E-41CB-B73A-69D52E98CAE3}" type="slidenum">
              <a:rPr lang="zh-CN" altLang="en-US" smtClean="0"/>
              <a:t>32</a:t>
            </a:fld>
            <a:endParaRPr lang="zh-CN" altLang="en-US" dirty="0"/>
          </a:p>
        </p:txBody>
      </p:sp>
    </p:spTree>
    <p:extLst>
      <p:ext uri="{BB962C8B-B14F-4D97-AF65-F5344CB8AC3E}">
        <p14:creationId xmlns:p14="http://schemas.microsoft.com/office/powerpoint/2010/main" val="134138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B15EF8-2112-4113-877B-52391D72E066}"/>
              </a:ext>
            </a:extLst>
          </p:cNvPr>
          <p:cNvSpPr>
            <a:spLocks noGrp="1"/>
          </p:cNvSpPr>
          <p:nvPr>
            <p:ph type="title"/>
          </p:nvPr>
        </p:nvSpPr>
        <p:spPr/>
        <p:txBody>
          <a:bodyPr/>
          <a:lstStyle/>
          <a:p>
            <a:r>
              <a:rPr lang="en-US" altLang="zh-CN" dirty="0"/>
              <a:t>Ambiguities in Chinese</a:t>
            </a:r>
            <a:endParaRPr lang="zh-CN" altLang="en-US" dirty="0"/>
          </a:p>
        </p:txBody>
      </p:sp>
      <p:sp>
        <p:nvSpPr>
          <p:cNvPr id="3" name="内容占位符 2">
            <a:extLst>
              <a:ext uri="{FF2B5EF4-FFF2-40B4-BE49-F238E27FC236}">
                <a16:creationId xmlns:a16="http://schemas.microsoft.com/office/drawing/2014/main" id="{DC6D7FFE-0EF3-468E-AAB0-4DD25B265B67}"/>
              </a:ext>
            </a:extLst>
          </p:cNvPr>
          <p:cNvSpPr>
            <a:spLocks noGrp="1"/>
          </p:cNvSpPr>
          <p:nvPr>
            <p:ph idx="1"/>
          </p:nvPr>
        </p:nvSpPr>
        <p:spPr>
          <a:xfrm>
            <a:off x="479425" y="1547090"/>
            <a:ext cx="10165830" cy="4758175"/>
          </a:xfrm>
        </p:spPr>
        <p:txBody>
          <a:bodyPr>
            <a:noAutofit/>
          </a:bodyPr>
          <a:lstStyle/>
          <a:p>
            <a:pPr>
              <a:lnSpc>
                <a:spcPct val="150000"/>
              </a:lnSpc>
            </a:pPr>
            <a:r>
              <a:rPr lang="zh-CN" altLang="en-US" sz="3200" b="1" dirty="0"/>
              <a:t>冬天，能穿多少穿多少；夏天，能穿多少穿多少；</a:t>
            </a:r>
          </a:p>
          <a:p>
            <a:pPr>
              <a:lnSpc>
                <a:spcPct val="150000"/>
              </a:lnSpc>
            </a:pPr>
            <a:r>
              <a:rPr lang="zh-CN" altLang="en-US" sz="3200" b="1" dirty="0"/>
              <a:t>剩女的原因：一是谁都看不上，二是谁都看不上；</a:t>
            </a:r>
          </a:p>
          <a:p>
            <a:pPr>
              <a:lnSpc>
                <a:spcPct val="150000"/>
              </a:lnSpc>
            </a:pPr>
            <a:r>
              <a:rPr lang="zh-CN" altLang="en-US" sz="3200" b="1" dirty="0"/>
              <a:t>单身的来由：原来是喜欢一个人，现在是喜欢一个人；</a:t>
            </a:r>
          </a:p>
          <a:p>
            <a:pPr>
              <a:lnSpc>
                <a:spcPct val="150000"/>
              </a:lnSpc>
            </a:pPr>
            <a:r>
              <a:rPr lang="zh-CN" altLang="en-US" sz="3200" b="1" dirty="0"/>
              <a:t>女致电男友：地铁站见。如果你到了我还没到，你就等着吧。如果我到了你还没到，你就等着吧！</a:t>
            </a:r>
          </a:p>
          <a:p>
            <a:pPr>
              <a:lnSpc>
                <a:spcPct val="150000"/>
              </a:lnSpc>
            </a:pPr>
            <a:endParaRPr lang="zh-CN" altLang="en-US" sz="3200" b="1" dirty="0"/>
          </a:p>
        </p:txBody>
      </p:sp>
      <p:sp>
        <p:nvSpPr>
          <p:cNvPr id="8" name="灯片编号占位符 7">
            <a:extLst>
              <a:ext uri="{FF2B5EF4-FFF2-40B4-BE49-F238E27FC236}">
                <a16:creationId xmlns:a16="http://schemas.microsoft.com/office/drawing/2014/main" id="{AE41E6E1-C41A-4BC0-8A8F-9C1422DA509D}"/>
              </a:ext>
            </a:extLst>
          </p:cNvPr>
          <p:cNvSpPr>
            <a:spLocks noGrp="1"/>
          </p:cNvSpPr>
          <p:nvPr>
            <p:ph type="sldNum" sz="quarter" idx="12"/>
          </p:nvPr>
        </p:nvSpPr>
        <p:spPr/>
        <p:txBody>
          <a:bodyPr/>
          <a:lstStyle/>
          <a:p>
            <a:fld id="{DC8BB421-126E-41CB-B73A-69D52E98CAE3}" type="slidenum">
              <a:rPr lang="zh-CN" altLang="en-US" smtClean="0"/>
              <a:t>33</a:t>
            </a:fld>
            <a:endParaRPr lang="zh-CN" altLang="en-US" dirty="0"/>
          </a:p>
        </p:txBody>
      </p:sp>
    </p:spTree>
    <p:extLst>
      <p:ext uri="{BB962C8B-B14F-4D97-AF65-F5344CB8AC3E}">
        <p14:creationId xmlns:p14="http://schemas.microsoft.com/office/powerpoint/2010/main" val="387673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9BCB9-3456-E84F-9077-A2C1AF03C4AB}"/>
              </a:ext>
            </a:extLst>
          </p:cNvPr>
          <p:cNvSpPr>
            <a:spLocks noGrp="1"/>
          </p:cNvSpPr>
          <p:nvPr>
            <p:ph type="title"/>
          </p:nvPr>
        </p:nvSpPr>
        <p:spPr/>
        <p:txBody>
          <a:bodyPr/>
          <a:lstStyle/>
          <a:p>
            <a:r>
              <a:rPr lang="en-US" altLang="zh-CN" dirty="0"/>
              <a:t>Ambiguities in Chinese</a:t>
            </a:r>
            <a:endParaRPr lang="en-CN" dirty="0"/>
          </a:p>
        </p:txBody>
      </p:sp>
      <p:sp>
        <p:nvSpPr>
          <p:cNvPr id="4" name="Slide Number Placeholder 3">
            <a:extLst>
              <a:ext uri="{FF2B5EF4-FFF2-40B4-BE49-F238E27FC236}">
                <a16:creationId xmlns:a16="http://schemas.microsoft.com/office/drawing/2014/main" id="{ECD6AC0F-7FED-C442-B968-4FF45A10EF38}"/>
              </a:ext>
            </a:extLst>
          </p:cNvPr>
          <p:cNvSpPr>
            <a:spLocks noGrp="1"/>
          </p:cNvSpPr>
          <p:nvPr>
            <p:ph type="sldNum" sz="quarter" idx="12"/>
          </p:nvPr>
        </p:nvSpPr>
        <p:spPr/>
        <p:txBody>
          <a:bodyPr/>
          <a:lstStyle/>
          <a:p>
            <a:fld id="{DC8BB421-126E-41CB-B73A-69D52E98CAE3}" type="slidenum">
              <a:rPr lang="zh-CN" altLang="en-US" smtClean="0"/>
              <a:t>34</a:t>
            </a:fld>
            <a:endParaRPr lang="zh-CN" altLang="en-US" dirty="0"/>
          </a:p>
        </p:txBody>
      </p:sp>
      <p:pic>
        <p:nvPicPr>
          <p:cNvPr id="5" name="Picture 2">
            <a:extLst>
              <a:ext uri="{FF2B5EF4-FFF2-40B4-BE49-F238E27FC236}">
                <a16:creationId xmlns:a16="http://schemas.microsoft.com/office/drawing/2014/main" id="{EFA5D646-CCEB-C74F-B390-A63B41D4D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1906" y="1524687"/>
            <a:ext cx="4838666" cy="4838666"/>
          </a:xfrm>
          <a:prstGeom prst="rect">
            <a:avLst/>
          </a:prstGeom>
        </p:spPr>
      </p:pic>
    </p:spTree>
    <p:extLst>
      <p:ext uri="{BB962C8B-B14F-4D97-AF65-F5344CB8AC3E}">
        <p14:creationId xmlns:p14="http://schemas.microsoft.com/office/powerpoint/2010/main" val="4108019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B5C8C-D3FD-4C2E-B6D9-8B2DC319AB8B}"/>
              </a:ext>
            </a:extLst>
          </p:cNvPr>
          <p:cNvSpPr>
            <a:spLocks noGrp="1"/>
          </p:cNvSpPr>
          <p:nvPr>
            <p:ph type="title"/>
          </p:nvPr>
        </p:nvSpPr>
        <p:spPr/>
        <p:txBody>
          <a:bodyPr/>
          <a:lstStyle/>
          <a:p>
            <a:r>
              <a:rPr lang="en-US" altLang="zh-CN" dirty="0"/>
              <a:t>Hard to inference</a:t>
            </a:r>
            <a:endParaRPr lang="zh-CN" altLang="en-US" dirty="0"/>
          </a:p>
        </p:txBody>
      </p:sp>
      <p:sp>
        <p:nvSpPr>
          <p:cNvPr id="3" name="内容占位符 2">
            <a:extLst>
              <a:ext uri="{FF2B5EF4-FFF2-40B4-BE49-F238E27FC236}">
                <a16:creationId xmlns:a16="http://schemas.microsoft.com/office/drawing/2014/main" id="{1C905790-50D6-42E7-9452-8BB21447CB1A}"/>
              </a:ext>
            </a:extLst>
          </p:cNvPr>
          <p:cNvSpPr>
            <a:spLocks noGrp="1"/>
          </p:cNvSpPr>
          <p:nvPr>
            <p:ph idx="1"/>
          </p:nvPr>
        </p:nvSpPr>
        <p:spPr>
          <a:xfrm>
            <a:off x="490229" y="1108433"/>
            <a:ext cx="11064875" cy="5508233"/>
          </a:xfrm>
        </p:spPr>
        <p:txBody>
          <a:bodyPr>
            <a:normAutofit/>
          </a:bodyPr>
          <a:lstStyle/>
          <a:p>
            <a:r>
              <a:rPr lang="en-US" altLang="zh-CN" b="1" dirty="0"/>
              <a:t>Example</a:t>
            </a:r>
            <a:r>
              <a:rPr lang="en-US" altLang="zh-CN" dirty="0"/>
              <a:t>:</a:t>
            </a:r>
          </a:p>
          <a:p>
            <a:pPr lvl="1"/>
            <a:r>
              <a:rPr lang="en-US" altLang="zh-CN" dirty="0"/>
              <a:t>A dime is better than a nickel</a:t>
            </a:r>
          </a:p>
          <a:p>
            <a:pPr lvl="1"/>
            <a:r>
              <a:rPr lang="en-US" altLang="zh-CN" dirty="0"/>
              <a:t>A nickel is better than a penny</a:t>
            </a:r>
          </a:p>
          <a:p>
            <a:pPr lvl="1"/>
            <a:r>
              <a:rPr lang="en-US" altLang="zh-CN" dirty="0"/>
              <a:t>Therefore, a dime is better than a penny</a:t>
            </a:r>
          </a:p>
          <a:p>
            <a:r>
              <a:rPr lang="en-US" altLang="zh-CN" b="1" dirty="0"/>
              <a:t>Adversarial Example:</a:t>
            </a:r>
          </a:p>
          <a:p>
            <a:pPr lvl="1"/>
            <a:r>
              <a:rPr lang="en-US" altLang="zh-CN" dirty="0"/>
              <a:t>A penny is better than nothing</a:t>
            </a:r>
          </a:p>
          <a:p>
            <a:pPr lvl="1"/>
            <a:r>
              <a:rPr lang="en-US" altLang="zh-CN" dirty="0"/>
              <a:t>Nothing is better than world peace.</a:t>
            </a:r>
          </a:p>
          <a:p>
            <a:pPr lvl="1"/>
            <a:r>
              <a:rPr lang="en-US" altLang="zh-CN" dirty="0"/>
              <a:t>Therefore, a penny is better than world peace ???</a:t>
            </a:r>
          </a:p>
          <a:p>
            <a:endParaRPr lang="en-US" altLang="zh-CN" dirty="0"/>
          </a:p>
          <a:p>
            <a:endParaRPr lang="zh-CN" altLang="en-US" dirty="0"/>
          </a:p>
        </p:txBody>
      </p:sp>
      <p:sp>
        <p:nvSpPr>
          <p:cNvPr id="8" name="灯片编号占位符 7">
            <a:extLst>
              <a:ext uri="{FF2B5EF4-FFF2-40B4-BE49-F238E27FC236}">
                <a16:creationId xmlns:a16="http://schemas.microsoft.com/office/drawing/2014/main" id="{5BDBE6C8-A6E1-4277-8C8E-CABD00182DC5}"/>
              </a:ext>
            </a:extLst>
          </p:cNvPr>
          <p:cNvSpPr>
            <a:spLocks noGrp="1"/>
          </p:cNvSpPr>
          <p:nvPr>
            <p:ph type="sldNum" sz="quarter" idx="12"/>
          </p:nvPr>
        </p:nvSpPr>
        <p:spPr/>
        <p:txBody>
          <a:bodyPr/>
          <a:lstStyle/>
          <a:p>
            <a:fld id="{DC8BB421-126E-41CB-B73A-69D52E98CAE3}" type="slidenum">
              <a:rPr lang="zh-CN" altLang="en-US" smtClean="0"/>
              <a:t>35</a:t>
            </a:fld>
            <a:endParaRPr lang="zh-CN" altLang="en-US" dirty="0"/>
          </a:p>
        </p:txBody>
      </p:sp>
    </p:spTree>
    <p:extLst>
      <p:ext uri="{BB962C8B-B14F-4D97-AF65-F5344CB8AC3E}">
        <p14:creationId xmlns:p14="http://schemas.microsoft.com/office/powerpoint/2010/main" val="590780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21604-4534-400C-B314-783D6AA97BE7}"/>
              </a:ext>
            </a:extLst>
          </p:cNvPr>
          <p:cNvSpPr>
            <a:spLocks noGrp="1"/>
          </p:cNvSpPr>
          <p:nvPr>
            <p:ph type="title"/>
          </p:nvPr>
        </p:nvSpPr>
        <p:spPr/>
        <p:txBody>
          <a:bodyPr/>
          <a:lstStyle/>
          <a:p>
            <a:r>
              <a:rPr lang="en-US" altLang="zh-CN" dirty="0"/>
              <a:t>Other difficulties</a:t>
            </a:r>
            <a:endParaRPr lang="zh-CN" altLang="en-US" dirty="0"/>
          </a:p>
        </p:txBody>
      </p:sp>
      <p:sp>
        <p:nvSpPr>
          <p:cNvPr id="5" name="Rounded Rectangle 2">
            <a:extLst>
              <a:ext uri="{FF2B5EF4-FFF2-40B4-BE49-F238E27FC236}">
                <a16:creationId xmlns:a16="http://schemas.microsoft.com/office/drawing/2014/main" id="{B4AE0B16-004F-4700-9368-D176E6E2A9C5}"/>
              </a:ext>
            </a:extLst>
          </p:cNvPr>
          <p:cNvSpPr/>
          <p:nvPr/>
        </p:nvSpPr>
        <p:spPr>
          <a:xfrm>
            <a:off x="546122" y="1063258"/>
            <a:ext cx="3915016" cy="2273368"/>
          </a:xfrm>
          <a:prstGeom prst="roundRect">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6" name="Rounded Rectangle 3">
            <a:extLst>
              <a:ext uri="{FF2B5EF4-FFF2-40B4-BE49-F238E27FC236}">
                <a16:creationId xmlns:a16="http://schemas.microsoft.com/office/drawing/2014/main" id="{861C42C3-4CF5-47B4-9DB4-00E2D0E3DD2B}"/>
              </a:ext>
            </a:extLst>
          </p:cNvPr>
          <p:cNvSpPr/>
          <p:nvPr/>
        </p:nvSpPr>
        <p:spPr>
          <a:xfrm>
            <a:off x="4766199" y="1066363"/>
            <a:ext cx="3216049" cy="2273368"/>
          </a:xfrm>
          <a:prstGeom prst="roundRect">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7" name="TextBox 4">
            <a:extLst>
              <a:ext uri="{FF2B5EF4-FFF2-40B4-BE49-F238E27FC236}">
                <a16:creationId xmlns:a16="http://schemas.microsoft.com/office/drawing/2014/main" id="{A8F3AB69-731A-4C78-A747-BFF45C5B8823}"/>
              </a:ext>
            </a:extLst>
          </p:cNvPr>
          <p:cNvSpPr txBox="1"/>
          <p:nvPr/>
        </p:nvSpPr>
        <p:spPr>
          <a:xfrm>
            <a:off x="494479" y="1176260"/>
            <a:ext cx="421211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ea typeface="+mn-ea"/>
                <a:cs typeface="Calibri"/>
              </a:rPr>
              <a:t>Non-standard English</a:t>
            </a:r>
            <a:endParaRPr kumimoji="0" lang="en-US" sz="2800" b="0" i="0" u="none" strike="noStrike" kern="1200" cap="none" spc="0" normalizeH="0" baseline="0" noProof="0" dirty="0">
              <a:ln>
                <a:noFill/>
              </a:ln>
              <a:solidFill>
                <a:prstClr val="black"/>
              </a:solidFill>
              <a:effectLst/>
              <a:uLnTx/>
              <a:uFillTx/>
              <a:ea typeface="+mn-ea"/>
              <a:cs typeface="Calibri"/>
            </a:endParaRPr>
          </a:p>
        </p:txBody>
      </p:sp>
      <p:sp>
        <p:nvSpPr>
          <p:cNvPr id="8" name="TextBox 5">
            <a:extLst>
              <a:ext uri="{FF2B5EF4-FFF2-40B4-BE49-F238E27FC236}">
                <a16:creationId xmlns:a16="http://schemas.microsoft.com/office/drawing/2014/main" id="{8F619C32-271C-4323-AFFB-34AC37F90067}"/>
              </a:ext>
            </a:extLst>
          </p:cNvPr>
          <p:cNvSpPr txBox="1"/>
          <p:nvPr/>
        </p:nvSpPr>
        <p:spPr>
          <a:xfrm>
            <a:off x="581023" y="1617063"/>
            <a:ext cx="3880115"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Calibri"/>
              </a:rPr>
              <a:t>Great job @</a:t>
            </a:r>
            <a:r>
              <a:rPr kumimoji="0" lang="en-US" sz="2000" b="0" i="0" u="none" strike="noStrike" kern="1200" cap="none" spc="0" normalizeH="0" baseline="0" noProof="0" dirty="0" err="1">
                <a:ln>
                  <a:noFill/>
                </a:ln>
                <a:solidFill>
                  <a:prstClr val="black"/>
                </a:solidFill>
                <a:effectLst/>
                <a:uLnTx/>
                <a:uFillTx/>
                <a:ea typeface="+mn-ea"/>
                <a:cs typeface="Calibri"/>
              </a:rPr>
              <a:t>justinbieber</a:t>
            </a:r>
            <a:r>
              <a:rPr kumimoji="0" lang="en-US" sz="2000" b="0" i="0" u="none" strike="noStrike" kern="1200" cap="none" spc="0" normalizeH="0" baseline="0" noProof="0" dirty="0">
                <a:ln>
                  <a:noFill/>
                </a:ln>
                <a:solidFill>
                  <a:prstClr val="black"/>
                </a:solidFill>
                <a:effectLst/>
                <a:uLnTx/>
                <a:uFillTx/>
                <a:ea typeface="+mn-ea"/>
                <a:cs typeface="Calibri"/>
              </a:rPr>
              <a:t>! Were SOO PROUD of what </a:t>
            </a:r>
            <a:r>
              <a:rPr kumimoji="0" lang="en-US" sz="2000" b="0" i="0" u="none" strike="noStrike" kern="1200" cap="none" spc="0" normalizeH="0" baseline="0" noProof="0" dirty="0" err="1">
                <a:ln>
                  <a:noFill/>
                </a:ln>
                <a:solidFill>
                  <a:prstClr val="black"/>
                </a:solidFill>
                <a:effectLst/>
                <a:uLnTx/>
                <a:uFillTx/>
                <a:ea typeface="+mn-ea"/>
                <a:cs typeface="Calibri"/>
              </a:rPr>
              <a:t>youve</a:t>
            </a:r>
            <a:r>
              <a:rPr kumimoji="0" lang="en-US" sz="2000" b="0" i="0" u="none" strike="noStrike" kern="1200" cap="none" spc="0" normalizeH="0" baseline="0" noProof="0" dirty="0">
                <a:ln>
                  <a:noFill/>
                </a:ln>
                <a:solidFill>
                  <a:prstClr val="black"/>
                </a:solidFill>
                <a:effectLst/>
                <a:uLnTx/>
                <a:uFillTx/>
                <a:ea typeface="+mn-ea"/>
                <a:cs typeface="Calibri"/>
              </a:rPr>
              <a:t> accomplished! U taught us 2 #</a:t>
            </a:r>
            <a:r>
              <a:rPr kumimoji="0" lang="en-US" sz="2000" b="0" i="0" u="none" strike="noStrike" kern="1200" cap="none" spc="0" normalizeH="0" baseline="0" noProof="0" dirty="0" err="1">
                <a:ln>
                  <a:noFill/>
                </a:ln>
                <a:solidFill>
                  <a:prstClr val="black"/>
                </a:solidFill>
                <a:effectLst/>
                <a:uLnTx/>
                <a:uFillTx/>
                <a:ea typeface="+mn-ea"/>
                <a:cs typeface="Calibri"/>
              </a:rPr>
              <a:t>neversaynever</a:t>
            </a:r>
            <a:r>
              <a:rPr kumimoji="0" lang="en-US" sz="2000" b="0" i="0" u="none" strike="noStrike" kern="1200" cap="none" spc="0" normalizeH="0" baseline="0" noProof="0" dirty="0">
                <a:ln>
                  <a:noFill/>
                </a:ln>
                <a:solidFill>
                  <a:prstClr val="black"/>
                </a:solidFill>
                <a:effectLst/>
                <a:uLnTx/>
                <a:uFillTx/>
                <a:ea typeface="+mn-ea"/>
                <a:cs typeface="Calibri"/>
              </a:rPr>
              <a:t> &amp; you yourself should never give up either♥</a:t>
            </a:r>
          </a:p>
        </p:txBody>
      </p:sp>
      <p:sp>
        <p:nvSpPr>
          <p:cNvPr id="9" name="TextBox 6">
            <a:extLst>
              <a:ext uri="{FF2B5EF4-FFF2-40B4-BE49-F238E27FC236}">
                <a16:creationId xmlns:a16="http://schemas.microsoft.com/office/drawing/2014/main" id="{E8E3D02B-AC6A-4F59-B5EF-6DCB486243AD}"/>
              </a:ext>
            </a:extLst>
          </p:cNvPr>
          <p:cNvSpPr txBox="1"/>
          <p:nvPr/>
        </p:nvSpPr>
        <p:spPr>
          <a:xfrm>
            <a:off x="4870739" y="1084701"/>
            <a:ext cx="3216049"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ea typeface="+mn-ea"/>
                <a:cs typeface="Calibri"/>
              </a:rPr>
              <a:t>Segmentation issues</a:t>
            </a:r>
          </a:p>
        </p:txBody>
      </p:sp>
      <p:sp>
        <p:nvSpPr>
          <p:cNvPr id="10" name="Rounded Rectangle 7">
            <a:extLst>
              <a:ext uri="{FF2B5EF4-FFF2-40B4-BE49-F238E27FC236}">
                <a16:creationId xmlns:a16="http://schemas.microsoft.com/office/drawing/2014/main" id="{74C3A882-7726-466F-A96F-6F095A065E29}"/>
              </a:ext>
            </a:extLst>
          </p:cNvPr>
          <p:cNvSpPr/>
          <p:nvPr/>
        </p:nvSpPr>
        <p:spPr>
          <a:xfrm>
            <a:off x="8636504" y="1051580"/>
            <a:ext cx="3132912" cy="2253714"/>
          </a:xfrm>
          <a:prstGeom prst="roundRect">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11" name="TextBox 8">
            <a:extLst>
              <a:ext uri="{FF2B5EF4-FFF2-40B4-BE49-F238E27FC236}">
                <a16:creationId xmlns:a16="http://schemas.microsoft.com/office/drawing/2014/main" id="{D02F0E8F-1ED0-458F-9B3E-E99CEFE00A9C}"/>
              </a:ext>
            </a:extLst>
          </p:cNvPr>
          <p:cNvSpPr txBox="1"/>
          <p:nvPr/>
        </p:nvSpPr>
        <p:spPr>
          <a:xfrm>
            <a:off x="8891878" y="1091121"/>
            <a:ext cx="170299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ea typeface="+mn-ea"/>
                <a:cs typeface="Calibri"/>
              </a:rPr>
              <a:t>Idioms</a:t>
            </a:r>
          </a:p>
        </p:txBody>
      </p:sp>
      <p:sp>
        <p:nvSpPr>
          <p:cNvPr id="12" name="TextBox 9">
            <a:extLst>
              <a:ext uri="{FF2B5EF4-FFF2-40B4-BE49-F238E27FC236}">
                <a16:creationId xmlns:a16="http://schemas.microsoft.com/office/drawing/2014/main" id="{918CAC81-0829-4A4A-9AF8-CF5CF113E2B2}"/>
              </a:ext>
            </a:extLst>
          </p:cNvPr>
          <p:cNvSpPr txBox="1"/>
          <p:nvPr/>
        </p:nvSpPr>
        <p:spPr>
          <a:xfrm>
            <a:off x="9003357" y="1710822"/>
            <a:ext cx="2766060"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Calibri"/>
              </a:rPr>
              <a:t>dark horse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Calibri"/>
              </a:rPr>
              <a:t>lose face</a:t>
            </a:r>
          </a:p>
        </p:txBody>
      </p:sp>
      <p:sp>
        <p:nvSpPr>
          <p:cNvPr id="13" name="Rounded Rectangle 10">
            <a:extLst>
              <a:ext uri="{FF2B5EF4-FFF2-40B4-BE49-F238E27FC236}">
                <a16:creationId xmlns:a16="http://schemas.microsoft.com/office/drawing/2014/main" id="{01B7A599-0D18-4153-B2C3-BA21BF20AFB6}"/>
              </a:ext>
            </a:extLst>
          </p:cNvPr>
          <p:cNvSpPr/>
          <p:nvPr/>
        </p:nvSpPr>
        <p:spPr>
          <a:xfrm>
            <a:off x="556085" y="3771027"/>
            <a:ext cx="3607889" cy="2331764"/>
          </a:xfrm>
          <a:prstGeom prst="roundRect">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14" name="TextBox 11">
            <a:extLst>
              <a:ext uri="{FF2B5EF4-FFF2-40B4-BE49-F238E27FC236}">
                <a16:creationId xmlns:a16="http://schemas.microsoft.com/office/drawing/2014/main" id="{0FA0E7F1-C971-4E13-81AB-97128F0B9E80}"/>
              </a:ext>
            </a:extLst>
          </p:cNvPr>
          <p:cNvSpPr txBox="1"/>
          <p:nvPr/>
        </p:nvSpPr>
        <p:spPr>
          <a:xfrm>
            <a:off x="902128" y="3852997"/>
            <a:ext cx="245647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ea typeface="+mn-ea"/>
                <a:cs typeface="Calibri"/>
              </a:rPr>
              <a:t>Neologisms</a:t>
            </a:r>
          </a:p>
        </p:txBody>
      </p:sp>
      <p:sp>
        <p:nvSpPr>
          <p:cNvPr id="15" name="TextBox 12">
            <a:extLst>
              <a:ext uri="{FF2B5EF4-FFF2-40B4-BE49-F238E27FC236}">
                <a16:creationId xmlns:a16="http://schemas.microsoft.com/office/drawing/2014/main" id="{0EF78634-46D7-4434-AE57-2A0C3C72034D}"/>
              </a:ext>
            </a:extLst>
          </p:cNvPr>
          <p:cNvSpPr txBox="1"/>
          <p:nvPr/>
        </p:nvSpPr>
        <p:spPr>
          <a:xfrm>
            <a:off x="501982" y="4354048"/>
            <a:ext cx="205521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libri"/>
                <a:ea typeface="+mn-ea"/>
                <a:cs typeface="Calibri"/>
              </a:rPr>
              <a:t>unfriend</a:t>
            </a:r>
            <a:endParaRPr kumimoji="0" lang="en-US" sz="2400" b="0" i="0" u="none" strike="noStrike" kern="1200" cap="none" spc="0" normalizeH="0" baseline="0" noProof="0" dirty="0">
              <a:ln>
                <a:noFill/>
              </a:ln>
              <a:solidFill>
                <a:prstClr val="black"/>
              </a:solidFill>
              <a:effectLst/>
              <a:uLnTx/>
              <a:uFillTx/>
              <a:latin typeface="Calibri"/>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libri"/>
                <a:ea typeface="+mn-ea"/>
                <a:cs typeface="Calibri"/>
              </a:rPr>
              <a:t>Retweet</a:t>
            </a:r>
            <a:endParaRPr kumimoji="0" lang="en-US" sz="2400" b="0" i="0" u="none" strike="noStrike" kern="1200" cap="none" spc="0" normalizeH="0" baseline="0" noProof="0" dirty="0">
              <a:ln>
                <a:noFill/>
              </a:ln>
              <a:solidFill>
                <a:prstClr val="black"/>
              </a:solidFill>
              <a:effectLst/>
              <a:uLnTx/>
              <a:uFillTx/>
              <a:latin typeface="Calibri"/>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Calibri"/>
              </a:rPr>
              <a:t>bromance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panose="02010609060101010101" pitchFamily="49" charset="-122"/>
                <a:cs typeface="Calibri"/>
              </a:rPr>
              <a:t>鸡娃</a:t>
            </a:r>
            <a:endParaRPr kumimoji="0" lang="en-US" sz="24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16" name="Rounded Rectangle 13">
            <a:extLst>
              <a:ext uri="{FF2B5EF4-FFF2-40B4-BE49-F238E27FC236}">
                <a16:creationId xmlns:a16="http://schemas.microsoft.com/office/drawing/2014/main" id="{78DDC9B9-7A10-4D39-AAD8-E3F2E757E664}"/>
              </a:ext>
            </a:extLst>
          </p:cNvPr>
          <p:cNvSpPr/>
          <p:nvPr/>
        </p:nvSpPr>
        <p:spPr>
          <a:xfrm>
            <a:off x="8636503" y="3683457"/>
            <a:ext cx="3132913" cy="2331763"/>
          </a:xfrm>
          <a:prstGeom prst="roundRect">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17" name="TextBox 14">
            <a:extLst>
              <a:ext uri="{FF2B5EF4-FFF2-40B4-BE49-F238E27FC236}">
                <a16:creationId xmlns:a16="http://schemas.microsoft.com/office/drawing/2014/main" id="{B21E7E47-3995-4623-A000-8A2FE98CC44F}"/>
              </a:ext>
            </a:extLst>
          </p:cNvPr>
          <p:cNvSpPr txBox="1"/>
          <p:nvPr/>
        </p:nvSpPr>
        <p:spPr>
          <a:xfrm>
            <a:off x="8944593" y="3782521"/>
            <a:ext cx="2653369"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ea typeface="+mn-ea"/>
                <a:cs typeface="Calibri"/>
              </a:rPr>
              <a:t>Tricky entity</a:t>
            </a:r>
          </a:p>
        </p:txBody>
      </p:sp>
      <p:sp>
        <p:nvSpPr>
          <p:cNvPr id="18" name="TextBox 15">
            <a:extLst>
              <a:ext uri="{FF2B5EF4-FFF2-40B4-BE49-F238E27FC236}">
                <a16:creationId xmlns:a16="http://schemas.microsoft.com/office/drawing/2014/main" id="{4996CDA8-CB43-49D1-8CF1-DE937871FE79}"/>
              </a:ext>
            </a:extLst>
          </p:cNvPr>
          <p:cNvSpPr txBox="1"/>
          <p:nvPr/>
        </p:nvSpPr>
        <p:spPr>
          <a:xfrm>
            <a:off x="8642751" y="4303034"/>
            <a:ext cx="3326999" cy="746358"/>
          </a:xfrm>
          <a:prstGeom prst="rect">
            <a:avLst/>
          </a:prstGeom>
          <a:noFill/>
        </p:spPr>
        <p:txBody>
          <a:bodyPr wrap="square">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Calibri"/>
              </a:rPr>
              <a:t>Where is </a:t>
            </a:r>
            <a:r>
              <a:rPr kumimoji="0" lang="en-US" sz="2000" b="1" i="1" u="none" strike="noStrike" kern="1200" cap="none" spc="0" normalizeH="0" baseline="0" noProof="0" dirty="0">
                <a:ln>
                  <a:noFill/>
                </a:ln>
                <a:solidFill>
                  <a:prstClr val="black"/>
                </a:solidFill>
                <a:effectLst/>
                <a:uLnTx/>
                <a:uFillTx/>
                <a:latin typeface="Calibri"/>
                <a:ea typeface="+mn-ea"/>
                <a:cs typeface="Calibri"/>
              </a:rPr>
              <a:t>A Bug’s Life</a:t>
            </a:r>
            <a:r>
              <a:rPr kumimoji="0" lang="en-US" sz="2000" b="0" i="0" u="none" strike="noStrike" kern="1200" cap="none" spc="0" normalizeH="0" baseline="0" noProof="0" dirty="0">
                <a:ln>
                  <a:noFill/>
                </a:ln>
                <a:solidFill>
                  <a:prstClr val="black"/>
                </a:solidFill>
                <a:effectLst/>
                <a:uLnTx/>
                <a:uFillTx/>
                <a:latin typeface="Calibri"/>
                <a:ea typeface="+mn-ea"/>
                <a:cs typeface="Calibri"/>
              </a:rPr>
              <a:t> playing</a:t>
            </a:r>
            <a:endParaRPr kumimoji="0" lang="en-US" sz="2000" b="0" i="1" u="none" strike="noStrike" kern="1200" cap="none" spc="0" normalizeH="0" baseline="0" noProof="0" dirty="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Calibri"/>
              </a:rPr>
              <a:t>Let It Be</a:t>
            </a:r>
            <a:r>
              <a:rPr kumimoji="0" lang="en-US" sz="2000" b="0" i="0" u="none" strike="noStrike" kern="1200" cap="none" spc="0" normalizeH="0" baseline="0" noProof="0" dirty="0">
                <a:ln>
                  <a:noFill/>
                </a:ln>
                <a:solidFill>
                  <a:prstClr val="black"/>
                </a:solidFill>
                <a:effectLst/>
                <a:uLnTx/>
                <a:uFillTx/>
                <a:latin typeface="Calibri"/>
                <a:ea typeface="+mn-ea"/>
                <a:cs typeface="Calibri"/>
              </a:rPr>
              <a:t> was recorded …</a:t>
            </a:r>
          </a:p>
        </p:txBody>
      </p:sp>
      <p:sp>
        <p:nvSpPr>
          <p:cNvPr id="19" name="Rounded Rectangle 16">
            <a:extLst>
              <a:ext uri="{FF2B5EF4-FFF2-40B4-BE49-F238E27FC236}">
                <a16:creationId xmlns:a16="http://schemas.microsoft.com/office/drawing/2014/main" id="{537F3E9D-B11E-4189-8D3A-1AA9F45D28E6}"/>
              </a:ext>
            </a:extLst>
          </p:cNvPr>
          <p:cNvSpPr/>
          <p:nvPr/>
        </p:nvSpPr>
        <p:spPr>
          <a:xfrm>
            <a:off x="4534749" y="3730500"/>
            <a:ext cx="3607889" cy="2331764"/>
          </a:xfrm>
          <a:prstGeom prst="roundRect">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0" name="TextBox 17">
            <a:extLst>
              <a:ext uri="{FF2B5EF4-FFF2-40B4-BE49-F238E27FC236}">
                <a16:creationId xmlns:a16="http://schemas.microsoft.com/office/drawing/2014/main" id="{8406AC34-6C8A-4A2E-B214-9DC67C04FFE9}"/>
              </a:ext>
            </a:extLst>
          </p:cNvPr>
          <p:cNvSpPr txBox="1"/>
          <p:nvPr/>
        </p:nvSpPr>
        <p:spPr>
          <a:xfrm>
            <a:off x="4796038" y="3852997"/>
            <a:ext cx="363412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ea typeface="+mn-ea"/>
                <a:cs typeface="Calibri"/>
              </a:rPr>
              <a:t>World knowledge</a:t>
            </a:r>
          </a:p>
        </p:txBody>
      </p:sp>
      <p:sp>
        <p:nvSpPr>
          <p:cNvPr id="21" name="TextBox 18">
            <a:extLst>
              <a:ext uri="{FF2B5EF4-FFF2-40B4-BE49-F238E27FC236}">
                <a16:creationId xmlns:a16="http://schemas.microsoft.com/office/drawing/2014/main" id="{614F4085-CFEE-4F26-B1A9-F75258DD7C57}"/>
              </a:ext>
            </a:extLst>
          </p:cNvPr>
          <p:cNvSpPr txBox="1"/>
          <p:nvPr/>
        </p:nvSpPr>
        <p:spPr>
          <a:xfrm>
            <a:off x="4614436" y="4564775"/>
            <a:ext cx="3356911" cy="746358"/>
          </a:xfrm>
          <a:prstGeom prst="rect">
            <a:avLst/>
          </a:prstGeom>
          <a:noFill/>
        </p:spPr>
        <p:txBody>
          <a:bodyPr wrap="square">
            <a:sp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Calibri"/>
              </a:rPr>
              <a:t>Mary and Sue are sisters.</a:t>
            </a:r>
          </a:p>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Calibri"/>
              </a:rPr>
              <a:t>Mary and Sue are mothers.</a:t>
            </a:r>
          </a:p>
        </p:txBody>
      </p:sp>
      <p:sp>
        <p:nvSpPr>
          <p:cNvPr id="22" name="TextBox 19">
            <a:extLst>
              <a:ext uri="{FF2B5EF4-FFF2-40B4-BE49-F238E27FC236}">
                <a16:creationId xmlns:a16="http://schemas.microsoft.com/office/drawing/2014/main" id="{D3025991-C98C-40F6-9C55-BBB6D31CA631}"/>
              </a:ext>
            </a:extLst>
          </p:cNvPr>
          <p:cNvSpPr txBox="1"/>
          <p:nvPr/>
        </p:nvSpPr>
        <p:spPr>
          <a:xfrm>
            <a:off x="3661019" y="6209966"/>
            <a:ext cx="546355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ea typeface="+mn-ea"/>
                <a:cs typeface="+mn-cs"/>
              </a:rPr>
              <a:t>But that’s what makes it fun!</a:t>
            </a:r>
          </a:p>
        </p:txBody>
      </p:sp>
      <p:grpSp>
        <p:nvGrpSpPr>
          <p:cNvPr id="23" name="Group 80">
            <a:extLst>
              <a:ext uri="{FF2B5EF4-FFF2-40B4-BE49-F238E27FC236}">
                <a16:creationId xmlns:a16="http://schemas.microsoft.com/office/drawing/2014/main" id="{C66AE00A-17D0-4E7F-AF01-7C488D203DF3}"/>
              </a:ext>
            </a:extLst>
          </p:cNvPr>
          <p:cNvGrpSpPr>
            <a:grpSpLocks/>
          </p:cNvGrpSpPr>
          <p:nvPr/>
        </p:nvGrpSpPr>
        <p:grpSpPr bwMode="auto">
          <a:xfrm>
            <a:off x="5036098" y="2253499"/>
            <a:ext cx="2755295" cy="533400"/>
            <a:chOff x="3686175" y="2535809"/>
            <a:chExt cx="1774825" cy="337261"/>
          </a:xfrm>
        </p:grpSpPr>
        <p:sp>
          <p:nvSpPr>
            <p:cNvPr id="24" name="Rectangle 21">
              <a:extLst>
                <a:ext uri="{FF2B5EF4-FFF2-40B4-BE49-F238E27FC236}">
                  <a16:creationId xmlns:a16="http://schemas.microsoft.com/office/drawing/2014/main" id="{2E523B89-5E94-40D5-9177-219B299F2146}"/>
                </a:ext>
              </a:extLst>
            </p:cNvPr>
            <p:cNvSpPr/>
            <p:nvPr/>
          </p:nvSpPr>
          <p:spPr>
            <a:xfrm>
              <a:off x="3686175" y="2535809"/>
              <a:ext cx="182101"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5" name="Rectangle 22">
              <a:extLst>
                <a:ext uri="{FF2B5EF4-FFF2-40B4-BE49-F238E27FC236}">
                  <a16:creationId xmlns:a16="http://schemas.microsoft.com/office/drawing/2014/main" id="{18B2F018-70E3-457F-A3CF-4D00E711240C}"/>
                </a:ext>
              </a:extLst>
            </p:cNvPr>
            <p:cNvSpPr/>
            <p:nvPr/>
          </p:nvSpPr>
          <p:spPr>
            <a:xfrm>
              <a:off x="3897307" y="2535809"/>
              <a:ext cx="237523"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6" name="Rectangle 23">
              <a:extLst>
                <a:ext uri="{FF2B5EF4-FFF2-40B4-BE49-F238E27FC236}">
                  <a16:creationId xmlns:a16="http://schemas.microsoft.com/office/drawing/2014/main" id="{ECE0023D-9F43-4E3E-9C26-349EB327A03F}"/>
                </a:ext>
              </a:extLst>
            </p:cNvPr>
            <p:cNvSpPr/>
            <p:nvPr/>
          </p:nvSpPr>
          <p:spPr>
            <a:xfrm>
              <a:off x="4159901" y="2535809"/>
              <a:ext cx="493520"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7" name="Rectangle 24">
              <a:extLst>
                <a:ext uri="{FF2B5EF4-FFF2-40B4-BE49-F238E27FC236}">
                  <a16:creationId xmlns:a16="http://schemas.microsoft.com/office/drawing/2014/main" id="{1BC42EB2-090B-4B7F-B345-EC05F9B485A0}"/>
                </a:ext>
              </a:extLst>
            </p:cNvPr>
            <p:cNvSpPr/>
            <p:nvPr/>
          </p:nvSpPr>
          <p:spPr>
            <a:xfrm>
              <a:off x="4678494" y="2535809"/>
              <a:ext cx="328573"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8" name="Rectangle 25">
              <a:extLst>
                <a:ext uri="{FF2B5EF4-FFF2-40B4-BE49-F238E27FC236}">
                  <a16:creationId xmlns:a16="http://schemas.microsoft.com/office/drawing/2014/main" id="{BE2440A4-B9E0-4B10-833A-961E5ED6A30F}"/>
                </a:ext>
              </a:extLst>
            </p:cNvPr>
            <p:cNvSpPr/>
            <p:nvPr/>
          </p:nvSpPr>
          <p:spPr>
            <a:xfrm>
              <a:off x="5029500" y="2535809"/>
              <a:ext cx="431500"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9" name="Rectangle 26">
              <a:extLst>
                <a:ext uri="{FF2B5EF4-FFF2-40B4-BE49-F238E27FC236}">
                  <a16:creationId xmlns:a16="http://schemas.microsoft.com/office/drawing/2014/main" id="{5EE60752-BFF5-4753-9D13-AAC6B8575DEB}"/>
                </a:ext>
              </a:extLst>
            </p:cNvPr>
            <p:cNvSpPr/>
            <p:nvPr/>
          </p:nvSpPr>
          <p:spPr>
            <a:xfrm>
              <a:off x="3686175" y="2727808"/>
              <a:ext cx="182101"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0" name="Rectangle 27">
              <a:extLst>
                <a:ext uri="{FF2B5EF4-FFF2-40B4-BE49-F238E27FC236}">
                  <a16:creationId xmlns:a16="http://schemas.microsoft.com/office/drawing/2014/main" id="{E7932D21-EABE-437B-8C1E-809CE1E215B3}"/>
                </a:ext>
              </a:extLst>
            </p:cNvPr>
            <p:cNvSpPr/>
            <p:nvPr/>
          </p:nvSpPr>
          <p:spPr>
            <a:xfrm>
              <a:off x="3897307" y="2727808"/>
              <a:ext cx="484283"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1" name="Rectangle 28">
              <a:extLst>
                <a:ext uri="{FF2B5EF4-FFF2-40B4-BE49-F238E27FC236}">
                  <a16:creationId xmlns:a16="http://schemas.microsoft.com/office/drawing/2014/main" id="{E217D3C0-E4D5-460D-BAF0-EBD1DE7E6BEB}"/>
                </a:ext>
              </a:extLst>
            </p:cNvPr>
            <p:cNvSpPr/>
            <p:nvPr/>
          </p:nvSpPr>
          <p:spPr>
            <a:xfrm>
              <a:off x="4413259" y="2727808"/>
              <a:ext cx="593808"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2" name="Rectangle 29">
              <a:extLst>
                <a:ext uri="{FF2B5EF4-FFF2-40B4-BE49-F238E27FC236}">
                  <a16:creationId xmlns:a16="http://schemas.microsoft.com/office/drawing/2014/main" id="{E7C6E920-2FF5-4754-92B4-D5EA934CAB7A}"/>
                </a:ext>
              </a:extLst>
            </p:cNvPr>
            <p:cNvSpPr/>
            <p:nvPr/>
          </p:nvSpPr>
          <p:spPr>
            <a:xfrm>
              <a:off x="5029500" y="2727808"/>
              <a:ext cx="431500"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grpSp>
      <p:sp>
        <p:nvSpPr>
          <p:cNvPr id="33" name="TextBox 30">
            <a:extLst>
              <a:ext uri="{FF2B5EF4-FFF2-40B4-BE49-F238E27FC236}">
                <a16:creationId xmlns:a16="http://schemas.microsoft.com/office/drawing/2014/main" id="{B9A6B4E3-8382-4F1B-8AAC-1D2D2649876A}"/>
              </a:ext>
            </a:extLst>
          </p:cNvPr>
          <p:cNvSpPr txBox="1"/>
          <p:nvPr/>
        </p:nvSpPr>
        <p:spPr>
          <a:xfrm>
            <a:off x="4932644" y="2205927"/>
            <a:ext cx="2959015" cy="609600"/>
          </a:xfrm>
          <a:prstGeom prst="rect">
            <a:avLst/>
          </a:prstGeom>
          <a:noFill/>
        </p:spPr>
        <p:txBody>
          <a:bodyPr wrap="square">
            <a:sp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Calibri"/>
              </a:rPr>
              <a:t>the New York-New Haven Railroad</a:t>
            </a:r>
          </a:p>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Calibri"/>
              </a:rPr>
              <a:t>the New York-New Haven Railroad</a:t>
            </a:r>
          </a:p>
        </p:txBody>
      </p:sp>
      <p:pic>
        <p:nvPicPr>
          <p:cNvPr id="34" name="图片 33">
            <a:extLst>
              <a:ext uri="{FF2B5EF4-FFF2-40B4-BE49-F238E27FC236}">
                <a16:creationId xmlns:a16="http://schemas.microsoft.com/office/drawing/2014/main" id="{F4C27E5C-E244-4CB2-B540-2A59AE9443CD}"/>
              </a:ext>
            </a:extLst>
          </p:cNvPr>
          <p:cNvPicPr>
            <a:picLocks noChangeAspect="1"/>
          </p:cNvPicPr>
          <p:nvPr/>
        </p:nvPicPr>
        <p:blipFill>
          <a:blip r:embed="rId3"/>
          <a:stretch>
            <a:fillRect/>
          </a:stretch>
        </p:blipFill>
        <p:spPr>
          <a:xfrm>
            <a:off x="10379252" y="5026338"/>
            <a:ext cx="939800" cy="935767"/>
          </a:xfrm>
          <a:prstGeom prst="rect">
            <a:avLst/>
          </a:prstGeom>
        </p:spPr>
      </p:pic>
      <p:pic>
        <p:nvPicPr>
          <p:cNvPr id="35" name="Picture 2" descr="undefined">
            <a:extLst>
              <a:ext uri="{FF2B5EF4-FFF2-40B4-BE49-F238E27FC236}">
                <a16:creationId xmlns:a16="http://schemas.microsoft.com/office/drawing/2014/main" id="{81A32146-BEBC-49BE-BE0A-51C4075DE2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7455" y="5062594"/>
            <a:ext cx="574232" cy="8616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Bromance: Male Bonds and Friendships">
            <a:extLst>
              <a:ext uri="{FF2B5EF4-FFF2-40B4-BE49-F238E27FC236}">
                <a16:creationId xmlns:a16="http://schemas.microsoft.com/office/drawing/2014/main" id="{CD56080D-AC74-445D-BA94-52B5F7E6A0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1600" y="4506265"/>
            <a:ext cx="1977532" cy="662782"/>
          </a:xfrm>
          <a:prstGeom prst="rect">
            <a:avLst/>
          </a:prstGeom>
          <a:noFill/>
          <a:extLst>
            <a:ext uri="{909E8E84-426E-40DD-AFC4-6F175D3DCCD1}">
              <a14:hiddenFill xmlns:a14="http://schemas.microsoft.com/office/drawing/2010/main">
                <a:solidFill>
                  <a:srgbClr val="FFFFFF"/>
                </a:solidFill>
              </a14:hiddenFill>
            </a:ext>
          </a:extLst>
        </p:spPr>
      </p:pic>
      <p:sp>
        <p:nvSpPr>
          <p:cNvPr id="40" name="灯片编号占位符 39">
            <a:extLst>
              <a:ext uri="{FF2B5EF4-FFF2-40B4-BE49-F238E27FC236}">
                <a16:creationId xmlns:a16="http://schemas.microsoft.com/office/drawing/2014/main" id="{269E1827-70BD-471E-A4D1-16EC0CAB5F1A}"/>
              </a:ext>
            </a:extLst>
          </p:cNvPr>
          <p:cNvSpPr>
            <a:spLocks noGrp="1"/>
          </p:cNvSpPr>
          <p:nvPr>
            <p:ph type="sldNum" sz="quarter" idx="12"/>
          </p:nvPr>
        </p:nvSpPr>
        <p:spPr/>
        <p:txBody>
          <a:bodyPr/>
          <a:lstStyle/>
          <a:p>
            <a:fld id="{DC8BB421-126E-41CB-B73A-69D52E98CAE3}" type="slidenum">
              <a:rPr lang="zh-CN" altLang="en-US" smtClean="0"/>
              <a:t>36</a:t>
            </a:fld>
            <a:endParaRPr lang="zh-CN" altLang="en-US" dirty="0"/>
          </a:p>
        </p:txBody>
      </p:sp>
    </p:spTree>
    <p:extLst>
      <p:ext uri="{BB962C8B-B14F-4D97-AF65-F5344CB8AC3E}">
        <p14:creationId xmlns:p14="http://schemas.microsoft.com/office/powerpoint/2010/main" val="245282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p:bldP spid="10" grpId="0" animBg="1"/>
      <p:bldP spid="11" grpId="0"/>
      <p:bldP spid="12" grpId="0"/>
      <p:bldP spid="13" grpId="0" animBg="1"/>
      <p:bldP spid="14" grpId="0"/>
      <p:bldP spid="15" grpId="0"/>
      <p:bldP spid="16" grpId="0" animBg="1"/>
      <p:bldP spid="17" grpId="0"/>
      <p:bldP spid="18" grpId="0"/>
      <p:bldP spid="19" grpId="0" animBg="1"/>
      <p:bldP spid="20" grpId="0"/>
      <p:bldP spid="21" grpId="0"/>
      <p:bldP spid="22" grpId="0"/>
      <p:bldP spid="3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8C4D2C-56FD-4EAD-9BB5-F90AF3E83B48}"/>
              </a:ext>
            </a:extLst>
          </p:cNvPr>
          <p:cNvSpPr>
            <a:spLocks noGrp="1"/>
          </p:cNvSpPr>
          <p:nvPr>
            <p:ph type="title"/>
          </p:nvPr>
        </p:nvSpPr>
        <p:spPr/>
        <p:txBody>
          <a:bodyPr/>
          <a:lstStyle/>
          <a:p>
            <a:r>
              <a:rPr lang="en-US" altLang="zh-CN" dirty="0"/>
              <a:t>NLP Conferences</a:t>
            </a:r>
            <a:endParaRPr lang="zh-CN" altLang="en-US" dirty="0"/>
          </a:p>
        </p:txBody>
      </p:sp>
      <p:sp>
        <p:nvSpPr>
          <p:cNvPr id="3" name="内容占位符 2">
            <a:extLst>
              <a:ext uri="{FF2B5EF4-FFF2-40B4-BE49-F238E27FC236}">
                <a16:creationId xmlns:a16="http://schemas.microsoft.com/office/drawing/2014/main" id="{A2329E99-63D6-4431-9247-9BC2BF0FE25F}"/>
              </a:ext>
            </a:extLst>
          </p:cNvPr>
          <p:cNvSpPr>
            <a:spLocks noGrp="1"/>
          </p:cNvSpPr>
          <p:nvPr>
            <p:ph idx="1"/>
          </p:nvPr>
        </p:nvSpPr>
        <p:spPr/>
        <p:txBody>
          <a:bodyPr>
            <a:noAutofit/>
          </a:bodyPr>
          <a:lstStyle/>
          <a:p>
            <a:r>
              <a:rPr lang="en-US" altLang="zh-CN" b="1" dirty="0"/>
              <a:t>Natural Language Processing</a:t>
            </a:r>
          </a:p>
          <a:p>
            <a:pPr lvl="1"/>
            <a:r>
              <a:rPr lang="en-US" altLang="zh-CN" dirty="0"/>
              <a:t>ACL, EMNLP, COLING, NAACL, EACL (</a:t>
            </a:r>
            <a:r>
              <a:rPr lang="en-US" altLang="zh-CN" dirty="0">
                <a:hlinkClick r:id="rId2"/>
              </a:rPr>
              <a:t>https://aclanthology.org/</a:t>
            </a:r>
            <a:r>
              <a:rPr lang="en-US" altLang="zh-CN" dirty="0"/>
              <a:t> )</a:t>
            </a:r>
          </a:p>
          <a:p>
            <a:r>
              <a:rPr lang="en-US" altLang="zh-CN" b="1" dirty="0"/>
              <a:t>Machine learning</a:t>
            </a:r>
          </a:p>
          <a:p>
            <a:pPr lvl="1"/>
            <a:r>
              <a:rPr lang="en-US" altLang="zh-CN" dirty="0"/>
              <a:t>ICML, NIPS, ICLR</a:t>
            </a:r>
          </a:p>
          <a:p>
            <a:r>
              <a:rPr lang="en-US" altLang="zh-CN" b="1" dirty="0"/>
              <a:t>Information Retrieval</a:t>
            </a:r>
          </a:p>
          <a:p>
            <a:pPr lvl="1"/>
            <a:r>
              <a:rPr lang="en-US" altLang="zh-CN" dirty="0"/>
              <a:t>SIGIR, WWW, CIKM, WSDM</a:t>
            </a:r>
          </a:p>
          <a:p>
            <a:r>
              <a:rPr lang="en-US" altLang="zh-CN" b="1" dirty="0"/>
              <a:t>Data Mining</a:t>
            </a:r>
          </a:p>
          <a:p>
            <a:pPr lvl="1"/>
            <a:r>
              <a:rPr lang="en-US" altLang="zh-CN" dirty="0"/>
              <a:t>KDD</a:t>
            </a:r>
          </a:p>
          <a:p>
            <a:endParaRPr lang="en-US" altLang="zh-CN" dirty="0"/>
          </a:p>
          <a:p>
            <a:endParaRPr lang="zh-CN" altLang="en-US" dirty="0"/>
          </a:p>
        </p:txBody>
      </p:sp>
      <p:sp>
        <p:nvSpPr>
          <p:cNvPr id="8" name="灯片编号占位符 7">
            <a:extLst>
              <a:ext uri="{FF2B5EF4-FFF2-40B4-BE49-F238E27FC236}">
                <a16:creationId xmlns:a16="http://schemas.microsoft.com/office/drawing/2014/main" id="{988CA186-18D4-4BEF-9B3F-F2843E52851D}"/>
              </a:ext>
            </a:extLst>
          </p:cNvPr>
          <p:cNvSpPr>
            <a:spLocks noGrp="1"/>
          </p:cNvSpPr>
          <p:nvPr>
            <p:ph type="sldNum" sz="quarter" idx="12"/>
          </p:nvPr>
        </p:nvSpPr>
        <p:spPr/>
        <p:txBody>
          <a:bodyPr/>
          <a:lstStyle/>
          <a:p>
            <a:fld id="{DC8BB421-126E-41CB-B73A-69D52E98CAE3}" type="slidenum">
              <a:rPr lang="zh-CN" altLang="en-US" smtClean="0"/>
              <a:t>37</a:t>
            </a:fld>
            <a:endParaRPr lang="zh-CN" altLang="en-US" dirty="0"/>
          </a:p>
        </p:txBody>
      </p:sp>
    </p:spTree>
    <p:extLst>
      <p:ext uri="{BB962C8B-B14F-4D97-AF65-F5344CB8AC3E}">
        <p14:creationId xmlns:p14="http://schemas.microsoft.com/office/powerpoint/2010/main" val="2538874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0FBE47-E432-444B-AF56-57CBB335B5D3}"/>
              </a:ext>
            </a:extLst>
          </p:cNvPr>
          <p:cNvSpPr>
            <a:spLocks noGrp="1"/>
          </p:cNvSpPr>
          <p:nvPr>
            <p:ph type="title"/>
          </p:nvPr>
        </p:nvSpPr>
        <p:spPr/>
        <p:txBody>
          <a:bodyPr/>
          <a:lstStyle/>
          <a:p>
            <a:r>
              <a:rPr lang="en-US" altLang="zh-CN" dirty="0"/>
              <a:t>People in NLP</a:t>
            </a:r>
            <a:endParaRPr lang="zh-CN" altLang="en-US" dirty="0"/>
          </a:p>
        </p:txBody>
      </p:sp>
      <p:pic>
        <p:nvPicPr>
          <p:cNvPr id="5" name="内容占位符 4">
            <a:extLst>
              <a:ext uri="{FF2B5EF4-FFF2-40B4-BE49-F238E27FC236}">
                <a16:creationId xmlns:a16="http://schemas.microsoft.com/office/drawing/2014/main" id="{24EFD78F-61F1-474F-988E-484420D629F6}"/>
              </a:ext>
            </a:extLst>
          </p:cNvPr>
          <p:cNvPicPr>
            <a:picLocks noChangeAspect="1"/>
          </p:cNvPicPr>
          <p:nvPr/>
        </p:nvPicPr>
        <p:blipFill>
          <a:blip r:embed="rId3"/>
          <a:stretch>
            <a:fillRect/>
          </a:stretch>
        </p:blipFill>
        <p:spPr>
          <a:xfrm>
            <a:off x="515938" y="1094643"/>
            <a:ext cx="4313970" cy="2334357"/>
          </a:xfrm>
          <a:prstGeom prst="rect">
            <a:avLst/>
          </a:prstGeom>
        </p:spPr>
      </p:pic>
      <p:pic>
        <p:nvPicPr>
          <p:cNvPr id="6" name="内容占位符 4">
            <a:extLst>
              <a:ext uri="{FF2B5EF4-FFF2-40B4-BE49-F238E27FC236}">
                <a16:creationId xmlns:a16="http://schemas.microsoft.com/office/drawing/2014/main" id="{FDF639EC-145A-4969-AFE9-D4D15CDC07B5}"/>
              </a:ext>
            </a:extLst>
          </p:cNvPr>
          <p:cNvPicPr>
            <a:picLocks noChangeAspect="1"/>
          </p:cNvPicPr>
          <p:nvPr/>
        </p:nvPicPr>
        <p:blipFill>
          <a:blip r:embed="rId4"/>
          <a:stretch>
            <a:fillRect/>
          </a:stretch>
        </p:blipFill>
        <p:spPr>
          <a:xfrm>
            <a:off x="6890019" y="945980"/>
            <a:ext cx="4692381" cy="2464723"/>
          </a:xfrm>
          <a:prstGeom prst="rect">
            <a:avLst/>
          </a:prstGeom>
        </p:spPr>
      </p:pic>
      <p:pic>
        <p:nvPicPr>
          <p:cNvPr id="7" name="图片 6">
            <a:extLst>
              <a:ext uri="{FF2B5EF4-FFF2-40B4-BE49-F238E27FC236}">
                <a16:creationId xmlns:a16="http://schemas.microsoft.com/office/drawing/2014/main" id="{49A6C1B3-363B-4B4D-A851-C3AD2A2E9680}"/>
              </a:ext>
            </a:extLst>
          </p:cNvPr>
          <p:cNvPicPr>
            <a:picLocks noChangeAspect="1"/>
          </p:cNvPicPr>
          <p:nvPr/>
        </p:nvPicPr>
        <p:blipFill>
          <a:blip r:embed="rId5"/>
          <a:stretch>
            <a:fillRect/>
          </a:stretch>
        </p:blipFill>
        <p:spPr>
          <a:xfrm>
            <a:off x="530173" y="3921097"/>
            <a:ext cx="4962221" cy="2574475"/>
          </a:xfrm>
          <a:prstGeom prst="rect">
            <a:avLst/>
          </a:prstGeom>
        </p:spPr>
      </p:pic>
      <p:pic>
        <p:nvPicPr>
          <p:cNvPr id="8" name="图片 7">
            <a:extLst>
              <a:ext uri="{FF2B5EF4-FFF2-40B4-BE49-F238E27FC236}">
                <a16:creationId xmlns:a16="http://schemas.microsoft.com/office/drawing/2014/main" id="{E3832FE2-68B0-4E5B-8A6D-2410C0D0F729}"/>
              </a:ext>
            </a:extLst>
          </p:cNvPr>
          <p:cNvPicPr>
            <a:picLocks noChangeAspect="1"/>
          </p:cNvPicPr>
          <p:nvPr/>
        </p:nvPicPr>
        <p:blipFill>
          <a:blip r:embed="rId6"/>
          <a:stretch>
            <a:fillRect/>
          </a:stretch>
        </p:blipFill>
        <p:spPr>
          <a:xfrm>
            <a:off x="6731214" y="3933894"/>
            <a:ext cx="4962221" cy="2630623"/>
          </a:xfrm>
          <a:prstGeom prst="rect">
            <a:avLst/>
          </a:prstGeom>
        </p:spPr>
      </p:pic>
      <p:sp>
        <p:nvSpPr>
          <p:cNvPr id="11" name="灯片编号占位符 10">
            <a:extLst>
              <a:ext uri="{FF2B5EF4-FFF2-40B4-BE49-F238E27FC236}">
                <a16:creationId xmlns:a16="http://schemas.microsoft.com/office/drawing/2014/main" id="{5EBCE818-2F38-42F8-A568-7B5721E4066A}"/>
              </a:ext>
            </a:extLst>
          </p:cNvPr>
          <p:cNvSpPr>
            <a:spLocks noGrp="1"/>
          </p:cNvSpPr>
          <p:nvPr>
            <p:ph type="sldNum" sz="quarter" idx="12"/>
          </p:nvPr>
        </p:nvSpPr>
        <p:spPr/>
        <p:txBody>
          <a:bodyPr/>
          <a:lstStyle/>
          <a:p>
            <a:fld id="{DC8BB421-126E-41CB-B73A-69D52E98CAE3}" type="slidenum">
              <a:rPr lang="zh-CN" altLang="en-US" smtClean="0"/>
              <a:t>38</a:t>
            </a:fld>
            <a:endParaRPr lang="zh-CN" altLang="en-US" dirty="0"/>
          </a:p>
        </p:txBody>
      </p:sp>
    </p:spTree>
    <p:extLst>
      <p:ext uri="{BB962C8B-B14F-4D97-AF65-F5344CB8AC3E}">
        <p14:creationId xmlns:p14="http://schemas.microsoft.com/office/powerpoint/2010/main" val="1434847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995201-62CB-4748-98C0-885B72C1ED90}"/>
              </a:ext>
            </a:extLst>
          </p:cNvPr>
          <p:cNvSpPr>
            <a:spLocks noGrp="1"/>
          </p:cNvSpPr>
          <p:nvPr>
            <p:ph type="title"/>
          </p:nvPr>
        </p:nvSpPr>
        <p:spPr/>
        <p:txBody>
          <a:bodyPr/>
          <a:lstStyle/>
          <a:p>
            <a:r>
              <a:rPr lang="en-US" altLang="zh-CN" dirty="0"/>
              <a:t>People in NLP (China)</a:t>
            </a:r>
            <a:endParaRPr lang="zh-CN" altLang="en-US" dirty="0"/>
          </a:p>
        </p:txBody>
      </p:sp>
      <p:pic>
        <p:nvPicPr>
          <p:cNvPr id="5" name="Picture 2" descr="preview">
            <a:extLst>
              <a:ext uri="{FF2B5EF4-FFF2-40B4-BE49-F238E27FC236}">
                <a16:creationId xmlns:a16="http://schemas.microsoft.com/office/drawing/2014/main" id="{BD0A1DB1-3FD6-4D75-B230-0CAEA941AC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5938" y="1108041"/>
            <a:ext cx="7372282" cy="550862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285A439-D461-42F8-A68E-DCE194D5F9F7}"/>
              </a:ext>
            </a:extLst>
          </p:cNvPr>
          <p:cNvSpPr txBox="1"/>
          <p:nvPr/>
        </p:nvSpPr>
        <p:spPr>
          <a:xfrm>
            <a:off x="8128000" y="2988459"/>
            <a:ext cx="3810075"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black"/>
                </a:solidFill>
                <a:latin typeface="Arial" panose="020B0604020202020204"/>
                <a:ea typeface="黑体" panose="02010609060101010101" pitchFamily="49" charset="-122"/>
                <a:hlinkClick r:id="rId3"/>
              </a:rPr>
              <a:t>知乎</a:t>
            </a:r>
            <a:r>
              <a:rPr lang="en-US" altLang="zh-CN" sz="2800" b="1" dirty="0">
                <a:solidFill>
                  <a:prstClr val="black"/>
                </a:solidFill>
                <a:latin typeface="Arial" panose="020B0604020202020204"/>
                <a:ea typeface="黑体" panose="02010609060101010101" pitchFamily="49" charset="-122"/>
                <a:hlinkClick r:id="rId3"/>
              </a:rPr>
              <a:t>:</a:t>
            </a:r>
            <a:endParaRPr kumimoji="0" lang="en-US" altLang="zh-CN"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3"/>
              </a:rPr>
              <a:t>https://www.zhihu.com/question/24366306</a:t>
            </a:r>
            <a:endParaRPr kumimoji="0" lang="zh-CN" altLang="en-US"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9" name="灯片编号占位符 8">
            <a:extLst>
              <a:ext uri="{FF2B5EF4-FFF2-40B4-BE49-F238E27FC236}">
                <a16:creationId xmlns:a16="http://schemas.microsoft.com/office/drawing/2014/main" id="{F7E72E2A-1D5E-459C-A390-6B0D69B750E9}"/>
              </a:ext>
            </a:extLst>
          </p:cNvPr>
          <p:cNvSpPr>
            <a:spLocks noGrp="1"/>
          </p:cNvSpPr>
          <p:nvPr>
            <p:ph type="sldNum" sz="quarter" idx="12"/>
          </p:nvPr>
        </p:nvSpPr>
        <p:spPr/>
        <p:txBody>
          <a:bodyPr/>
          <a:lstStyle/>
          <a:p>
            <a:fld id="{DC8BB421-126E-41CB-B73A-69D52E98CAE3}" type="slidenum">
              <a:rPr lang="zh-CN" altLang="en-US" smtClean="0"/>
              <a:t>39</a:t>
            </a:fld>
            <a:endParaRPr lang="zh-CN" altLang="en-US" dirty="0"/>
          </a:p>
        </p:txBody>
      </p:sp>
    </p:spTree>
    <p:extLst>
      <p:ext uri="{BB962C8B-B14F-4D97-AF65-F5344CB8AC3E}">
        <p14:creationId xmlns:p14="http://schemas.microsoft.com/office/powerpoint/2010/main" val="870583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766FF-5643-4A5D-BBBD-BF9A4BAC774F}"/>
              </a:ext>
            </a:extLst>
          </p:cNvPr>
          <p:cNvSpPr>
            <a:spLocks noGrp="1"/>
          </p:cNvSpPr>
          <p:nvPr>
            <p:ph type="title"/>
          </p:nvPr>
        </p:nvSpPr>
        <p:spPr/>
        <p:txBody>
          <a:bodyPr/>
          <a:lstStyle/>
          <a:p>
            <a:r>
              <a:rPr lang="en-US" altLang="zh-CN" dirty="0"/>
              <a:t>Outline</a:t>
            </a:r>
            <a:endParaRPr lang="zh-CN" altLang="en-US" dirty="0"/>
          </a:p>
        </p:txBody>
      </p:sp>
      <p:sp>
        <p:nvSpPr>
          <p:cNvPr id="5" name="内容占位符 2">
            <a:extLst>
              <a:ext uri="{FF2B5EF4-FFF2-40B4-BE49-F238E27FC236}">
                <a16:creationId xmlns:a16="http://schemas.microsoft.com/office/drawing/2014/main" id="{3C7221D0-8E46-4C81-9578-BAB9363A1BB7}"/>
              </a:ext>
            </a:extLst>
          </p:cNvPr>
          <p:cNvSpPr>
            <a:spLocks noGrp="1"/>
          </p:cNvSpPr>
          <p:nvPr>
            <p:ph idx="1"/>
          </p:nvPr>
        </p:nvSpPr>
        <p:spPr>
          <a:xfrm>
            <a:off x="721135" y="1654670"/>
            <a:ext cx="9595449" cy="3840760"/>
          </a:xfrm>
        </p:spPr>
        <p:txBody>
          <a:bodyPr>
            <a:normAutofit/>
          </a:bodyPr>
          <a:lstStyle/>
          <a:p>
            <a:pPr>
              <a:lnSpc>
                <a:spcPct val="150000"/>
              </a:lnSpc>
            </a:pPr>
            <a:r>
              <a:rPr lang="en-US" altLang="zh-CN" sz="3600" b="1" dirty="0">
                <a:solidFill>
                  <a:srgbClr val="FF0000"/>
                </a:solidFill>
              </a:rPr>
              <a:t>Introduction to NLP</a:t>
            </a:r>
          </a:p>
          <a:p>
            <a:pPr>
              <a:lnSpc>
                <a:spcPct val="150000"/>
              </a:lnSpc>
            </a:pPr>
            <a:r>
              <a:rPr lang="en-US" altLang="zh-CN" sz="3600" b="1" dirty="0"/>
              <a:t>Basics for Python and NLTK</a:t>
            </a:r>
          </a:p>
          <a:p>
            <a:pPr>
              <a:lnSpc>
                <a:spcPct val="150000"/>
              </a:lnSpc>
            </a:pPr>
            <a:r>
              <a:rPr lang="en-US" altLang="zh-CN" sz="3600" b="1" dirty="0"/>
              <a:t>Regular Expression &amp; Edit distance</a:t>
            </a:r>
          </a:p>
        </p:txBody>
      </p:sp>
      <p:sp>
        <p:nvSpPr>
          <p:cNvPr id="8" name="灯片编号占位符 7">
            <a:extLst>
              <a:ext uri="{FF2B5EF4-FFF2-40B4-BE49-F238E27FC236}">
                <a16:creationId xmlns:a16="http://schemas.microsoft.com/office/drawing/2014/main" id="{699B841D-0001-4F32-8B7A-0E1D4F4AD852}"/>
              </a:ext>
            </a:extLst>
          </p:cNvPr>
          <p:cNvSpPr>
            <a:spLocks noGrp="1"/>
          </p:cNvSpPr>
          <p:nvPr>
            <p:ph type="sldNum" sz="quarter" idx="12"/>
          </p:nvPr>
        </p:nvSpPr>
        <p:spPr/>
        <p:txBody>
          <a:bodyPr/>
          <a:lstStyle/>
          <a:p>
            <a:fld id="{DC8BB421-126E-41CB-B73A-69D52E98CAE3}" type="slidenum">
              <a:rPr lang="zh-CN" altLang="en-US" smtClean="0"/>
              <a:t>4</a:t>
            </a:fld>
            <a:endParaRPr lang="zh-CN" altLang="en-US" dirty="0"/>
          </a:p>
        </p:txBody>
      </p:sp>
    </p:spTree>
    <p:extLst>
      <p:ext uri="{BB962C8B-B14F-4D97-AF65-F5344CB8AC3E}">
        <p14:creationId xmlns:p14="http://schemas.microsoft.com/office/powerpoint/2010/main" val="24759221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8F19AE-37CF-4546-9410-40B20FF00DD4}"/>
              </a:ext>
            </a:extLst>
          </p:cNvPr>
          <p:cNvSpPr>
            <a:spLocks noGrp="1"/>
          </p:cNvSpPr>
          <p:nvPr>
            <p:ph type="title"/>
          </p:nvPr>
        </p:nvSpPr>
        <p:spPr/>
        <p:txBody>
          <a:bodyPr/>
          <a:lstStyle/>
          <a:p>
            <a:r>
              <a:rPr lang="en-US" altLang="zh-CN" dirty="0"/>
              <a:t>People in NLP (Fudan)</a:t>
            </a:r>
            <a:endParaRPr lang="zh-CN" altLang="en-US" dirty="0"/>
          </a:p>
        </p:txBody>
      </p:sp>
      <p:pic>
        <p:nvPicPr>
          <p:cNvPr id="5" name="内容占位符 4">
            <a:extLst>
              <a:ext uri="{FF2B5EF4-FFF2-40B4-BE49-F238E27FC236}">
                <a16:creationId xmlns:a16="http://schemas.microsoft.com/office/drawing/2014/main" id="{6B131CED-160C-42F3-A075-8BE928296613}"/>
              </a:ext>
            </a:extLst>
          </p:cNvPr>
          <p:cNvPicPr>
            <a:picLocks noChangeAspect="1"/>
          </p:cNvPicPr>
          <p:nvPr/>
        </p:nvPicPr>
        <p:blipFill rotWithShape="1">
          <a:blip r:embed="rId2"/>
          <a:srcRect t="3408" r="5262"/>
          <a:stretch/>
        </p:blipFill>
        <p:spPr>
          <a:xfrm>
            <a:off x="515938" y="1785238"/>
            <a:ext cx="5186362" cy="3847396"/>
          </a:xfrm>
          <a:prstGeom prst="rect">
            <a:avLst/>
          </a:prstGeom>
        </p:spPr>
      </p:pic>
      <p:pic>
        <p:nvPicPr>
          <p:cNvPr id="6" name="图片 5">
            <a:extLst>
              <a:ext uri="{FF2B5EF4-FFF2-40B4-BE49-F238E27FC236}">
                <a16:creationId xmlns:a16="http://schemas.microsoft.com/office/drawing/2014/main" id="{26F7D680-D8EE-451A-B5A9-D5DFB1FE21A3}"/>
              </a:ext>
            </a:extLst>
          </p:cNvPr>
          <p:cNvPicPr>
            <a:picLocks noChangeAspect="1"/>
          </p:cNvPicPr>
          <p:nvPr/>
        </p:nvPicPr>
        <p:blipFill>
          <a:blip r:embed="rId3"/>
          <a:stretch>
            <a:fillRect/>
          </a:stretch>
        </p:blipFill>
        <p:spPr>
          <a:xfrm>
            <a:off x="5851821" y="1089437"/>
            <a:ext cx="6035378" cy="2619499"/>
          </a:xfrm>
          <a:prstGeom prst="rect">
            <a:avLst/>
          </a:prstGeom>
        </p:spPr>
      </p:pic>
      <p:pic>
        <p:nvPicPr>
          <p:cNvPr id="7" name="图片 6">
            <a:extLst>
              <a:ext uri="{FF2B5EF4-FFF2-40B4-BE49-F238E27FC236}">
                <a16:creationId xmlns:a16="http://schemas.microsoft.com/office/drawing/2014/main" id="{F50192B0-23FC-4DFA-B1F1-17498853EB37}"/>
              </a:ext>
            </a:extLst>
          </p:cNvPr>
          <p:cNvPicPr>
            <a:picLocks noChangeAspect="1"/>
          </p:cNvPicPr>
          <p:nvPr/>
        </p:nvPicPr>
        <p:blipFill>
          <a:blip r:embed="rId4"/>
          <a:stretch>
            <a:fillRect/>
          </a:stretch>
        </p:blipFill>
        <p:spPr>
          <a:xfrm>
            <a:off x="5851821" y="3946651"/>
            <a:ext cx="3878941" cy="2546224"/>
          </a:xfrm>
          <a:prstGeom prst="rect">
            <a:avLst/>
          </a:prstGeom>
        </p:spPr>
      </p:pic>
      <p:sp>
        <p:nvSpPr>
          <p:cNvPr id="8" name="文本框 7">
            <a:extLst>
              <a:ext uri="{FF2B5EF4-FFF2-40B4-BE49-F238E27FC236}">
                <a16:creationId xmlns:a16="http://schemas.microsoft.com/office/drawing/2014/main" id="{88ACF570-EC6A-493A-9BB5-008882EF4CE4}"/>
              </a:ext>
            </a:extLst>
          </p:cNvPr>
          <p:cNvSpPr txBox="1"/>
          <p:nvPr/>
        </p:nvSpPr>
        <p:spPr>
          <a:xfrm>
            <a:off x="9711721" y="4812714"/>
            <a:ext cx="236479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邱锡鹏老师的回答：</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5"/>
              </a:rPr>
              <a:t>https://www.zhihu.com/question/24366306/answer/123787923</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1" name="灯片编号占位符 10">
            <a:extLst>
              <a:ext uri="{FF2B5EF4-FFF2-40B4-BE49-F238E27FC236}">
                <a16:creationId xmlns:a16="http://schemas.microsoft.com/office/drawing/2014/main" id="{F5C96BBE-3678-4683-943D-692DDB480C81}"/>
              </a:ext>
            </a:extLst>
          </p:cNvPr>
          <p:cNvSpPr>
            <a:spLocks noGrp="1"/>
          </p:cNvSpPr>
          <p:nvPr>
            <p:ph type="sldNum" sz="quarter" idx="12"/>
          </p:nvPr>
        </p:nvSpPr>
        <p:spPr/>
        <p:txBody>
          <a:bodyPr/>
          <a:lstStyle/>
          <a:p>
            <a:fld id="{DC8BB421-126E-41CB-B73A-69D52E98CAE3}" type="slidenum">
              <a:rPr lang="zh-CN" altLang="en-US" smtClean="0"/>
              <a:t>40</a:t>
            </a:fld>
            <a:endParaRPr lang="zh-CN" altLang="en-US" dirty="0"/>
          </a:p>
        </p:txBody>
      </p:sp>
    </p:spTree>
    <p:extLst>
      <p:ext uri="{BB962C8B-B14F-4D97-AF65-F5344CB8AC3E}">
        <p14:creationId xmlns:p14="http://schemas.microsoft.com/office/powerpoint/2010/main" val="4116226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F22F04-6B9E-4D7E-A957-7E903F9A1D9D}"/>
              </a:ext>
            </a:extLst>
          </p:cNvPr>
          <p:cNvSpPr>
            <a:spLocks noGrp="1"/>
          </p:cNvSpPr>
          <p:nvPr>
            <p:ph type="title"/>
          </p:nvPr>
        </p:nvSpPr>
        <p:spPr/>
        <p:txBody>
          <a:bodyPr/>
          <a:lstStyle/>
          <a:p>
            <a:r>
              <a:rPr lang="en-US" altLang="zh-CN" dirty="0"/>
              <a:t>Research Labs</a:t>
            </a:r>
            <a:endParaRPr lang="zh-CN" altLang="en-US" dirty="0"/>
          </a:p>
        </p:txBody>
      </p:sp>
      <p:sp>
        <p:nvSpPr>
          <p:cNvPr id="3" name="内容占位符 2">
            <a:extLst>
              <a:ext uri="{FF2B5EF4-FFF2-40B4-BE49-F238E27FC236}">
                <a16:creationId xmlns:a16="http://schemas.microsoft.com/office/drawing/2014/main" id="{24792DFA-4F95-4F47-965B-0B115DA57408}"/>
              </a:ext>
            </a:extLst>
          </p:cNvPr>
          <p:cNvSpPr>
            <a:spLocks noGrp="1"/>
          </p:cNvSpPr>
          <p:nvPr>
            <p:ph idx="1"/>
          </p:nvPr>
        </p:nvSpPr>
        <p:spPr>
          <a:xfrm>
            <a:off x="490229" y="1108433"/>
            <a:ext cx="11064875" cy="5508233"/>
          </a:xfrm>
        </p:spPr>
        <p:txBody>
          <a:bodyPr/>
          <a:lstStyle/>
          <a:p>
            <a:r>
              <a:rPr lang="en-US" altLang="zh-CN" dirty="0">
                <a:hlinkClick r:id="rId2"/>
              </a:rPr>
              <a:t>https://openai.com/research/</a:t>
            </a:r>
            <a:r>
              <a:rPr lang="en-US" altLang="zh-CN" dirty="0"/>
              <a:t> (Microsoft)</a:t>
            </a:r>
          </a:p>
          <a:p>
            <a:r>
              <a:rPr lang="en-US" altLang="zh-CN" dirty="0">
                <a:hlinkClick r:id="rId3"/>
              </a:rPr>
              <a:t>https://ai.googleblog.com/</a:t>
            </a:r>
            <a:r>
              <a:rPr lang="en-US" altLang="zh-CN" dirty="0"/>
              <a:t> </a:t>
            </a:r>
          </a:p>
          <a:p>
            <a:r>
              <a:rPr lang="en-US" altLang="zh-CN" dirty="0">
                <a:hlinkClick r:id="rId4"/>
              </a:rPr>
              <a:t>https://deepmind.com/</a:t>
            </a:r>
            <a:r>
              <a:rPr lang="en-US" altLang="zh-CN" dirty="0"/>
              <a:t> </a:t>
            </a:r>
          </a:p>
          <a:p>
            <a:r>
              <a:rPr lang="en-US" altLang="zh-CN" dirty="0">
                <a:hlinkClick r:id="rId5"/>
              </a:rPr>
              <a:t>https://ai.tencent.com/ailab/nlp/en/index.html</a:t>
            </a:r>
            <a:r>
              <a:rPr lang="en-US" altLang="zh-CN" dirty="0"/>
              <a:t> </a:t>
            </a:r>
          </a:p>
          <a:p>
            <a:r>
              <a:rPr lang="en-US" altLang="zh-CN" dirty="0"/>
              <a:t>Facebook, Amazon, Baidu, Huawei</a:t>
            </a:r>
          </a:p>
          <a:p>
            <a:r>
              <a:rPr lang="en-US" altLang="zh-CN" dirty="0"/>
              <a:t>Many others</a:t>
            </a:r>
          </a:p>
        </p:txBody>
      </p:sp>
      <p:sp>
        <p:nvSpPr>
          <p:cNvPr id="4" name="灯片编号占位符 3">
            <a:extLst>
              <a:ext uri="{FF2B5EF4-FFF2-40B4-BE49-F238E27FC236}">
                <a16:creationId xmlns:a16="http://schemas.microsoft.com/office/drawing/2014/main" id="{74CED1B1-17F0-4A46-A8DC-4F0E7BE77CFD}"/>
              </a:ext>
            </a:extLst>
          </p:cNvPr>
          <p:cNvSpPr>
            <a:spLocks noGrp="1"/>
          </p:cNvSpPr>
          <p:nvPr>
            <p:ph type="sldNum" sz="quarter" idx="12"/>
          </p:nvPr>
        </p:nvSpPr>
        <p:spPr/>
        <p:txBody>
          <a:bodyPr/>
          <a:lstStyle/>
          <a:p>
            <a:fld id="{DC8BB421-126E-41CB-B73A-69D52E98CAE3}" type="slidenum">
              <a:rPr lang="zh-CN" altLang="en-US" smtClean="0"/>
              <a:t>41</a:t>
            </a:fld>
            <a:endParaRPr lang="zh-CN" altLang="en-US" dirty="0"/>
          </a:p>
        </p:txBody>
      </p:sp>
    </p:spTree>
    <p:extLst>
      <p:ext uri="{BB962C8B-B14F-4D97-AF65-F5344CB8AC3E}">
        <p14:creationId xmlns:p14="http://schemas.microsoft.com/office/powerpoint/2010/main" val="1483143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72DF77-20BF-40C0-BCA4-AAA843DDBA93}"/>
              </a:ext>
            </a:extLst>
          </p:cNvPr>
          <p:cNvSpPr>
            <a:spLocks noGrp="1"/>
          </p:cNvSpPr>
          <p:nvPr>
            <p:ph type="title"/>
          </p:nvPr>
        </p:nvSpPr>
        <p:spPr/>
        <p:txBody>
          <a:bodyPr/>
          <a:lstStyle/>
          <a:p>
            <a:r>
              <a:rPr lang="en-US" altLang="zh-CN" dirty="0"/>
              <a:t>What we will cover?</a:t>
            </a:r>
            <a:endParaRPr lang="zh-CN" altLang="en-US" dirty="0"/>
          </a:p>
        </p:txBody>
      </p:sp>
      <p:sp>
        <p:nvSpPr>
          <p:cNvPr id="3" name="内容占位符 2">
            <a:extLst>
              <a:ext uri="{FF2B5EF4-FFF2-40B4-BE49-F238E27FC236}">
                <a16:creationId xmlns:a16="http://schemas.microsoft.com/office/drawing/2014/main" id="{A05D06BF-82BD-4094-BB31-A65907F90EFD}"/>
              </a:ext>
            </a:extLst>
          </p:cNvPr>
          <p:cNvSpPr>
            <a:spLocks noGrp="1"/>
          </p:cNvSpPr>
          <p:nvPr>
            <p:ph idx="1"/>
          </p:nvPr>
        </p:nvSpPr>
        <p:spPr>
          <a:xfrm>
            <a:off x="515938" y="1094786"/>
            <a:ext cx="7750175" cy="5508233"/>
          </a:xfrm>
        </p:spPr>
        <p:txBody>
          <a:bodyPr>
            <a:normAutofit fontScale="92500" lnSpcReduction="20000"/>
          </a:bodyPr>
          <a:lstStyle/>
          <a:p>
            <a:pPr>
              <a:lnSpc>
                <a:spcPct val="120000"/>
              </a:lnSpc>
              <a:spcBef>
                <a:spcPts val="600"/>
              </a:spcBef>
              <a:spcAft>
                <a:spcPts val="600"/>
              </a:spcAft>
            </a:pPr>
            <a:r>
              <a:rPr lang="en-US" altLang="zh-CN" sz="2800" b="1" dirty="0"/>
              <a:t>Basic text pre-processing approaches </a:t>
            </a:r>
          </a:p>
          <a:p>
            <a:pPr>
              <a:lnSpc>
                <a:spcPct val="120000"/>
              </a:lnSpc>
              <a:spcBef>
                <a:spcPts val="600"/>
              </a:spcBef>
              <a:spcAft>
                <a:spcPts val="600"/>
              </a:spcAft>
            </a:pPr>
            <a:r>
              <a:rPr lang="en-US" altLang="zh-CN" sz="2800" b="1" dirty="0"/>
              <a:t>Language Models </a:t>
            </a:r>
            <a:r>
              <a:rPr lang="zh-CN" altLang="en-US" sz="2800" b="1" dirty="0"/>
              <a:t>（语言模型）</a:t>
            </a:r>
            <a:endParaRPr lang="en-US" altLang="zh-CN" sz="2800" b="1" dirty="0"/>
          </a:p>
          <a:p>
            <a:pPr>
              <a:lnSpc>
                <a:spcPct val="120000"/>
              </a:lnSpc>
              <a:spcBef>
                <a:spcPts val="600"/>
              </a:spcBef>
              <a:spcAft>
                <a:spcPts val="600"/>
              </a:spcAft>
            </a:pPr>
            <a:r>
              <a:rPr lang="en-US" altLang="zh-CN" sz="2800" b="1" dirty="0"/>
              <a:t>Text classification </a:t>
            </a:r>
            <a:r>
              <a:rPr lang="zh-CN" altLang="en-US" sz="2800" b="1" dirty="0"/>
              <a:t>（文本分类）</a:t>
            </a:r>
            <a:endParaRPr lang="en-US" altLang="zh-CN" sz="2800" b="1" dirty="0"/>
          </a:p>
          <a:p>
            <a:pPr>
              <a:lnSpc>
                <a:spcPct val="120000"/>
              </a:lnSpc>
              <a:spcBef>
                <a:spcPts val="600"/>
              </a:spcBef>
              <a:spcAft>
                <a:spcPts val="600"/>
              </a:spcAft>
            </a:pPr>
            <a:r>
              <a:rPr lang="en-US" altLang="zh-CN" sz="2800" b="1" dirty="0"/>
              <a:t>Word representation </a:t>
            </a:r>
            <a:r>
              <a:rPr lang="zh-CN" altLang="en-US" sz="2800" b="1" dirty="0"/>
              <a:t>（单词向量表示）</a:t>
            </a:r>
            <a:endParaRPr lang="en-US" altLang="zh-CN" sz="2800" b="1" dirty="0"/>
          </a:p>
          <a:p>
            <a:pPr>
              <a:lnSpc>
                <a:spcPct val="120000"/>
              </a:lnSpc>
              <a:spcBef>
                <a:spcPts val="600"/>
              </a:spcBef>
              <a:spcAft>
                <a:spcPts val="600"/>
              </a:spcAft>
            </a:pPr>
            <a:r>
              <a:rPr lang="en-US" altLang="zh-CN" sz="2800" b="1" dirty="0"/>
              <a:t>Text clustering </a:t>
            </a:r>
            <a:r>
              <a:rPr lang="zh-CN" altLang="en-US" sz="2800" b="1" dirty="0"/>
              <a:t>（文本聚类）</a:t>
            </a:r>
            <a:endParaRPr lang="en-US" altLang="zh-CN" sz="2800" b="1" dirty="0"/>
          </a:p>
          <a:p>
            <a:pPr>
              <a:lnSpc>
                <a:spcPct val="120000"/>
              </a:lnSpc>
              <a:spcBef>
                <a:spcPts val="600"/>
              </a:spcBef>
              <a:spcAft>
                <a:spcPts val="600"/>
              </a:spcAft>
            </a:pPr>
            <a:r>
              <a:rPr lang="en-US" altLang="zh-CN" sz="2800" b="1" dirty="0"/>
              <a:t>Sentiment analysis </a:t>
            </a:r>
            <a:r>
              <a:rPr lang="zh-CN" altLang="en-US" sz="2800" b="1" dirty="0"/>
              <a:t>（情感分析）</a:t>
            </a:r>
            <a:endParaRPr lang="en-US" altLang="zh-CN" sz="2800" b="1" dirty="0"/>
          </a:p>
          <a:p>
            <a:pPr>
              <a:lnSpc>
                <a:spcPct val="120000"/>
              </a:lnSpc>
              <a:spcBef>
                <a:spcPts val="600"/>
              </a:spcBef>
              <a:spcAft>
                <a:spcPts val="600"/>
              </a:spcAft>
            </a:pPr>
            <a:r>
              <a:rPr lang="en-US" altLang="zh-CN" sz="2800" b="1" dirty="0"/>
              <a:t>Part-of-speech tagging </a:t>
            </a:r>
            <a:r>
              <a:rPr lang="zh-CN" altLang="en-US" sz="2800" b="1" dirty="0"/>
              <a:t>（词性标注）</a:t>
            </a:r>
            <a:endParaRPr lang="en-US" altLang="zh-CN" sz="2800" b="1" dirty="0"/>
          </a:p>
          <a:p>
            <a:pPr>
              <a:lnSpc>
                <a:spcPct val="120000"/>
              </a:lnSpc>
              <a:spcBef>
                <a:spcPts val="600"/>
              </a:spcBef>
              <a:spcAft>
                <a:spcPts val="600"/>
              </a:spcAft>
            </a:pPr>
            <a:r>
              <a:rPr lang="en-US" altLang="zh-CN" sz="2800" b="1" dirty="0"/>
              <a:t>Text summarization </a:t>
            </a:r>
            <a:r>
              <a:rPr lang="zh-CN" altLang="en-US" sz="2800" b="1" dirty="0"/>
              <a:t>（文本摘要）</a:t>
            </a:r>
            <a:endParaRPr lang="en-US" altLang="zh-CN" sz="2800" b="1" dirty="0"/>
          </a:p>
          <a:p>
            <a:pPr>
              <a:lnSpc>
                <a:spcPct val="120000"/>
              </a:lnSpc>
              <a:spcBef>
                <a:spcPts val="600"/>
              </a:spcBef>
              <a:spcAft>
                <a:spcPts val="600"/>
              </a:spcAft>
            </a:pPr>
            <a:r>
              <a:rPr lang="en-US" altLang="zh-CN" sz="2800" b="1" dirty="0"/>
              <a:t>Hidden Markov Model (</a:t>
            </a:r>
            <a:r>
              <a:rPr lang="zh-CN" altLang="en-US" sz="2800" b="1" dirty="0"/>
              <a:t>隐马尔科夫模型</a:t>
            </a:r>
            <a:r>
              <a:rPr lang="en-US" altLang="zh-CN" sz="2800" b="1" dirty="0"/>
              <a:t>)</a:t>
            </a:r>
          </a:p>
          <a:p>
            <a:pPr>
              <a:lnSpc>
                <a:spcPct val="120000"/>
              </a:lnSpc>
              <a:spcBef>
                <a:spcPts val="600"/>
              </a:spcBef>
              <a:spcAft>
                <a:spcPts val="600"/>
              </a:spcAft>
            </a:pPr>
            <a:r>
              <a:rPr lang="en-US" altLang="zh-CN" sz="2800" b="1" dirty="0"/>
              <a:t>Recurrent NN</a:t>
            </a:r>
            <a:r>
              <a:rPr lang="zh-CN" altLang="en-US" sz="2800" b="1" dirty="0"/>
              <a:t>（递归神经网络），</a:t>
            </a:r>
            <a:r>
              <a:rPr lang="en-US" altLang="zh-CN" sz="2800" b="1" dirty="0"/>
              <a:t>Attention</a:t>
            </a:r>
          </a:p>
        </p:txBody>
      </p:sp>
      <p:sp>
        <p:nvSpPr>
          <p:cNvPr id="8" name="灯片编号占位符 7">
            <a:extLst>
              <a:ext uri="{FF2B5EF4-FFF2-40B4-BE49-F238E27FC236}">
                <a16:creationId xmlns:a16="http://schemas.microsoft.com/office/drawing/2014/main" id="{9DEC8C1C-CF14-4740-9CF9-6EB885430B29}"/>
              </a:ext>
            </a:extLst>
          </p:cNvPr>
          <p:cNvSpPr>
            <a:spLocks noGrp="1"/>
          </p:cNvSpPr>
          <p:nvPr>
            <p:ph type="sldNum" sz="quarter" idx="12"/>
          </p:nvPr>
        </p:nvSpPr>
        <p:spPr/>
        <p:txBody>
          <a:bodyPr/>
          <a:lstStyle/>
          <a:p>
            <a:fld id="{DC8BB421-126E-41CB-B73A-69D52E98CAE3}" type="slidenum">
              <a:rPr lang="zh-CN" altLang="en-US" smtClean="0"/>
              <a:t>42</a:t>
            </a:fld>
            <a:endParaRPr lang="zh-CN" altLang="en-US" dirty="0"/>
          </a:p>
        </p:txBody>
      </p:sp>
    </p:spTree>
    <p:extLst>
      <p:ext uri="{BB962C8B-B14F-4D97-AF65-F5344CB8AC3E}">
        <p14:creationId xmlns:p14="http://schemas.microsoft.com/office/powerpoint/2010/main" val="22182983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FBA6F2-9096-4176-8775-BDE427E46768}"/>
              </a:ext>
            </a:extLst>
          </p:cNvPr>
          <p:cNvSpPr>
            <a:spLocks noGrp="1"/>
          </p:cNvSpPr>
          <p:nvPr>
            <p:ph type="title"/>
          </p:nvPr>
        </p:nvSpPr>
        <p:spPr/>
        <p:txBody>
          <a:bodyPr/>
          <a:lstStyle/>
          <a:p>
            <a:r>
              <a:rPr lang="en-US" altLang="zh-CN" dirty="0"/>
              <a:t>Skills needed/learned</a:t>
            </a:r>
            <a:endParaRPr lang="zh-CN" altLang="en-US" dirty="0"/>
          </a:p>
        </p:txBody>
      </p:sp>
      <p:sp>
        <p:nvSpPr>
          <p:cNvPr id="3" name="内容占位符 2">
            <a:extLst>
              <a:ext uri="{FF2B5EF4-FFF2-40B4-BE49-F238E27FC236}">
                <a16:creationId xmlns:a16="http://schemas.microsoft.com/office/drawing/2014/main" id="{28118577-23BB-4DB1-A495-D4CBC6FCF882}"/>
              </a:ext>
            </a:extLst>
          </p:cNvPr>
          <p:cNvSpPr>
            <a:spLocks noGrp="1"/>
          </p:cNvSpPr>
          <p:nvPr>
            <p:ph idx="1"/>
          </p:nvPr>
        </p:nvSpPr>
        <p:spPr>
          <a:xfrm>
            <a:off x="479425" y="1403708"/>
            <a:ext cx="6924675" cy="5089167"/>
          </a:xfrm>
        </p:spPr>
        <p:txBody>
          <a:bodyPr>
            <a:noAutofit/>
          </a:bodyPr>
          <a:lstStyle/>
          <a:p>
            <a:r>
              <a:rPr lang="en-US" altLang="zh-CN" sz="2800" b="1" dirty="0"/>
              <a:t>Linear algebra </a:t>
            </a:r>
            <a:r>
              <a:rPr lang="zh-CN" altLang="en-US" b="1" dirty="0"/>
              <a:t> </a:t>
            </a:r>
            <a:r>
              <a:rPr lang="en-US" altLang="zh-CN" b="1" dirty="0"/>
              <a:t>(</a:t>
            </a:r>
            <a:r>
              <a:rPr lang="en-US" altLang="zh-CN" sz="2800" b="1" dirty="0"/>
              <a:t>vectors, matrices)</a:t>
            </a:r>
          </a:p>
          <a:p>
            <a:r>
              <a:rPr lang="en-US" altLang="zh-CN" sz="2800" b="1" dirty="0"/>
              <a:t>Basic Statistics</a:t>
            </a:r>
            <a:r>
              <a:rPr lang="en-US" altLang="zh-CN" b="1" dirty="0"/>
              <a:t>/Optimization</a:t>
            </a:r>
            <a:endParaRPr lang="en-US" altLang="zh-CN" sz="2800" b="1" dirty="0"/>
          </a:p>
          <a:p>
            <a:r>
              <a:rPr lang="en-US" altLang="zh-CN" b="1" dirty="0"/>
              <a:t>Machine Learning algorithms</a:t>
            </a:r>
          </a:p>
          <a:p>
            <a:r>
              <a:rPr lang="en-US" altLang="zh-CN" sz="2800" b="1" dirty="0"/>
              <a:t>Neural network</a:t>
            </a:r>
            <a:r>
              <a:rPr lang="en-US" altLang="zh-CN" b="1" dirty="0"/>
              <a:t> models</a:t>
            </a:r>
            <a:endParaRPr lang="en-US" altLang="zh-CN" sz="2800" b="1" dirty="0"/>
          </a:p>
          <a:p>
            <a:r>
              <a:rPr lang="en-US" altLang="zh-CN" sz="2800" b="1" dirty="0">
                <a:solidFill>
                  <a:srgbClr val="FF0000"/>
                </a:solidFill>
              </a:rPr>
              <a:t>Strong Python programming skills!</a:t>
            </a:r>
          </a:p>
          <a:p>
            <a:r>
              <a:rPr lang="en-US" altLang="zh-CN" sz="2800" b="1" dirty="0">
                <a:solidFill>
                  <a:srgbClr val="FF0000"/>
                </a:solidFill>
              </a:rPr>
              <a:t>Communication skills</a:t>
            </a:r>
            <a:endParaRPr lang="zh-CN" altLang="en-US" sz="2800" b="1" dirty="0">
              <a:solidFill>
                <a:srgbClr val="FF0000"/>
              </a:solidFill>
            </a:endParaRPr>
          </a:p>
          <a:p>
            <a:endParaRPr lang="en-US" altLang="zh-CN" sz="2800" b="1" dirty="0"/>
          </a:p>
          <a:p>
            <a:endParaRPr lang="en-US" altLang="zh-CN" sz="2800" b="1" dirty="0"/>
          </a:p>
          <a:p>
            <a:endParaRPr lang="zh-CN" altLang="en-US" dirty="0"/>
          </a:p>
        </p:txBody>
      </p:sp>
      <p:sp>
        <p:nvSpPr>
          <p:cNvPr id="8" name="灯片编号占位符 7">
            <a:extLst>
              <a:ext uri="{FF2B5EF4-FFF2-40B4-BE49-F238E27FC236}">
                <a16:creationId xmlns:a16="http://schemas.microsoft.com/office/drawing/2014/main" id="{0609FC94-38DD-4650-889C-96C92C9CB7C3}"/>
              </a:ext>
            </a:extLst>
          </p:cNvPr>
          <p:cNvSpPr>
            <a:spLocks noGrp="1"/>
          </p:cNvSpPr>
          <p:nvPr>
            <p:ph type="sldNum" sz="quarter" idx="12"/>
          </p:nvPr>
        </p:nvSpPr>
        <p:spPr/>
        <p:txBody>
          <a:bodyPr/>
          <a:lstStyle/>
          <a:p>
            <a:fld id="{DC8BB421-126E-41CB-B73A-69D52E98CAE3}" type="slidenum">
              <a:rPr lang="zh-CN" altLang="en-US" smtClean="0"/>
              <a:t>43</a:t>
            </a:fld>
            <a:endParaRPr lang="zh-CN" altLang="en-US" dirty="0"/>
          </a:p>
        </p:txBody>
      </p:sp>
    </p:spTree>
    <p:extLst>
      <p:ext uri="{BB962C8B-B14F-4D97-AF65-F5344CB8AC3E}">
        <p14:creationId xmlns:p14="http://schemas.microsoft.com/office/powerpoint/2010/main" val="1818881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C28B5-CFE0-48CE-A545-47D345C4C970}"/>
              </a:ext>
            </a:extLst>
          </p:cNvPr>
          <p:cNvSpPr>
            <a:spLocks noGrp="1"/>
          </p:cNvSpPr>
          <p:nvPr>
            <p:ph type="title"/>
          </p:nvPr>
        </p:nvSpPr>
        <p:spPr/>
        <p:txBody>
          <a:bodyPr/>
          <a:lstStyle/>
          <a:p>
            <a:r>
              <a:rPr lang="en-US" altLang="zh-CN" dirty="0"/>
              <a:t>Textbooks</a:t>
            </a:r>
            <a:endParaRPr lang="zh-CN" altLang="en-US" dirty="0"/>
          </a:p>
        </p:txBody>
      </p:sp>
      <p:sp>
        <p:nvSpPr>
          <p:cNvPr id="3" name="内容占位符 2">
            <a:extLst>
              <a:ext uri="{FF2B5EF4-FFF2-40B4-BE49-F238E27FC236}">
                <a16:creationId xmlns:a16="http://schemas.microsoft.com/office/drawing/2014/main" id="{D9E76F65-3280-407E-B713-83F3C49A94BA}"/>
              </a:ext>
            </a:extLst>
          </p:cNvPr>
          <p:cNvSpPr>
            <a:spLocks noGrp="1"/>
          </p:cNvSpPr>
          <p:nvPr>
            <p:ph idx="1"/>
          </p:nvPr>
        </p:nvSpPr>
        <p:spPr>
          <a:xfrm>
            <a:off x="534985" y="1349767"/>
            <a:ext cx="11333167" cy="4924033"/>
          </a:xfrm>
        </p:spPr>
        <p:txBody>
          <a:bodyPr>
            <a:noAutofit/>
          </a:bodyPr>
          <a:lstStyle/>
          <a:p>
            <a:pPr marL="514350" indent="-514350">
              <a:buFont typeface="+mj-lt"/>
              <a:buAutoNum type="arabicPeriod"/>
            </a:pPr>
            <a:r>
              <a:rPr lang="en-US" altLang="zh-CN" dirty="0"/>
              <a:t>Dan Jurafsky and James H. Martin, Speech and Language Processing, </a:t>
            </a:r>
            <a:r>
              <a:rPr lang="en-US" altLang="zh-CN" dirty="0">
                <a:hlinkClick r:id="rId2"/>
              </a:rPr>
              <a:t>https://web.stanford.edu/~jurafsky/slp3/</a:t>
            </a:r>
            <a:r>
              <a:rPr lang="zh-CN" altLang="en-US" dirty="0"/>
              <a:t>（主要参考）</a:t>
            </a:r>
          </a:p>
          <a:p>
            <a:pPr marL="514350" indent="-514350">
              <a:buFont typeface="+mj-lt"/>
              <a:buAutoNum type="arabicPeriod"/>
            </a:pPr>
            <a:r>
              <a:rPr lang="zh-CN" altLang="en-US" dirty="0"/>
              <a:t>张奇、桂韬、黄萱菁，自然语言处理导论</a:t>
            </a:r>
            <a:r>
              <a:rPr lang="en-US" altLang="zh-CN" dirty="0"/>
              <a:t>, </a:t>
            </a:r>
            <a:r>
              <a:rPr lang="en-US" altLang="zh-CN" dirty="0">
                <a:hlinkClick r:id="rId3"/>
              </a:rPr>
              <a:t>https://intro-nlp.github.io/</a:t>
            </a:r>
            <a:r>
              <a:rPr lang="en-US" altLang="zh-CN" dirty="0"/>
              <a:t>, 2022 </a:t>
            </a:r>
          </a:p>
          <a:p>
            <a:pPr marL="514350" indent="-514350">
              <a:buFont typeface="+mj-lt"/>
              <a:buAutoNum type="arabicPeriod"/>
            </a:pPr>
            <a:r>
              <a:rPr lang="en-US" altLang="zh-CN" dirty="0"/>
              <a:t>Bird, Steven, Ewan Klein, and Edward Loper. Natural language processing with Python: analyzing text with the natural language toolkit." O'Reilly Media, Inc.", 2009. </a:t>
            </a:r>
            <a:r>
              <a:rPr lang="en-US" altLang="zh-CN" dirty="0">
                <a:hlinkClick r:id="rId4"/>
              </a:rPr>
              <a:t>https://www.nltk.org/book/</a:t>
            </a:r>
            <a:r>
              <a:rPr lang="en-US" altLang="zh-CN" dirty="0"/>
              <a:t> </a:t>
            </a:r>
          </a:p>
          <a:p>
            <a:pPr marL="514350" indent="-514350">
              <a:buFont typeface="+mj-lt"/>
              <a:buAutoNum type="arabicPeriod"/>
            </a:pPr>
            <a:r>
              <a:rPr lang="en-US" altLang="zh-CN" dirty="0"/>
              <a:t>Foundations of Statistical Natural Language Processing, </a:t>
            </a:r>
            <a:r>
              <a:rPr lang="en-US" altLang="zh-CN" dirty="0">
                <a:hlinkClick r:id="rId5"/>
              </a:rPr>
              <a:t>https://nlp.stanford.edu/fsnlp/</a:t>
            </a:r>
            <a:r>
              <a:rPr lang="en-US" altLang="zh-CN" dirty="0"/>
              <a:t>,</a:t>
            </a:r>
            <a:r>
              <a:rPr lang="zh-CN" altLang="en-US" dirty="0"/>
              <a:t> </a:t>
            </a:r>
            <a:r>
              <a:rPr lang="en-US" altLang="zh-CN" dirty="0"/>
              <a:t>1999</a:t>
            </a:r>
          </a:p>
          <a:p>
            <a:endParaRPr lang="zh-CN" altLang="en-US" dirty="0"/>
          </a:p>
        </p:txBody>
      </p:sp>
      <p:sp>
        <p:nvSpPr>
          <p:cNvPr id="8" name="灯片编号占位符 7">
            <a:extLst>
              <a:ext uri="{FF2B5EF4-FFF2-40B4-BE49-F238E27FC236}">
                <a16:creationId xmlns:a16="http://schemas.microsoft.com/office/drawing/2014/main" id="{3AB1FB54-8FB5-4D08-A845-D22A216841B4}"/>
              </a:ext>
            </a:extLst>
          </p:cNvPr>
          <p:cNvSpPr>
            <a:spLocks noGrp="1"/>
          </p:cNvSpPr>
          <p:nvPr>
            <p:ph type="sldNum" sz="quarter" idx="12"/>
          </p:nvPr>
        </p:nvSpPr>
        <p:spPr/>
        <p:txBody>
          <a:bodyPr/>
          <a:lstStyle/>
          <a:p>
            <a:fld id="{DC8BB421-126E-41CB-B73A-69D52E98CAE3}" type="slidenum">
              <a:rPr lang="zh-CN" altLang="en-US" smtClean="0"/>
              <a:t>44</a:t>
            </a:fld>
            <a:endParaRPr lang="zh-CN" altLang="en-US" dirty="0"/>
          </a:p>
        </p:txBody>
      </p:sp>
    </p:spTree>
    <p:extLst>
      <p:ext uri="{BB962C8B-B14F-4D97-AF65-F5344CB8AC3E}">
        <p14:creationId xmlns:p14="http://schemas.microsoft.com/office/powerpoint/2010/main" val="2475026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FEDEAF-DF6D-4D1F-B6B5-F71768FC7A99}"/>
              </a:ext>
            </a:extLst>
          </p:cNvPr>
          <p:cNvSpPr>
            <a:spLocks noGrp="1"/>
          </p:cNvSpPr>
          <p:nvPr>
            <p:ph type="title"/>
          </p:nvPr>
        </p:nvSpPr>
        <p:spPr/>
        <p:txBody>
          <a:bodyPr/>
          <a:lstStyle/>
          <a:p>
            <a:r>
              <a:rPr lang="en-US" altLang="zh-CN" dirty="0"/>
              <a:t>Other Online</a:t>
            </a:r>
            <a:r>
              <a:rPr lang="zh-CN" altLang="en-US" dirty="0"/>
              <a:t> </a:t>
            </a:r>
            <a:r>
              <a:rPr lang="en-US" altLang="zh-CN" dirty="0"/>
              <a:t>Courses</a:t>
            </a:r>
            <a:endParaRPr lang="zh-CN" altLang="en-US" dirty="0"/>
          </a:p>
        </p:txBody>
      </p:sp>
      <p:sp>
        <p:nvSpPr>
          <p:cNvPr id="3" name="内容占位符 2">
            <a:extLst>
              <a:ext uri="{FF2B5EF4-FFF2-40B4-BE49-F238E27FC236}">
                <a16:creationId xmlns:a16="http://schemas.microsoft.com/office/drawing/2014/main" id="{61E4F2FC-7787-4F0C-86F6-B343EF4AE790}"/>
              </a:ext>
            </a:extLst>
          </p:cNvPr>
          <p:cNvSpPr>
            <a:spLocks noGrp="1"/>
          </p:cNvSpPr>
          <p:nvPr>
            <p:ph idx="1"/>
          </p:nvPr>
        </p:nvSpPr>
        <p:spPr>
          <a:xfrm>
            <a:off x="515938" y="1294205"/>
            <a:ext cx="10875962" cy="4801796"/>
          </a:xfrm>
        </p:spPr>
        <p:txBody>
          <a:bodyPr/>
          <a:lstStyle/>
          <a:p>
            <a:pPr>
              <a:lnSpc>
                <a:spcPct val="100000"/>
              </a:lnSpc>
            </a:pPr>
            <a:r>
              <a:rPr lang="en-US" altLang="zh-CN" sz="2800" b="1" dirty="0"/>
              <a:t>Stanford CS 124: From Languages to Information, </a:t>
            </a:r>
            <a:r>
              <a:rPr lang="en-US" altLang="zh-CN" sz="2800" b="1" dirty="0">
                <a:hlinkClick r:id="rId2"/>
              </a:rPr>
              <a:t>https://web.stanford.edu/class/cs124/</a:t>
            </a:r>
            <a:r>
              <a:rPr lang="en-US" altLang="zh-CN" sz="2800" b="1" dirty="0"/>
              <a:t> </a:t>
            </a:r>
          </a:p>
          <a:p>
            <a:pPr>
              <a:lnSpc>
                <a:spcPct val="100000"/>
              </a:lnSpc>
            </a:pPr>
            <a:r>
              <a:rPr lang="en-US" altLang="zh-CN" sz="2800" b="1" dirty="0"/>
              <a:t> Stanford CS 276: Information Retrieval and Web Search, </a:t>
            </a:r>
            <a:r>
              <a:rPr lang="en-US" altLang="zh-CN" sz="2800" b="1" dirty="0">
                <a:hlinkClick r:id="rId3"/>
              </a:rPr>
              <a:t>https://web.stanford.edu/class/cs276/</a:t>
            </a:r>
            <a:r>
              <a:rPr lang="en-US" altLang="zh-CN" sz="2800" b="1" dirty="0"/>
              <a:t> </a:t>
            </a:r>
          </a:p>
          <a:p>
            <a:pPr>
              <a:lnSpc>
                <a:spcPct val="100000"/>
              </a:lnSpc>
            </a:pPr>
            <a:r>
              <a:rPr lang="en-US" altLang="zh-CN" sz="2800" b="1" dirty="0"/>
              <a:t> Stanford CS 224N: Deep learning for Natural language processing, </a:t>
            </a:r>
            <a:r>
              <a:rPr lang="en-US" altLang="zh-CN" sz="2800" b="1" dirty="0">
                <a:hlinkClick r:id="rId4"/>
              </a:rPr>
              <a:t>https://web.stanford.edu/class/cs224n/</a:t>
            </a:r>
            <a:r>
              <a:rPr lang="en-US" altLang="zh-CN" sz="2800" b="1" dirty="0"/>
              <a:t> </a:t>
            </a:r>
          </a:p>
          <a:p>
            <a:pPr>
              <a:lnSpc>
                <a:spcPct val="100000"/>
              </a:lnSpc>
            </a:pPr>
            <a:r>
              <a:rPr lang="en-US" altLang="zh-CN" sz="2800" b="1" dirty="0"/>
              <a:t>Stanford CS224W: Machine Learning with Graphs, </a:t>
            </a:r>
            <a:r>
              <a:rPr lang="en-US" altLang="zh-CN" sz="2800" b="1" dirty="0">
                <a:hlinkClick r:id="rId5"/>
              </a:rPr>
              <a:t>https://web.stanford.edu/class/cs224w/</a:t>
            </a:r>
            <a:r>
              <a:rPr lang="en-US" altLang="zh-CN" sz="2800" b="1" dirty="0"/>
              <a:t> </a:t>
            </a:r>
          </a:p>
        </p:txBody>
      </p:sp>
      <p:sp>
        <p:nvSpPr>
          <p:cNvPr id="8" name="灯片编号占位符 7">
            <a:extLst>
              <a:ext uri="{FF2B5EF4-FFF2-40B4-BE49-F238E27FC236}">
                <a16:creationId xmlns:a16="http://schemas.microsoft.com/office/drawing/2014/main" id="{E45CA529-48EE-4BF7-8748-2B22E953AC45}"/>
              </a:ext>
            </a:extLst>
          </p:cNvPr>
          <p:cNvSpPr>
            <a:spLocks noGrp="1"/>
          </p:cNvSpPr>
          <p:nvPr>
            <p:ph type="sldNum" sz="quarter" idx="12"/>
          </p:nvPr>
        </p:nvSpPr>
        <p:spPr/>
        <p:txBody>
          <a:bodyPr/>
          <a:lstStyle/>
          <a:p>
            <a:fld id="{DC8BB421-126E-41CB-B73A-69D52E98CAE3}" type="slidenum">
              <a:rPr lang="zh-CN" altLang="en-US" smtClean="0"/>
              <a:t>45</a:t>
            </a:fld>
            <a:endParaRPr lang="zh-CN" altLang="en-US" dirty="0"/>
          </a:p>
        </p:txBody>
      </p:sp>
    </p:spTree>
    <p:extLst>
      <p:ext uri="{BB962C8B-B14F-4D97-AF65-F5344CB8AC3E}">
        <p14:creationId xmlns:p14="http://schemas.microsoft.com/office/powerpoint/2010/main" val="3658116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B4215C-5043-4332-B00A-4BEDED272E38}"/>
              </a:ext>
            </a:extLst>
          </p:cNvPr>
          <p:cNvSpPr>
            <a:spLocks noGrp="1"/>
          </p:cNvSpPr>
          <p:nvPr>
            <p:ph type="title"/>
          </p:nvPr>
        </p:nvSpPr>
        <p:spPr/>
        <p:txBody>
          <a:bodyPr/>
          <a:lstStyle/>
          <a:p>
            <a:r>
              <a:rPr lang="en-US" altLang="zh-CN" dirty="0"/>
              <a:t>Coursework</a:t>
            </a:r>
            <a:endParaRPr lang="zh-CN" altLang="en-US" dirty="0"/>
          </a:p>
        </p:txBody>
      </p:sp>
      <p:sp>
        <p:nvSpPr>
          <p:cNvPr id="3" name="内容占位符 2">
            <a:extLst>
              <a:ext uri="{FF2B5EF4-FFF2-40B4-BE49-F238E27FC236}">
                <a16:creationId xmlns:a16="http://schemas.microsoft.com/office/drawing/2014/main" id="{9F6C59FF-8057-42C2-9352-5B49285CF9A9}"/>
              </a:ext>
            </a:extLst>
          </p:cNvPr>
          <p:cNvSpPr>
            <a:spLocks noGrp="1"/>
          </p:cNvSpPr>
          <p:nvPr>
            <p:ph idx="1"/>
          </p:nvPr>
        </p:nvSpPr>
        <p:spPr>
          <a:xfrm>
            <a:off x="479425" y="1152704"/>
            <a:ext cx="11352214" cy="5522733"/>
          </a:xfrm>
        </p:spPr>
        <p:txBody>
          <a:bodyPr>
            <a:normAutofit fontScale="85000" lnSpcReduction="20000"/>
          </a:bodyPr>
          <a:lstStyle/>
          <a:p>
            <a:pPr>
              <a:lnSpc>
                <a:spcPct val="100000"/>
              </a:lnSpc>
            </a:pPr>
            <a:r>
              <a:rPr lang="en-US" altLang="zh-CN" sz="2800" b="1" dirty="0"/>
              <a:t>Participation (5%)</a:t>
            </a:r>
          </a:p>
          <a:p>
            <a:pPr>
              <a:lnSpc>
                <a:spcPct val="100000"/>
              </a:lnSpc>
            </a:pPr>
            <a:r>
              <a:rPr lang="en-US" altLang="zh-CN" sz="2800" b="1" dirty="0"/>
              <a:t>Quizzes</a:t>
            </a:r>
            <a:r>
              <a:rPr lang="zh-CN" altLang="en-US" sz="2800" b="1" dirty="0"/>
              <a:t> </a:t>
            </a:r>
            <a:r>
              <a:rPr lang="en-US" altLang="zh-CN" b="1" dirty="0"/>
              <a:t>(10</a:t>
            </a:r>
            <a:r>
              <a:rPr lang="en-US" altLang="zh-CN" sz="2800" b="1" dirty="0"/>
              <a:t>%</a:t>
            </a:r>
            <a:r>
              <a:rPr lang="en-US" altLang="zh-CN" b="1" dirty="0"/>
              <a:t>)</a:t>
            </a:r>
            <a:endParaRPr lang="en-US" altLang="zh-CN" sz="2800" b="1" dirty="0"/>
          </a:p>
          <a:p>
            <a:pPr>
              <a:lnSpc>
                <a:spcPct val="100000"/>
              </a:lnSpc>
            </a:pPr>
            <a:r>
              <a:rPr lang="en-US" altLang="zh-CN" sz="2800" b="1" dirty="0"/>
              <a:t>Assignments (50 %)</a:t>
            </a:r>
          </a:p>
          <a:p>
            <a:pPr>
              <a:lnSpc>
                <a:spcPct val="100000"/>
              </a:lnSpc>
            </a:pPr>
            <a:r>
              <a:rPr lang="en-US" altLang="zh-CN" sz="2800" b="1" dirty="0"/>
              <a:t>Final Project (35 %)</a:t>
            </a:r>
            <a:endParaRPr lang="zh-CN" altLang="en-US" sz="2400" b="1" dirty="0"/>
          </a:p>
          <a:p>
            <a:pPr>
              <a:lnSpc>
                <a:spcPct val="100000"/>
              </a:lnSpc>
            </a:pPr>
            <a:r>
              <a:rPr lang="en-US" altLang="zh-CN" sz="3200" b="1" dirty="0"/>
              <a:t>Office hours</a:t>
            </a:r>
          </a:p>
          <a:p>
            <a:pPr lvl="1"/>
            <a:r>
              <a:rPr lang="en-US" altLang="zh-CN" sz="2800" b="1" dirty="0"/>
              <a:t>Lecturer: </a:t>
            </a:r>
            <a:r>
              <a:rPr lang="en-US" altLang="zh-CN" dirty="0"/>
              <a:t>Baojian Zhou, Tue.</a:t>
            </a:r>
            <a:r>
              <a:rPr lang="zh-CN" altLang="en-US" dirty="0"/>
              <a:t> </a:t>
            </a:r>
            <a:r>
              <a:rPr lang="en-US" altLang="zh-CN" dirty="0"/>
              <a:t>10:00-11:30am</a:t>
            </a:r>
          </a:p>
          <a:p>
            <a:pPr lvl="1"/>
            <a:r>
              <a:rPr lang="en-US" altLang="zh-CN" sz="2800" b="1" dirty="0"/>
              <a:t>TA: </a:t>
            </a:r>
            <a:r>
              <a:rPr lang="en-US" altLang="zh-CN" dirty="0"/>
              <a:t>Zhen</a:t>
            </a:r>
            <a:r>
              <a:rPr lang="zh-CN" altLang="en-US" dirty="0"/>
              <a:t> </a:t>
            </a:r>
            <a:r>
              <a:rPr lang="en-US" altLang="zh-CN" dirty="0"/>
              <a:t>Chen</a:t>
            </a:r>
            <a:r>
              <a:rPr lang="zh-CN" altLang="en-US" dirty="0"/>
              <a:t>（</a:t>
            </a:r>
            <a:r>
              <a:rPr lang="en-US" altLang="zh-CN" dirty="0"/>
              <a:t>Schedule will be updated</a:t>
            </a:r>
            <a:r>
              <a:rPr lang="zh-CN" altLang="en-US" dirty="0"/>
              <a:t>）</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Submit to Fudan eLearning: </a:t>
            </a:r>
            <a:r>
              <a:rPr kumimoji="0" lang="en-US" altLang="zh-CN"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3"/>
              </a:rPr>
              <a:t>https://elearning.fudan.edu.cn/</a:t>
            </a:r>
            <a:r>
              <a:rPr kumimoji="0" lang="en-US" altLang="zh-CN"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Integrity policy: </a:t>
            </a:r>
            <a:r>
              <a:rPr kumimoji="0" lang="en-US" altLang="zh-CN"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4"/>
              </a:rPr>
              <a:t>http://xxgk.fudan.edu.cn/bd/61/c5163a48481/page.htm</a:t>
            </a:r>
            <a:endParaRPr kumimoji="0" lang="en-US" altLang="zh-CN"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8" name="灯片编号占位符 7">
            <a:extLst>
              <a:ext uri="{FF2B5EF4-FFF2-40B4-BE49-F238E27FC236}">
                <a16:creationId xmlns:a16="http://schemas.microsoft.com/office/drawing/2014/main" id="{808CC04C-0108-4DC3-B96F-D97C93EFD212}"/>
              </a:ext>
            </a:extLst>
          </p:cNvPr>
          <p:cNvSpPr>
            <a:spLocks noGrp="1"/>
          </p:cNvSpPr>
          <p:nvPr>
            <p:ph type="sldNum" sz="quarter" idx="12"/>
          </p:nvPr>
        </p:nvSpPr>
        <p:spPr/>
        <p:txBody>
          <a:bodyPr/>
          <a:lstStyle/>
          <a:p>
            <a:fld id="{DC8BB421-126E-41CB-B73A-69D52E98CAE3}" type="slidenum">
              <a:rPr lang="zh-CN" altLang="en-US" smtClean="0"/>
              <a:t>46</a:t>
            </a:fld>
            <a:endParaRPr lang="zh-CN" altLang="en-US" dirty="0"/>
          </a:p>
        </p:txBody>
      </p:sp>
      <p:pic>
        <p:nvPicPr>
          <p:cNvPr id="4" name="Picture 3">
            <a:extLst>
              <a:ext uri="{FF2B5EF4-FFF2-40B4-BE49-F238E27FC236}">
                <a16:creationId xmlns:a16="http://schemas.microsoft.com/office/drawing/2014/main" id="{1C42E46E-6E12-1547-B0EC-DBC937D93443}"/>
              </a:ext>
            </a:extLst>
          </p:cNvPr>
          <p:cNvPicPr>
            <a:picLocks noChangeAspect="1"/>
          </p:cNvPicPr>
          <p:nvPr/>
        </p:nvPicPr>
        <p:blipFill rotWithShape="1">
          <a:blip r:embed="rId5"/>
          <a:srcRect t="8642" b="16808"/>
          <a:stretch/>
        </p:blipFill>
        <p:spPr>
          <a:xfrm>
            <a:off x="7403149" y="1152704"/>
            <a:ext cx="4179251" cy="4380026"/>
          </a:xfrm>
          <a:prstGeom prst="rect">
            <a:avLst/>
          </a:prstGeom>
        </p:spPr>
      </p:pic>
    </p:spTree>
    <p:extLst>
      <p:ext uri="{BB962C8B-B14F-4D97-AF65-F5344CB8AC3E}">
        <p14:creationId xmlns:p14="http://schemas.microsoft.com/office/powerpoint/2010/main" val="1847819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766FF-5643-4A5D-BBBD-BF9A4BAC774F}"/>
              </a:ext>
            </a:extLst>
          </p:cNvPr>
          <p:cNvSpPr>
            <a:spLocks noGrp="1"/>
          </p:cNvSpPr>
          <p:nvPr>
            <p:ph type="title"/>
          </p:nvPr>
        </p:nvSpPr>
        <p:spPr/>
        <p:txBody>
          <a:bodyPr/>
          <a:lstStyle/>
          <a:p>
            <a:r>
              <a:rPr lang="en-US" altLang="zh-CN" dirty="0"/>
              <a:t>Outline</a:t>
            </a:r>
            <a:endParaRPr lang="zh-CN" altLang="en-US" dirty="0"/>
          </a:p>
        </p:txBody>
      </p:sp>
      <p:sp>
        <p:nvSpPr>
          <p:cNvPr id="5" name="内容占位符 2">
            <a:extLst>
              <a:ext uri="{FF2B5EF4-FFF2-40B4-BE49-F238E27FC236}">
                <a16:creationId xmlns:a16="http://schemas.microsoft.com/office/drawing/2014/main" id="{3C7221D0-8E46-4C81-9578-BAB9363A1BB7}"/>
              </a:ext>
            </a:extLst>
          </p:cNvPr>
          <p:cNvSpPr>
            <a:spLocks noGrp="1"/>
          </p:cNvSpPr>
          <p:nvPr>
            <p:ph idx="1"/>
          </p:nvPr>
        </p:nvSpPr>
        <p:spPr>
          <a:xfrm>
            <a:off x="721135" y="1654670"/>
            <a:ext cx="9595449" cy="3840760"/>
          </a:xfrm>
        </p:spPr>
        <p:txBody>
          <a:bodyPr>
            <a:normAutofit/>
          </a:bodyPr>
          <a:lstStyle/>
          <a:p>
            <a:pPr>
              <a:lnSpc>
                <a:spcPct val="150000"/>
              </a:lnSpc>
            </a:pPr>
            <a:r>
              <a:rPr lang="en-US" altLang="zh-CN" sz="3600" b="1" dirty="0"/>
              <a:t>Introduction to NLP</a:t>
            </a:r>
          </a:p>
          <a:p>
            <a:pPr>
              <a:lnSpc>
                <a:spcPct val="150000"/>
              </a:lnSpc>
            </a:pPr>
            <a:r>
              <a:rPr lang="en-US" altLang="zh-CN" sz="3600" b="1" dirty="0">
                <a:solidFill>
                  <a:srgbClr val="FF0000"/>
                </a:solidFill>
              </a:rPr>
              <a:t>Basics for Python and NLTK</a:t>
            </a:r>
          </a:p>
          <a:p>
            <a:pPr>
              <a:lnSpc>
                <a:spcPct val="150000"/>
              </a:lnSpc>
            </a:pPr>
            <a:r>
              <a:rPr lang="en-US" altLang="zh-CN" sz="3600" b="1" dirty="0"/>
              <a:t>Regular Expression &amp; Edit distance</a:t>
            </a:r>
          </a:p>
        </p:txBody>
      </p:sp>
      <p:sp>
        <p:nvSpPr>
          <p:cNvPr id="8" name="灯片编号占位符 7">
            <a:extLst>
              <a:ext uri="{FF2B5EF4-FFF2-40B4-BE49-F238E27FC236}">
                <a16:creationId xmlns:a16="http://schemas.microsoft.com/office/drawing/2014/main" id="{699B841D-0001-4F32-8B7A-0E1D4F4AD852}"/>
              </a:ext>
            </a:extLst>
          </p:cNvPr>
          <p:cNvSpPr>
            <a:spLocks noGrp="1"/>
          </p:cNvSpPr>
          <p:nvPr>
            <p:ph type="sldNum" sz="quarter" idx="12"/>
          </p:nvPr>
        </p:nvSpPr>
        <p:spPr/>
        <p:txBody>
          <a:bodyPr/>
          <a:lstStyle/>
          <a:p>
            <a:fld id="{DC8BB421-126E-41CB-B73A-69D52E98CAE3}" type="slidenum">
              <a:rPr lang="zh-CN" altLang="en-US" smtClean="0"/>
              <a:t>47</a:t>
            </a:fld>
            <a:endParaRPr lang="zh-CN" altLang="en-US" dirty="0"/>
          </a:p>
        </p:txBody>
      </p:sp>
    </p:spTree>
    <p:extLst>
      <p:ext uri="{BB962C8B-B14F-4D97-AF65-F5344CB8AC3E}">
        <p14:creationId xmlns:p14="http://schemas.microsoft.com/office/powerpoint/2010/main" val="1521276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2F4D7-CA5E-8F49-BCBD-DD1D788CB186}"/>
              </a:ext>
            </a:extLst>
          </p:cNvPr>
          <p:cNvSpPr>
            <a:spLocks noGrp="1"/>
          </p:cNvSpPr>
          <p:nvPr>
            <p:ph type="title"/>
          </p:nvPr>
        </p:nvSpPr>
        <p:spPr/>
        <p:txBody>
          <a:bodyPr/>
          <a:lstStyle/>
          <a:p>
            <a:r>
              <a:rPr lang="en-US" altLang="zh-CN" dirty="0"/>
              <a:t>Install Python &amp; Tools</a:t>
            </a:r>
            <a:endParaRPr lang="en-CN" dirty="0"/>
          </a:p>
        </p:txBody>
      </p:sp>
      <p:sp>
        <p:nvSpPr>
          <p:cNvPr id="8" name="内容占位符 2">
            <a:extLst>
              <a:ext uri="{FF2B5EF4-FFF2-40B4-BE49-F238E27FC236}">
                <a16:creationId xmlns:a16="http://schemas.microsoft.com/office/drawing/2014/main" id="{861E99B9-5137-3242-9019-DCF377D3EA15}"/>
              </a:ext>
            </a:extLst>
          </p:cNvPr>
          <p:cNvSpPr>
            <a:spLocks noGrp="1"/>
          </p:cNvSpPr>
          <p:nvPr>
            <p:ph idx="1"/>
          </p:nvPr>
        </p:nvSpPr>
        <p:spPr>
          <a:xfrm>
            <a:off x="495077" y="1040193"/>
            <a:ext cx="7952707" cy="5749567"/>
          </a:xfrm>
        </p:spPr>
        <p:txBody>
          <a:bodyPr>
            <a:noAutofit/>
          </a:bodyPr>
          <a:lstStyle/>
          <a:p>
            <a:pPr>
              <a:spcBef>
                <a:spcPts val="0"/>
              </a:spcBef>
              <a:spcAft>
                <a:spcPts val="0"/>
              </a:spcAft>
            </a:pPr>
            <a:r>
              <a:rPr lang="en-US" altLang="zh-CN" sz="2400" b="1" dirty="0"/>
              <a:t>Python</a:t>
            </a:r>
            <a:endParaRPr lang="en-US" altLang="zh-CN" sz="2400" dirty="0"/>
          </a:p>
          <a:p>
            <a:pPr lvl="1"/>
            <a:r>
              <a:rPr lang="en-US" altLang="zh-CN" dirty="0">
                <a:hlinkClick r:id="rId2"/>
              </a:rPr>
              <a:t>https://www.python.org/downloads/</a:t>
            </a:r>
            <a:r>
              <a:rPr lang="en-US" altLang="zh-CN" dirty="0"/>
              <a:t>  Python3.X</a:t>
            </a:r>
          </a:p>
          <a:p>
            <a:pPr>
              <a:spcBef>
                <a:spcPts val="400"/>
              </a:spcBef>
              <a:spcAft>
                <a:spcPts val="600"/>
              </a:spcAft>
            </a:pPr>
            <a:r>
              <a:rPr lang="en-US" altLang="zh-CN" sz="2400" b="1" dirty="0"/>
              <a:t>Python IDE</a:t>
            </a:r>
          </a:p>
          <a:p>
            <a:pPr lvl="1"/>
            <a:r>
              <a:rPr lang="en-US" altLang="zh-CN" sz="2000" dirty="0"/>
              <a:t>PyCharm - </a:t>
            </a:r>
            <a:r>
              <a:rPr lang="en-US" altLang="zh-CN" sz="2000" dirty="0">
                <a:hlinkClick r:id="rId3"/>
              </a:rPr>
              <a:t>https://www.jetbrains.com/pycharm/</a:t>
            </a:r>
            <a:endParaRPr lang="en-US" altLang="zh-CN" sz="2000" dirty="0"/>
          </a:p>
          <a:p>
            <a:pPr lvl="1"/>
            <a:r>
              <a:rPr lang="en-US" altLang="zh-CN" sz="2000" dirty="0"/>
              <a:t>Jupyter - </a:t>
            </a:r>
            <a:r>
              <a:rPr lang="en-US" altLang="zh-CN" sz="2000" dirty="0">
                <a:hlinkClick r:id="rId4"/>
              </a:rPr>
              <a:t>https://jupyter.org/</a:t>
            </a:r>
            <a:endParaRPr lang="en-US" altLang="zh-CN" sz="2000" dirty="0"/>
          </a:p>
          <a:p>
            <a:pPr lvl="1"/>
            <a:r>
              <a:rPr lang="en-US" altLang="zh-CN" sz="2000" dirty="0"/>
              <a:t>Spyder - </a:t>
            </a:r>
            <a:r>
              <a:rPr lang="en-US" altLang="zh-CN" sz="2000" dirty="0">
                <a:hlinkClick r:id="rId5"/>
              </a:rPr>
              <a:t>https://www.spyder-ide.org/</a:t>
            </a:r>
            <a:r>
              <a:rPr lang="en-US" altLang="zh-CN" sz="2000" dirty="0"/>
              <a:t> </a:t>
            </a:r>
          </a:p>
          <a:p>
            <a:pPr>
              <a:spcBef>
                <a:spcPts val="400"/>
              </a:spcBef>
              <a:spcAft>
                <a:spcPts val="600"/>
              </a:spcAft>
            </a:pPr>
            <a:r>
              <a:rPr lang="en-US" altLang="zh-CN" sz="2400" b="1" dirty="0"/>
              <a:t>Anaconda</a:t>
            </a:r>
          </a:p>
          <a:p>
            <a:pPr lvl="1"/>
            <a:r>
              <a:rPr lang="en-US" altLang="zh-CN" sz="2000" dirty="0">
                <a:hlinkClick r:id="rId6"/>
              </a:rPr>
              <a:t>https://www.anaconda.com/</a:t>
            </a:r>
            <a:r>
              <a:rPr lang="en-US" altLang="zh-CN" sz="2000" dirty="0"/>
              <a:t> (Strongly Recommended)</a:t>
            </a:r>
          </a:p>
          <a:p>
            <a:pPr>
              <a:lnSpc>
                <a:spcPct val="150000"/>
              </a:lnSpc>
            </a:pPr>
            <a:r>
              <a:rPr lang="en-US" altLang="zh-CN" sz="2400" b="1" dirty="0"/>
              <a:t>Git: </a:t>
            </a:r>
            <a:r>
              <a:rPr kumimoji="1" lang="en-US" altLang="zh-CN" sz="2000" dirty="0">
                <a:hlinkClick r:id="rId7"/>
              </a:rPr>
              <a:t>https://github.com/</a:t>
            </a:r>
            <a:r>
              <a:rPr kumimoji="1" lang="zh-CN" altLang="en-US" sz="2000" dirty="0"/>
              <a:t> </a:t>
            </a:r>
            <a:r>
              <a:rPr kumimoji="1" lang="en-US" altLang="zh-CN" sz="2000" dirty="0"/>
              <a:t>to manage your code</a:t>
            </a:r>
            <a:endParaRPr lang="en-US" altLang="zh-CN" sz="2000" dirty="0"/>
          </a:p>
          <a:p>
            <a:endParaRPr lang="zh-CN" altLang="en-US" sz="2400" dirty="0"/>
          </a:p>
        </p:txBody>
      </p:sp>
      <p:pic>
        <p:nvPicPr>
          <p:cNvPr id="9" name="Picture 2" descr="Anaconda | The World&amp;#39;s Most Popular Data Science Platform">
            <a:extLst>
              <a:ext uri="{FF2B5EF4-FFF2-40B4-BE49-F238E27FC236}">
                <a16:creationId xmlns:a16="http://schemas.microsoft.com/office/drawing/2014/main" id="{8437980D-EE43-9042-9D1E-7B7A166D69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21657" y="5250693"/>
            <a:ext cx="2530366" cy="13284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Python Tool Review: Using PyCharm for Python Development - and More |  Caktus Group">
            <a:extLst>
              <a:ext uri="{FF2B5EF4-FFF2-40B4-BE49-F238E27FC236}">
                <a16:creationId xmlns:a16="http://schemas.microsoft.com/office/drawing/2014/main" id="{04991673-B1D5-9743-A95F-F5F83BE79F7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36003" y="3273803"/>
            <a:ext cx="1701674" cy="17016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Download Python | Python.org">
            <a:extLst>
              <a:ext uri="{FF2B5EF4-FFF2-40B4-BE49-F238E27FC236}">
                <a16:creationId xmlns:a16="http://schemas.microsoft.com/office/drawing/2014/main" id="{6E83A83D-7D9C-4443-B039-B373D4142B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34340" y="1093587"/>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6">
            <a:extLst>
              <a:ext uri="{FF2B5EF4-FFF2-40B4-BE49-F238E27FC236}">
                <a16:creationId xmlns:a16="http://schemas.microsoft.com/office/drawing/2014/main" id="{C6B51858-507E-445E-9B76-5955563ED2F8}"/>
              </a:ext>
            </a:extLst>
          </p:cNvPr>
          <p:cNvSpPr>
            <a:spLocks noGrp="1"/>
          </p:cNvSpPr>
          <p:nvPr>
            <p:ph type="sldNum" sz="quarter" idx="12"/>
          </p:nvPr>
        </p:nvSpPr>
        <p:spPr/>
        <p:txBody>
          <a:bodyPr/>
          <a:lstStyle/>
          <a:p>
            <a:fld id="{DC8BB421-126E-41CB-B73A-69D52E98CAE3}" type="slidenum">
              <a:rPr lang="zh-CN" altLang="en-US" smtClean="0"/>
              <a:t>48</a:t>
            </a:fld>
            <a:endParaRPr lang="zh-CN" altLang="en-US" dirty="0"/>
          </a:p>
        </p:txBody>
      </p:sp>
    </p:spTree>
    <p:extLst>
      <p:ext uri="{BB962C8B-B14F-4D97-AF65-F5344CB8AC3E}">
        <p14:creationId xmlns:p14="http://schemas.microsoft.com/office/powerpoint/2010/main" val="42637100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9D56A9-08B0-43C9-90DE-A84713A0F864}"/>
              </a:ext>
            </a:extLst>
          </p:cNvPr>
          <p:cNvSpPr>
            <a:spLocks noGrp="1"/>
          </p:cNvSpPr>
          <p:nvPr>
            <p:ph type="title"/>
          </p:nvPr>
        </p:nvSpPr>
        <p:spPr/>
        <p:txBody>
          <a:bodyPr/>
          <a:lstStyle/>
          <a:p>
            <a:r>
              <a:rPr lang="en-US" altLang="zh-CN" dirty="0"/>
              <a:t>PyCharm is free for students</a:t>
            </a:r>
            <a:endParaRPr lang="zh-CN" altLang="en-US" dirty="0"/>
          </a:p>
        </p:txBody>
      </p:sp>
      <p:sp>
        <p:nvSpPr>
          <p:cNvPr id="4" name="灯片编号占位符 3">
            <a:extLst>
              <a:ext uri="{FF2B5EF4-FFF2-40B4-BE49-F238E27FC236}">
                <a16:creationId xmlns:a16="http://schemas.microsoft.com/office/drawing/2014/main" id="{121FAEB8-7B05-41E5-B04C-DB14E5FF21C9}"/>
              </a:ext>
            </a:extLst>
          </p:cNvPr>
          <p:cNvSpPr>
            <a:spLocks noGrp="1"/>
          </p:cNvSpPr>
          <p:nvPr>
            <p:ph type="sldNum" sz="quarter" idx="12"/>
          </p:nvPr>
        </p:nvSpPr>
        <p:spPr/>
        <p:txBody>
          <a:bodyPr/>
          <a:lstStyle/>
          <a:p>
            <a:fld id="{DC8BB421-126E-41CB-B73A-69D52E98CAE3}" type="slidenum">
              <a:rPr lang="zh-CN" altLang="en-US" smtClean="0"/>
              <a:t>49</a:t>
            </a:fld>
            <a:endParaRPr lang="zh-CN" altLang="en-US" dirty="0"/>
          </a:p>
        </p:txBody>
      </p:sp>
      <p:pic>
        <p:nvPicPr>
          <p:cNvPr id="5" name="图片 4">
            <a:extLst>
              <a:ext uri="{FF2B5EF4-FFF2-40B4-BE49-F238E27FC236}">
                <a16:creationId xmlns:a16="http://schemas.microsoft.com/office/drawing/2014/main" id="{B19ADF18-61CD-4843-8398-B7FB584AFD02}"/>
              </a:ext>
            </a:extLst>
          </p:cNvPr>
          <p:cNvPicPr>
            <a:picLocks noChangeAspect="1"/>
          </p:cNvPicPr>
          <p:nvPr/>
        </p:nvPicPr>
        <p:blipFill rotWithShape="1">
          <a:blip r:embed="rId3"/>
          <a:srcRect r="4016"/>
          <a:stretch/>
        </p:blipFill>
        <p:spPr>
          <a:xfrm>
            <a:off x="479425" y="1860421"/>
            <a:ext cx="7791118" cy="4756245"/>
          </a:xfrm>
          <a:prstGeom prst="rect">
            <a:avLst/>
          </a:prstGeom>
        </p:spPr>
      </p:pic>
      <p:pic>
        <p:nvPicPr>
          <p:cNvPr id="6" name="内容占位符 6">
            <a:extLst>
              <a:ext uri="{FF2B5EF4-FFF2-40B4-BE49-F238E27FC236}">
                <a16:creationId xmlns:a16="http://schemas.microsoft.com/office/drawing/2014/main" id="{D095BECD-758F-45A6-938E-722208E8109F}"/>
              </a:ext>
            </a:extLst>
          </p:cNvPr>
          <p:cNvPicPr>
            <a:picLocks noGrp="1" noChangeAspect="1"/>
          </p:cNvPicPr>
          <p:nvPr>
            <p:ph idx="1"/>
          </p:nvPr>
        </p:nvPicPr>
        <p:blipFill>
          <a:blip r:embed="rId4"/>
          <a:stretch>
            <a:fillRect/>
          </a:stretch>
        </p:blipFill>
        <p:spPr>
          <a:xfrm>
            <a:off x="8422625" y="4440111"/>
            <a:ext cx="3445527" cy="1888813"/>
          </a:xfrm>
        </p:spPr>
      </p:pic>
      <p:pic>
        <p:nvPicPr>
          <p:cNvPr id="7" name="图片 6">
            <a:extLst>
              <a:ext uri="{FF2B5EF4-FFF2-40B4-BE49-F238E27FC236}">
                <a16:creationId xmlns:a16="http://schemas.microsoft.com/office/drawing/2014/main" id="{D39D46A0-A70A-4BC3-A7F2-CB05923FE0E4}"/>
              </a:ext>
            </a:extLst>
          </p:cNvPr>
          <p:cNvPicPr>
            <a:picLocks noChangeAspect="1"/>
          </p:cNvPicPr>
          <p:nvPr/>
        </p:nvPicPr>
        <p:blipFill>
          <a:blip r:embed="rId5"/>
          <a:stretch>
            <a:fillRect/>
          </a:stretch>
        </p:blipFill>
        <p:spPr>
          <a:xfrm>
            <a:off x="8422625" y="2147933"/>
            <a:ext cx="3445527" cy="1908645"/>
          </a:xfrm>
          <a:prstGeom prst="rect">
            <a:avLst/>
          </a:prstGeom>
        </p:spPr>
      </p:pic>
      <p:sp>
        <p:nvSpPr>
          <p:cNvPr id="9" name="文本框 8">
            <a:extLst>
              <a:ext uri="{FF2B5EF4-FFF2-40B4-BE49-F238E27FC236}">
                <a16:creationId xmlns:a16="http://schemas.microsoft.com/office/drawing/2014/main" id="{AAE246E2-0E77-4C07-8EF2-2B771E02917D}"/>
              </a:ext>
            </a:extLst>
          </p:cNvPr>
          <p:cNvSpPr txBox="1"/>
          <p:nvPr/>
        </p:nvSpPr>
        <p:spPr>
          <a:xfrm>
            <a:off x="479426" y="1157869"/>
            <a:ext cx="11388726" cy="461665"/>
          </a:xfrm>
          <a:prstGeom prst="rect">
            <a:avLst/>
          </a:prstGeom>
          <a:noFill/>
        </p:spPr>
        <p:txBody>
          <a:bodyPr wrap="square">
            <a:noAutofit/>
          </a:bodyPr>
          <a:lstStyle/>
          <a:p>
            <a:r>
              <a:rPr lang="en-US" altLang="zh-CN" sz="2400" b="1" dirty="0"/>
              <a:t>Use your </a:t>
            </a:r>
            <a:r>
              <a:rPr lang="en-US" altLang="zh-CN" sz="2400" b="1" dirty="0">
                <a:solidFill>
                  <a:schemeClr val="accent1"/>
                </a:solidFill>
              </a:rPr>
              <a:t>fudan.edu.cn</a:t>
            </a:r>
            <a:r>
              <a:rPr lang="en-US" altLang="zh-CN" sz="2400" b="1" dirty="0"/>
              <a:t> email account			Debug on </a:t>
            </a:r>
            <a:r>
              <a:rPr lang="en-US" altLang="zh-CN" sz="2400" b="1" dirty="0" err="1"/>
              <a:t>Pycharm</a:t>
            </a:r>
            <a:endParaRPr lang="zh-CN" altLang="en-US" sz="2400" b="1" dirty="0"/>
          </a:p>
        </p:txBody>
      </p:sp>
    </p:spTree>
    <p:extLst>
      <p:ext uri="{BB962C8B-B14F-4D97-AF65-F5344CB8AC3E}">
        <p14:creationId xmlns:p14="http://schemas.microsoft.com/office/powerpoint/2010/main" val="2143226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87FC30-AC03-4041-B4F3-0634E7030A76}"/>
              </a:ext>
            </a:extLst>
          </p:cNvPr>
          <p:cNvSpPr>
            <a:spLocks noGrp="1"/>
          </p:cNvSpPr>
          <p:nvPr>
            <p:ph type="title"/>
          </p:nvPr>
        </p:nvSpPr>
        <p:spPr/>
        <p:txBody>
          <a:bodyPr>
            <a:normAutofit fontScale="90000"/>
          </a:bodyPr>
          <a:lstStyle/>
          <a:p>
            <a:r>
              <a:rPr lang="en-US" altLang="zh-CN" dirty="0"/>
              <a:t>What is natural language?</a:t>
            </a:r>
            <a:endParaRPr lang="zh-CN" altLang="en-US" dirty="0"/>
          </a:p>
        </p:txBody>
      </p:sp>
      <p:sp>
        <p:nvSpPr>
          <p:cNvPr id="3" name="内容占位符 2">
            <a:extLst>
              <a:ext uri="{FF2B5EF4-FFF2-40B4-BE49-F238E27FC236}">
                <a16:creationId xmlns:a16="http://schemas.microsoft.com/office/drawing/2014/main" id="{32A3F472-C816-425B-9C68-4146C6989A02}"/>
              </a:ext>
            </a:extLst>
          </p:cNvPr>
          <p:cNvSpPr>
            <a:spLocks noGrp="1"/>
          </p:cNvSpPr>
          <p:nvPr>
            <p:ph idx="1"/>
          </p:nvPr>
        </p:nvSpPr>
        <p:spPr>
          <a:xfrm>
            <a:off x="515938" y="1232009"/>
            <a:ext cx="11431842" cy="2505749"/>
          </a:xfrm>
        </p:spPr>
        <p:txBody>
          <a:bodyPr>
            <a:noAutofit/>
          </a:bodyPr>
          <a:lstStyle/>
          <a:p>
            <a:pPr>
              <a:lnSpc>
                <a:spcPct val="100000"/>
              </a:lnSpc>
            </a:pPr>
            <a:r>
              <a:rPr lang="en-US" altLang="zh-CN" b="1" dirty="0"/>
              <a:t>A structured system of communication used by humans</a:t>
            </a:r>
            <a:endParaRPr lang="en-US" altLang="zh-CN" dirty="0"/>
          </a:p>
          <a:p>
            <a:pPr lvl="1">
              <a:lnSpc>
                <a:spcPct val="100000"/>
              </a:lnSpc>
            </a:pPr>
            <a:r>
              <a:rPr lang="zh-CN" altLang="en-US" sz="2000" dirty="0"/>
              <a:t>今天天气真好！</a:t>
            </a:r>
            <a:endParaRPr lang="en-US" altLang="zh-CN" sz="2000" dirty="0"/>
          </a:p>
          <a:p>
            <a:pPr lvl="1">
              <a:lnSpc>
                <a:spcPct val="100000"/>
              </a:lnSpc>
            </a:pPr>
            <a:r>
              <a:rPr lang="en-US" altLang="zh-CN" sz="2000" dirty="0"/>
              <a:t>The weather is so nice today!</a:t>
            </a:r>
          </a:p>
          <a:p>
            <a:pPr lvl="1">
              <a:lnSpc>
                <a:spcPct val="100000"/>
              </a:lnSpc>
            </a:pPr>
            <a:r>
              <a:rPr lang="ja-JP" altLang="en-US" sz="2000" dirty="0"/>
              <a:t>今日は天気がいいです！</a:t>
            </a:r>
            <a:endParaRPr lang="en-US" altLang="zh-CN" sz="2000" dirty="0"/>
          </a:p>
        </p:txBody>
      </p:sp>
      <p:sp>
        <p:nvSpPr>
          <p:cNvPr id="6" name="Rectangle 2">
            <a:extLst>
              <a:ext uri="{FF2B5EF4-FFF2-40B4-BE49-F238E27FC236}">
                <a16:creationId xmlns:a16="http://schemas.microsoft.com/office/drawing/2014/main" id="{58BA5C6D-84AE-4B00-BCFD-F55484520390}"/>
              </a:ext>
            </a:extLst>
          </p:cNvPr>
          <p:cNvSpPr>
            <a:spLocks noChangeArrowheads="1"/>
          </p:cNvSpPr>
          <p:nvPr/>
        </p:nvSpPr>
        <p:spPr bwMode="auto">
          <a:xfrm>
            <a:off x="902525" y="5143451"/>
            <a:ext cx="3574472" cy="1449628"/>
          </a:xfrm>
          <a:prstGeom prst="rect">
            <a:avLst/>
          </a:prstGeom>
          <a:solidFill>
            <a:schemeClr val="bg2">
              <a:lumMod val="9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zh-CN" sz="1800" b="0" i="0" u="none" strike="noStrike" kern="1200" cap="none" spc="0" normalizeH="0" baseline="0" noProof="0" dirty="0">
                <a:ln>
                  <a:noFill/>
                </a:ln>
                <a:solidFill>
                  <a:srgbClr val="BC7A00"/>
                </a:solidFill>
                <a:effectLst/>
                <a:uLnTx/>
                <a:uFillTx/>
                <a:latin typeface="Arial Unicode MS"/>
                <a:ea typeface="Courier New" panose="02070309020205020404" pitchFamily="49" charset="0"/>
                <a:cs typeface="+mn-cs"/>
              </a:rPr>
              <a:t>#include</a:t>
            </a:r>
            <a:r>
              <a:rPr kumimoji="0" lang="zh-CN" altLang="zh-CN" sz="1800" b="0" i="0" u="none" strike="noStrike" kern="1200" cap="none" spc="0" normalizeH="0" baseline="0" noProof="0" dirty="0">
                <a:ln>
                  <a:noFill/>
                </a:ln>
                <a:solidFill>
                  <a:srgbClr val="BBBBBB"/>
                </a:solidFill>
                <a:effectLst/>
                <a:uLnTx/>
                <a:uFillTx/>
                <a:latin typeface="Arial Unicode MS"/>
                <a:ea typeface="Courier New" panose="02070309020205020404" pitchFamily="49" charset="0"/>
                <a:cs typeface="+mn-cs"/>
              </a:rPr>
              <a:t> </a:t>
            </a:r>
            <a:r>
              <a:rPr kumimoji="0" lang="zh-CN" altLang="zh-CN" sz="1800" b="0" i="1" u="none" strike="noStrike" kern="1200" cap="none" spc="0" normalizeH="0" baseline="0" noProof="0" dirty="0">
                <a:ln>
                  <a:noFill/>
                </a:ln>
                <a:solidFill>
                  <a:srgbClr val="408080"/>
                </a:solidFill>
                <a:effectLst/>
                <a:uLnTx/>
                <a:uFillTx/>
                <a:latin typeface="Arial Unicode MS"/>
                <a:ea typeface="Courier New" panose="02070309020205020404" pitchFamily="49" charset="0"/>
                <a:cs typeface="+mn-cs"/>
              </a:rPr>
              <a:t>&lt;stdio.h&gt;</a:t>
            </a: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 </a:t>
            </a:r>
            <a:endParaRPr kumimoji="0" lang="en-US"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zh-CN" sz="1800" b="0" i="0" u="none" strike="noStrike" kern="1200" cap="none" spc="0" normalizeH="0" baseline="0" noProof="0" dirty="0">
                <a:ln>
                  <a:noFill/>
                </a:ln>
                <a:solidFill>
                  <a:srgbClr val="B00040"/>
                </a:solidFill>
                <a:effectLst/>
                <a:uLnTx/>
                <a:uFillTx/>
                <a:latin typeface="Arial Unicode MS"/>
                <a:ea typeface="Courier New" panose="02070309020205020404" pitchFamily="49" charset="0"/>
                <a:cs typeface="+mn-cs"/>
              </a:rPr>
              <a:t>int</a:t>
            </a:r>
            <a:r>
              <a:rPr kumimoji="0" lang="zh-CN" altLang="zh-CN" sz="1800" b="0" i="0" u="none" strike="noStrike" kern="1200" cap="none" spc="0" normalizeH="0" baseline="0" noProof="0" dirty="0">
                <a:ln>
                  <a:noFill/>
                </a:ln>
                <a:solidFill>
                  <a:srgbClr val="BBBBBB"/>
                </a:solidFill>
                <a:effectLst/>
                <a:uLnTx/>
                <a:uFillTx/>
                <a:latin typeface="Arial Unicode MS"/>
                <a:ea typeface="Courier New" panose="02070309020205020404" pitchFamily="49" charset="0"/>
                <a:cs typeface="+mn-cs"/>
              </a:rPr>
              <a:t> </a:t>
            </a:r>
            <a:r>
              <a:rPr kumimoji="0" lang="zh-CN" altLang="zh-CN" sz="1800" b="0" i="0" u="none" strike="noStrike" kern="1200" cap="none" spc="0" normalizeH="0" baseline="0" noProof="0" dirty="0">
                <a:ln>
                  <a:noFill/>
                </a:ln>
                <a:solidFill>
                  <a:srgbClr val="0000FF"/>
                </a:solidFill>
                <a:effectLst/>
                <a:uLnTx/>
                <a:uFillTx/>
                <a:latin typeface="Arial Unicode MS"/>
                <a:ea typeface="Courier New" panose="02070309020205020404" pitchFamily="49" charset="0"/>
                <a:cs typeface="+mn-cs"/>
              </a:rPr>
              <a:t>main</a:t>
            </a: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a:t>
            </a:r>
            <a:r>
              <a:rPr kumimoji="0" lang="zh-CN" altLang="zh-CN" sz="1800" b="0" i="0" u="none" strike="noStrike" kern="1200" cap="none" spc="0" normalizeH="0" baseline="0" noProof="0" dirty="0">
                <a:ln>
                  <a:noFill/>
                </a:ln>
                <a:solidFill>
                  <a:srgbClr val="B00040"/>
                </a:solidFill>
                <a:effectLst/>
                <a:uLnTx/>
                <a:uFillTx/>
                <a:latin typeface="Arial Unicode MS"/>
                <a:ea typeface="Courier New" panose="02070309020205020404" pitchFamily="49" charset="0"/>
                <a:cs typeface="+mn-cs"/>
              </a:rPr>
              <a:t>void</a:t>
            </a: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 { </a:t>
            </a:r>
            <a:endParaRPr kumimoji="0" lang="en-US"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	</a:t>
            </a:r>
            <a:r>
              <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printf</a:t>
            </a: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a:t>
            </a:r>
            <a:r>
              <a:rPr kumimoji="0" lang="en-US"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“H</a:t>
            </a:r>
            <a:r>
              <a:rPr kumimoji="0" lang="zh-CN"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ello, </a:t>
            </a:r>
            <a:r>
              <a:rPr kumimoji="0" lang="en-US"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w</a:t>
            </a:r>
            <a:r>
              <a:rPr kumimoji="0" lang="zh-CN"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orld</a:t>
            </a:r>
            <a:r>
              <a:rPr kumimoji="0" lang="en-US"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a:t>
            </a:r>
            <a:r>
              <a:rPr kumimoji="0" lang="zh-CN" altLang="zh-CN" sz="1800" b="1" i="0" u="none" strike="noStrike" kern="1200" cap="none" spc="0" normalizeH="0" baseline="0" noProof="0" dirty="0">
                <a:ln>
                  <a:noFill/>
                </a:ln>
                <a:solidFill>
                  <a:srgbClr val="BB6622"/>
                </a:solidFill>
                <a:effectLst/>
                <a:uLnTx/>
                <a:uFillTx/>
                <a:latin typeface="Arial Unicode MS"/>
                <a:ea typeface="Courier New" panose="02070309020205020404" pitchFamily="49" charset="0"/>
                <a:cs typeface="+mn-cs"/>
              </a:rPr>
              <a:t>\n</a:t>
            </a:r>
            <a:r>
              <a:rPr kumimoji="0" lang="en-US"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a:t>
            </a: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 </a:t>
            </a:r>
            <a:endParaRPr kumimoji="0" lang="en-US"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a:t>
            </a: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endPar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pic>
        <p:nvPicPr>
          <p:cNvPr id="2055" name="Picture 7" descr="Lightbox">
            <a:extLst>
              <a:ext uri="{FF2B5EF4-FFF2-40B4-BE49-F238E27FC236}">
                <a16:creationId xmlns:a16="http://schemas.microsoft.com/office/drawing/2014/main" id="{0D63DF30-0375-4403-BDEF-9EF0A5D41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6270" y="5132887"/>
            <a:ext cx="2935441" cy="1460192"/>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What You Need to Know About Hello World in Python | Udacity">
            <a:extLst>
              <a:ext uri="{FF2B5EF4-FFF2-40B4-BE49-F238E27FC236}">
                <a16:creationId xmlns:a16="http://schemas.microsoft.com/office/drawing/2014/main" id="{7C09C5F7-193C-4AC3-8FDE-D7C63CE185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3913" y="5132887"/>
            <a:ext cx="2935441" cy="1460192"/>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31E218E9-854F-4B5D-8503-41FD39B44518}"/>
              </a:ext>
            </a:extLst>
          </p:cNvPr>
          <p:cNvSpPr txBox="1"/>
          <p:nvPr/>
        </p:nvSpPr>
        <p:spPr>
          <a:xfrm>
            <a:off x="515938" y="3955534"/>
            <a:ext cx="11431842" cy="65081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800" b="1" dirty="0"/>
              <a:t>Formal Language (e.g., Programming languages)</a:t>
            </a:r>
            <a:endParaRPr lang="en-US" altLang="zh-CN" sz="2800" dirty="0"/>
          </a:p>
        </p:txBody>
      </p:sp>
      <p:sp>
        <p:nvSpPr>
          <p:cNvPr id="9" name="灯片编号占位符 8">
            <a:extLst>
              <a:ext uri="{FF2B5EF4-FFF2-40B4-BE49-F238E27FC236}">
                <a16:creationId xmlns:a16="http://schemas.microsoft.com/office/drawing/2014/main" id="{652237BE-A281-4459-A25A-B5A962D6747C}"/>
              </a:ext>
            </a:extLst>
          </p:cNvPr>
          <p:cNvSpPr>
            <a:spLocks noGrp="1"/>
          </p:cNvSpPr>
          <p:nvPr>
            <p:ph type="sldNum" sz="quarter" idx="12"/>
          </p:nvPr>
        </p:nvSpPr>
        <p:spPr/>
        <p:txBody>
          <a:bodyPr/>
          <a:lstStyle/>
          <a:p>
            <a:fld id="{DC8BB421-126E-41CB-B73A-69D52E98CAE3}" type="slidenum">
              <a:rPr lang="zh-CN" altLang="en-US" smtClean="0"/>
              <a:t>5</a:t>
            </a:fld>
            <a:endParaRPr lang="zh-CN" altLang="en-US" dirty="0"/>
          </a:p>
        </p:txBody>
      </p:sp>
    </p:spTree>
    <p:extLst>
      <p:ext uri="{BB962C8B-B14F-4D97-AF65-F5344CB8AC3E}">
        <p14:creationId xmlns:p14="http://schemas.microsoft.com/office/powerpoint/2010/main" val="417919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7D5E1-32F6-004F-A1A0-4590CFB4F73A}"/>
              </a:ext>
            </a:extLst>
          </p:cNvPr>
          <p:cNvSpPr>
            <a:spLocks noGrp="1"/>
          </p:cNvSpPr>
          <p:nvPr>
            <p:ph type="title"/>
          </p:nvPr>
        </p:nvSpPr>
        <p:spPr/>
        <p:txBody>
          <a:bodyPr/>
          <a:lstStyle/>
          <a:p>
            <a:r>
              <a:rPr lang="en-US" altLang="zh-CN" b="1" dirty="0"/>
              <a:t>Install Anaconda</a:t>
            </a:r>
            <a:endParaRPr lang="en-CN" dirty="0"/>
          </a:p>
        </p:txBody>
      </p:sp>
      <p:sp>
        <p:nvSpPr>
          <p:cNvPr id="3" name="Content Placeholder 2">
            <a:extLst>
              <a:ext uri="{FF2B5EF4-FFF2-40B4-BE49-F238E27FC236}">
                <a16:creationId xmlns:a16="http://schemas.microsoft.com/office/drawing/2014/main" id="{E3ACAA01-A71F-0B49-8E6C-9AFFE7C85811}"/>
              </a:ext>
            </a:extLst>
          </p:cNvPr>
          <p:cNvSpPr>
            <a:spLocks noGrp="1"/>
          </p:cNvSpPr>
          <p:nvPr>
            <p:ph idx="1"/>
          </p:nvPr>
        </p:nvSpPr>
        <p:spPr>
          <a:xfrm>
            <a:off x="490229" y="1108433"/>
            <a:ext cx="11377923" cy="4964821"/>
          </a:xfrm>
        </p:spPr>
        <p:txBody>
          <a:bodyPr>
            <a:noAutofit/>
          </a:bodyPr>
          <a:lstStyle/>
          <a:p>
            <a:pPr>
              <a:lnSpc>
                <a:spcPct val="150000"/>
              </a:lnSpc>
            </a:pPr>
            <a:r>
              <a:rPr kumimoji="1" lang="en-US" altLang="zh-CN" dirty="0"/>
              <a:t>Download: </a:t>
            </a:r>
            <a:r>
              <a:rPr kumimoji="1" lang="en-US" altLang="zh-CN" dirty="0">
                <a:hlinkClick r:id="rId2"/>
              </a:rPr>
              <a:t>https://docs.anaconda.com/anaconda/install/index.html</a:t>
            </a:r>
            <a:endParaRPr kumimoji="1" lang="en-US" altLang="zh-CN" dirty="0"/>
          </a:p>
          <a:p>
            <a:pPr>
              <a:lnSpc>
                <a:spcPct val="150000"/>
              </a:lnSpc>
            </a:pPr>
            <a:r>
              <a:rPr kumimoji="1" lang="en-US" altLang="zh-CN" dirty="0"/>
              <a:t>Activate:  </a:t>
            </a:r>
            <a:r>
              <a:rPr kumimoji="1" lang="en-US" altLang="zh-CN" b="1" dirty="0"/>
              <a:t>source </a:t>
            </a:r>
            <a:r>
              <a:rPr lang="en-US" altLang="zh-CN" b="1" dirty="0"/>
              <a:t>/Users/</a:t>
            </a:r>
            <a:r>
              <a:rPr lang="en-US" altLang="zh-CN" b="1" dirty="0" err="1"/>
              <a:t>baojian</a:t>
            </a:r>
            <a:r>
              <a:rPr lang="en-US" altLang="zh-CN" b="1" dirty="0"/>
              <a:t>/opt/anaconda3/bin activate</a:t>
            </a:r>
          </a:p>
          <a:p>
            <a:pPr>
              <a:lnSpc>
                <a:spcPct val="150000"/>
              </a:lnSpc>
            </a:pPr>
            <a:r>
              <a:rPr lang="en-US" altLang="zh-CN" dirty="0"/>
              <a:t>Create env: </a:t>
            </a:r>
            <a:r>
              <a:rPr lang="en-US" altLang="zh-CN" b="1" dirty="0" err="1"/>
              <a:t>conda</a:t>
            </a:r>
            <a:r>
              <a:rPr lang="en-US" altLang="zh-CN" b="1" dirty="0"/>
              <a:t> create -n nlp-23 python=3.10</a:t>
            </a:r>
          </a:p>
          <a:p>
            <a:pPr>
              <a:lnSpc>
                <a:spcPct val="150000"/>
              </a:lnSpc>
            </a:pPr>
            <a:r>
              <a:rPr lang="en-US" altLang="zh-CN" dirty="0"/>
              <a:t>Activate env: </a:t>
            </a:r>
            <a:r>
              <a:rPr lang="en-US" altLang="zh-CN" b="1" dirty="0" err="1"/>
              <a:t>conda</a:t>
            </a:r>
            <a:r>
              <a:rPr lang="en-US" altLang="zh-CN" b="1" dirty="0"/>
              <a:t> activate nlp-23</a:t>
            </a:r>
          </a:p>
          <a:p>
            <a:pPr>
              <a:lnSpc>
                <a:spcPct val="150000"/>
              </a:lnSpc>
            </a:pPr>
            <a:r>
              <a:rPr lang="en-US" altLang="zh-CN" dirty="0"/>
              <a:t>Type python, you will go into </a:t>
            </a:r>
            <a:r>
              <a:rPr lang="en-US" altLang="zh-CN" b="1" dirty="0"/>
              <a:t>nlp-23</a:t>
            </a:r>
            <a:r>
              <a:rPr lang="en-US" altLang="zh-CN" dirty="0"/>
              <a:t> env</a:t>
            </a:r>
          </a:p>
        </p:txBody>
      </p:sp>
      <p:sp>
        <p:nvSpPr>
          <p:cNvPr id="8" name="灯片编号占位符 7">
            <a:extLst>
              <a:ext uri="{FF2B5EF4-FFF2-40B4-BE49-F238E27FC236}">
                <a16:creationId xmlns:a16="http://schemas.microsoft.com/office/drawing/2014/main" id="{2D9C1B68-6F25-4D6C-9ABD-936C315DF574}"/>
              </a:ext>
            </a:extLst>
          </p:cNvPr>
          <p:cNvSpPr>
            <a:spLocks noGrp="1"/>
          </p:cNvSpPr>
          <p:nvPr>
            <p:ph type="sldNum" sz="quarter" idx="12"/>
          </p:nvPr>
        </p:nvSpPr>
        <p:spPr/>
        <p:txBody>
          <a:bodyPr/>
          <a:lstStyle/>
          <a:p>
            <a:fld id="{DC8BB421-126E-41CB-B73A-69D52E98CAE3}" type="slidenum">
              <a:rPr lang="zh-CN" altLang="en-US" smtClean="0"/>
              <a:t>50</a:t>
            </a:fld>
            <a:endParaRPr lang="zh-CN" altLang="en-US" dirty="0"/>
          </a:p>
        </p:txBody>
      </p:sp>
    </p:spTree>
    <p:extLst>
      <p:ext uri="{BB962C8B-B14F-4D97-AF65-F5344CB8AC3E}">
        <p14:creationId xmlns:p14="http://schemas.microsoft.com/office/powerpoint/2010/main" val="4393163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B2F3C-A8F8-5F45-868C-0237BB4D2CB5}"/>
              </a:ext>
            </a:extLst>
          </p:cNvPr>
          <p:cNvSpPr>
            <a:spLocks noGrp="1"/>
          </p:cNvSpPr>
          <p:nvPr>
            <p:ph type="title"/>
          </p:nvPr>
        </p:nvSpPr>
        <p:spPr/>
        <p:txBody>
          <a:bodyPr/>
          <a:lstStyle/>
          <a:p>
            <a:r>
              <a:rPr lang="en-US" altLang="zh-CN" dirty="0"/>
              <a:t>Packages need to install</a:t>
            </a:r>
            <a:endParaRPr lang="en-CN" dirty="0"/>
          </a:p>
        </p:txBody>
      </p:sp>
      <p:sp>
        <p:nvSpPr>
          <p:cNvPr id="3" name="Content Placeholder 2">
            <a:extLst>
              <a:ext uri="{FF2B5EF4-FFF2-40B4-BE49-F238E27FC236}">
                <a16:creationId xmlns:a16="http://schemas.microsoft.com/office/drawing/2014/main" id="{8B49C6AF-CFC0-1347-AE6F-E5840625442B}"/>
              </a:ext>
            </a:extLst>
          </p:cNvPr>
          <p:cNvSpPr>
            <a:spLocks noGrp="1"/>
          </p:cNvSpPr>
          <p:nvPr>
            <p:ph idx="1"/>
          </p:nvPr>
        </p:nvSpPr>
        <p:spPr>
          <a:xfrm>
            <a:off x="493461" y="1012897"/>
            <a:ext cx="10820533" cy="5749567"/>
          </a:xfrm>
        </p:spPr>
        <p:txBody>
          <a:bodyPr>
            <a:noAutofit/>
          </a:bodyPr>
          <a:lstStyle/>
          <a:p>
            <a:pPr>
              <a:lnSpc>
                <a:spcPct val="100000"/>
              </a:lnSpc>
            </a:pPr>
            <a:r>
              <a:rPr lang="en-US" altLang="zh-CN" b="1" dirty="0"/>
              <a:t>Python packages</a:t>
            </a:r>
            <a:r>
              <a:rPr lang="zh-CN" altLang="en-US" b="1" dirty="0"/>
              <a:t>（</a:t>
            </a:r>
            <a:r>
              <a:rPr lang="en-US" altLang="zh-CN" b="1" dirty="0"/>
              <a:t>This lecture: nltk, Jupyter, matplotlib</a:t>
            </a:r>
            <a:r>
              <a:rPr lang="zh-CN" altLang="en-US" b="1" dirty="0"/>
              <a:t>）</a:t>
            </a:r>
            <a:endParaRPr lang="en-US" altLang="zh-CN" b="1" dirty="0"/>
          </a:p>
          <a:p>
            <a:pPr>
              <a:lnSpc>
                <a:spcPct val="100000"/>
              </a:lnSpc>
            </a:pPr>
            <a:r>
              <a:rPr lang="en-US" altLang="zh-CN" b="1" dirty="0"/>
              <a:t>Package </a:t>
            </a:r>
            <a:r>
              <a:rPr lang="zh-CN" altLang="en-US" b="1" dirty="0"/>
              <a:t>安装方法：</a:t>
            </a:r>
            <a:endParaRPr lang="en-US" altLang="zh-CN" b="1" dirty="0"/>
          </a:p>
          <a:p>
            <a:pPr lvl="1">
              <a:lnSpc>
                <a:spcPct val="100000"/>
              </a:lnSpc>
            </a:pPr>
            <a:r>
              <a:rPr lang="en-US" altLang="zh-CN" sz="2000" dirty="0"/>
              <a:t>pip install –index [</a:t>
            </a:r>
            <a:r>
              <a:rPr lang="en-US" altLang="zh-CN" sz="2000" dirty="0" err="1"/>
              <a:t>MirrorURL</a:t>
            </a:r>
            <a:r>
              <a:rPr lang="en-US" altLang="zh-CN" sz="2000" dirty="0"/>
              <a:t>] [</a:t>
            </a:r>
            <a:r>
              <a:rPr lang="en-US" altLang="zh-CN" sz="2000" dirty="0" err="1"/>
              <a:t>PackageName</a:t>
            </a:r>
            <a:r>
              <a:rPr lang="en-US" altLang="zh-CN" sz="2000" dirty="0"/>
              <a:t>]</a:t>
            </a:r>
          </a:p>
          <a:p>
            <a:pPr lvl="1">
              <a:lnSpc>
                <a:spcPct val="100000"/>
              </a:lnSpc>
            </a:pPr>
            <a:r>
              <a:rPr lang="zh-CN" altLang="en-US" sz="2000" dirty="0"/>
              <a:t>从阿里镜像下载并安装 </a:t>
            </a:r>
            <a:r>
              <a:rPr lang="en-US" altLang="zh-CN" sz="2000" dirty="0"/>
              <a:t>matplotlib </a:t>
            </a:r>
            <a:r>
              <a:rPr lang="zh-CN" altLang="en-US" sz="2000" dirty="0"/>
              <a:t>包</a:t>
            </a:r>
            <a:endParaRPr lang="en-US" altLang="zh-CN" sz="2000" dirty="0"/>
          </a:p>
          <a:p>
            <a:pPr lvl="1">
              <a:lnSpc>
                <a:spcPct val="100000"/>
              </a:lnSpc>
            </a:pPr>
            <a:r>
              <a:rPr lang="en-US" altLang="zh-CN" sz="2000" dirty="0"/>
              <a:t>pip install --index http://</a:t>
            </a:r>
            <a:r>
              <a:rPr lang="en-US" altLang="zh-CN" sz="2000" dirty="0" err="1"/>
              <a:t>mirrors.aliyun.com</a:t>
            </a:r>
            <a:r>
              <a:rPr lang="en-US" altLang="zh-CN" sz="2000" dirty="0"/>
              <a:t>/</a:t>
            </a:r>
            <a:r>
              <a:rPr lang="en-US" altLang="zh-CN" sz="2000" dirty="0" err="1"/>
              <a:t>pypi</a:t>
            </a:r>
            <a:r>
              <a:rPr lang="en-US" altLang="zh-CN" sz="2000" dirty="0"/>
              <a:t>/simple/ matplotlib</a:t>
            </a:r>
          </a:p>
          <a:p>
            <a:pPr lvl="1">
              <a:lnSpc>
                <a:spcPct val="100000"/>
              </a:lnSpc>
            </a:pPr>
            <a:r>
              <a:rPr lang="zh-CN" altLang="en-US" sz="2000" dirty="0"/>
              <a:t>更多其他的镜像源：</a:t>
            </a:r>
            <a:r>
              <a:rPr lang="en-US" altLang="zh-CN" sz="2000" dirty="0">
                <a:hlinkClick r:id="rId2"/>
              </a:rPr>
              <a:t>https://blog.csdn.net/yywan1314520/article/details/51045660</a:t>
            </a:r>
            <a:r>
              <a:rPr lang="en-US" altLang="zh-CN" sz="2000" dirty="0"/>
              <a:t> </a:t>
            </a:r>
            <a:endParaRPr lang="en-US" altLang="zh-CN" sz="2000" b="1" dirty="0">
              <a:solidFill>
                <a:srgbClr val="FF0000"/>
              </a:solidFill>
            </a:endParaRPr>
          </a:p>
          <a:p>
            <a:pPr>
              <a:lnSpc>
                <a:spcPct val="100000"/>
              </a:lnSpc>
            </a:pPr>
            <a:r>
              <a:rPr lang="en-US" altLang="zh-CN" b="1" dirty="0"/>
              <a:t>Use Package</a:t>
            </a:r>
            <a:r>
              <a:rPr lang="zh-CN" altLang="en-US" b="1" dirty="0"/>
              <a:t>：</a:t>
            </a:r>
            <a:endParaRPr lang="en-US" altLang="zh-CN" b="1" dirty="0"/>
          </a:p>
          <a:p>
            <a:pPr lvl="1">
              <a:lnSpc>
                <a:spcPct val="100000"/>
              </a:lnSpc>
            </a:pPr>
            <a:r>
              <a:rPr lang="en-US" altLang="zh-CN" sz="2000" dirty="0"/>
              <a:t>import nltk # get NLTK</a:t>
            </a:r>
            <a:r>
              <a:rPr lang="zh-CN" altLang="en-US" sz="2000" dirty="0"/>
              <a:t> </a:t>
            </a:r>
            <a:r>
              <a:rPr lang="en-US" altLang="zh-CN" sz="2000" dirty="0"/>
              <a:t>tool</a:t>
            </a:r>
          </a:p>
        </p:txBody>
      </p:sp>
      <p:sp>
        <p:nvSpPr>
          <p:cNvPr id="8" name="灯片编号占位符 7">
            <a:extLst>
              <a:ext uri="{FF2B5EF4-FFF2-40B4-BE49-F238E27FC236}">
                <a16:creationId xmlns:a16="http://schemas.microsoft.com/office/drawing/2014/main" id="{B7D9DDFB-6976-4966-975B-BE7F83E31B11}"/>
              </a:ext>
            </a:extLst>
          </p:cNvPr>
          <p:cNvSpPr>
            <a:spLocks noGrp="1"/>
          </p:cNvSpPr>
          <p:nvPr>
            <p:ph type="sldNum" sz="quarter" idx="12"/>
          </p:nvPr>
        </p:nvSpPr>
        <p:spPr/>
        <p:txBody>
          <a:bodyPr/>
          <a:lstStyle/>
          <a:p>
            <a:fld id="{DC8BB421-126E-41CB-B73A-69D52E98CAE3}" type="slidenum">
              <a:rPr lang="zh-CN" altLang="en-US" smtClean="0"/>
              <a:t>51</a:t>
            </a:fld>
            <a:endParaRPr lang="zh-CN" altLang="en-US" dirty="0"/>
          </a:p>
        </p:txBody>
      </p:sp>
    </p:spTree>
    <p:extLst>
      <p:ext uri="{BB962C8B-B14F-4D97-AF65-F5344CB8AC3E}">
        <p14:creationId xmlns:p14="http://schemas.microsoft.com/office/powerpoint/2010/main" val="1576765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0D53-7C3F-3B47-94A9-AD625FD0761D}"/>
              </a:ext>
            </a:extLst>
          </p:cNvPr>
          <p:cNvSpPr>
            <a:spLocks noGrp="1"/>
          </p:cNvSpPr>
          <p:nvPr>
            <p:ph type="title"/>
          </p:nvPr>
        </p:nvSpPr>
        <p:spPr/>
        <p:txBody>
          <a:bodyPr/>
          <a:lstStyle/>
          <a:p>
            <a:r>
              <a:rPr kumimoji="1" lang="en-US" altLang="zh-CN" dirty="0"/>
              <a:t>Jupyter Notebook</a:t>
            </a:r>
            <a:endParaRPr lang="en-CN" dirty="0"/>
          </a:p>
        </p:txBody>
      </p:sp>
      <p:sp>
        <p:nvSpPr>
          <p:cNvPr id="3" name="Content Placeholder 2">
            <a:extLst>
              <a:ext uri="{FF2B5EF4-FFF2-40B4-BE49-F238E27FC236}">
                <a16:creationId xmlns:a16="http://schemas.microsoft.com/office/drawing/2014/main" id="{78DEFAC6-3B6D-3944-8CCB-38FFEDAC4CAE}"/>
              </a:ext>
            </a:extLst>
          </p:cNvPr>
          <p:cNvSpPr>
            <a:spLocks noGrp="1"/>
          </p:cNvSpPr>
          <p:nvPr>
            <p:ph idx="1"/>
          </p:nvPr>
        </p:nvSpPr>
        <p:spPr/>
        <p:txBody>
          <a:bodyPr/>
          <a:lstStyle/>
          <a:p>
            <a:pPr>
              <a:lnSpc>
                <a:spcPct val="200000"/>
              </a:lnSpc>
            </a:pPr>
            <a:r>
              <a:rPr kumimoji="1" lang="en-US" altLang="zh-CN" b="1" dirty="0"/>
              <a:t>Install: </a:t>
            </a:r>
            <a:r>
              <a:rPr kumimoji="1" lang="en-US" altLang="zh-CN" b="1" dirty="0">
                <a:hlinkClick r:id="rId2"/>
              </a:rPr>
              <a:t>https://jupyter.org/install</a:t>
            </a:r>
            <a:r>
              <a:rPr kumimoji="1" lang="en-US" altLang="zh-CN" b="1" dirty="0"/>
              <a:t> </a:t>
            </a:r>
            <a:r>
              <a:rPr lang="en-US" altLang="zh-CN" b="1" dirty="0"/>
              <a:t>pip install notebook </a:t>
            </a:r>
          </a:p>
          <a:p>
            <a:pPr>
              <a:lnSpc>
                <a:spcPct val="200000"/>
              </a:lnSpc>
            </a:pPr>
            <a:r>
              <a:rPr kumimoji="1" lang="en-US" altLang="zh-CN" b="1" dirty="0"/>
              <a:t>Create a new Jupyter Notebook</a:t>
            </a:r>
          </a:p>
          <a:p>
            <a:pPr>
              <a:lnSpc>
                <a:spcPct val="200000"/>
              </a:lnSpc>
            </a:pPr>
            <a:r>
              <a:rPr kumimoji="1" lang="en-US" altLang="zh-CN" b="1" dirty="0"/>
              <a:t>Download some text data: </a:t>
            </a:r>
            <a:r>
              <a:rPr kumimoji="1" lang="en-US" altLang="zh-CN" b="1" dirty="0">
                <a:hlinkClick r:id="rId3"/>
              </a:rPr>
              <a:t>https://www.nltk.org/data.html</a:t>
            </a:r>
            <a:r>
              <a:rPr kumimoji="1" lang="en-US" altLang="zh-CN" b="1" dirty="0"/>
              <a:t> </a:t>
            </a:r>
          </a:p>
        </p:txBody>
      </p:sp>
      <p:sp>
        <p:nvSpPr>
          <p:cNvPr id="8" name="灯片编号占位符 7">
            <a:extLst>
              <a:ext uri="{FF2B5EF4-FFF2-40B4-BE49-F238E27FC236}">
                <a16:creationId xmlns:a16="http://schemas.microsoft.com/office/drawing/2014/main" id="{9F8C158C-2C26-4520-A2C8-A4AF1A02CAA8}"/>
              </a:ext>
            </a:extLst>
          </p:cNvPr>
          <p:cNvSpPr>
            <a:spLocks noGrp="1"/>
          </p:cNvSpPr>
          <p:nvPr>
            <p:ph type="sldNum" sz="quarter" idx="12"/>
          </p:nvPr>
        </p:nvSpPr>
        <p:spPr/>
        <p:txBody>
          <a:bodyPr/>
          <a:lstStyle/>
          <a:p>
            <a:fld id="{DC8BB421-126E-41CB-B73A-69D52E98CAE3}" type="slidenum">
              <a:rPr lang="zh-CN" altLang="en-US" smtClean="0"/>
              <a:t>52</a:t>
            </a:fld>
            <a:endParaRPr lang="zh-CN" altLang="en-US" dirty="0"/>
          </a:p>
        </p:txBody>
      </p:sp>
    </p:spTree>
    <p:extLst>
      <p:ext uri="{BB962C8B-B14F-4D97-AF65-F5344CB8AC3E}">
        <p14:creationId xmlns:p14="http://schemas.microsoft.com/office/powerpoint/2010/main" val="31150911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19BA1-B13D-984D-9981-CB5DE171B389}"/>
              </a:ext>
            </a:extLst>
          </p:cNvPr>
          <p:cNvSpPr>
            <a:spLocks noGrp="1"/>
          </p:cNvSpPr>
          <p:nvPr>
            <p:ph type="title"/>
          </p:nvPr>
        </p:nvSpPr>
        <p:spPr/>
        <p:txBody>
          <a:bodyPr/>
          <a:lstStyle/>
          <a:p>
            <a:r>
              <a:rPr lang="en-CN" dirty="0"/>
              <a:t>NLTK</a:t>
            </a:r>
          </a:p>
        </p:txBody>
      </p:sp>
      <p:sp>
        <p:nvSpPr>
          <p:cNvPr id="3" name="Content Placeholder 2">
            <a:extLst>
              <a:ext uri="{FF2B5EF4-FFF2-40B4-BE49-F238E27FC236}">
                <a16:creationId xmlns:a16="http://schemas.microsoft.com/office/drawing/2014/main" id="{3C73788E-030D-A04C-B122-478E98C99CC0}"/>
              </a:ext>
            </a:extLst>
          </p:cNvPr>
          <p:cNvSpPr>
            <a:spLocks noGrp="1"/>
          </p:cNvSpPr>
          <p:nvPr>
            <p:ph idx="1"/>
          </p:nvPr>
        </p:nvSpPr>
        <p:spPr>
          <a:xfrm>
            <a:off x="479425" y="984642"/>
            <a:ext cx="8157242" cy="2426167"/>
          </a:xfrm>
        </p:spPr>
        <p:txBody>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srgbClr val="333333"/>
                </a:solidFill>
                <a:effectLst/>
                <a:uLnTx/>
                <a:uFillTx/>
                <a:latin typeface="arial" panose="020B0604020202020204" pitchFamily="34" charset="0"/>
                <a:ea typeface="黑体" panose="02010609060101010101" pitchFamily="49" charset="-122"/>
                <a:cs typeface="+mn-cs"/>
              </a:rPr>
              <a:t>Natural Language Toolkit</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dirty="0">
                <a:solidFill>
                  <a:prstClr val="black"/>
                </a:solidFill>
                <a:latin typeface="Arial" panose="020B0604020202020204"/>
                <a:ea typeface="黑体" panose="02010609060101010101" pitchFamily="49" charset="-122"/>
              </a:rPr>
              <a:t>Developed by </a:t>
            </a:r>
            <a:r>
              <a:rPr kumimoji="0" lang="en-US" altLang="zh-CN" sz="2800" b="0" i="0" u="none" strike="noStrike" kern="1200" cap="none" spc="0" normalizeH="0" baseline="0" noProof="0" dirty="0">
                <a:ln>
                  <a:noFill/>
                </a:ln>
                <a:solidFill>
                  <a:srgbClr val="333333"/>
                </a:solidFill>
                <a:effectLst/>
                <a:uLnTx/>
                <a:uFillTx/>
                <a:latin typeface="arial" panose="020B0604020202020204" pitchFamily="34" charset="0"/>
                <a:ea typeface="黑体" panose="02010609060101010101" pitchFamily="49" charset="-122"/>
                <a:cs typeface="+mn-cs"/>
              </a:rPr>
              <a:t>Steven Bird</a:t>
            </a:r>
            <a:r>
              <a:rPr kumimoji="0" lang="en-US" altLang="zh-CN"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and </a:t>
            </a:r>
            <a:r>
              <a:rPr kumimoji="0" lang="en-US" altLang="zh-CN" sz="2800" b="0" i="0" u="none" strike="noStrike" kern="1200" cap="none" spc="0" normalizeH="0" baseline="0" noProof="0" dirty="0">
                <a:ln>
                  <a:noFill/>
                </a:ln>
                <a:solidFill>
                  <a:srgbClr val="333333"/>
                </a:solidFill>
                <a:effectLst/>
                <a:uLnTx/>
                <a:uFillTx/>
                <a:latin typeface="arial" panose="020B0604020202020204" pitchFamily="34" charset="0"/>
                <a:ea typeface="黑体" panose="02010609060101010101" pitchFamily="49" charset="-122"/>
                <a:cs typeface="+mn-cs"/>
              </a:rPr>
              <a:t>Edward </a:t>
            </a:r>
            <a:r>
              <a:rPr kumimoji="0" lang="en-US" altLang="zh-CN" sz="2800" b="0" i="0" u="none" strike="noStrike" kern="1200" cap="none" spc="0" normalizeH="0" baseline="0" noProof="0" dirty="0" err="1">
                <a:ln>
                  <a:noFill/>
                </a:ln>
                <a:solidFill>
                  <a:srgbClr val="333333"/>
                </a:solidFill>
                <a:effectLst/>
                <a:uLnTx/>
                <a:uFillTx/>
                <a:latin typeface="arial" panose="020B0604020202020204" pitchFamily="34" charset="0"/>
                <a:ea typeface="黑体" panose="02010609060101010101" pitchFamily="49" charset="-122"/>
                <a:cs typeface="+mn-cs"/>
              </a:rPr>
              <a:t>Loper</a:t>
            </a:r>
            <a:endPar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dirty="0">
                <a:solidFill>
                  <a:srgbClr val="333333"/>
                </a:solidFill>
                <a:latin typeface="arial" panose="020B0604020202020204" pitchFamily="34" charset="0"/>
                <a:ea typeface="黑体" panose="02010609060101010101" pitchFamily="49" charset="-122"/>
              </a:rPr>
              <a:t>One of most popular tools for NLP</a:t>
            </a:r>
            <a:endPar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5" name="Picture 2" descr="Steven Bird (@StevenBird) / Twitter">
            <a:extLst>
              <a:ext uri="{FF2B5EF4-FFF2-40B4-BE49-F238E27FC236}">
                <a16:creationId xmlns:a16="http://schemas.microsoft.com/office/drawing/2014/main" id="{2ECBC195-F67A-6940-B366-00767F8F2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667" y="1100549"/>
            <a:ext cx="1714499" cy="17144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50AC0925-0D30-9B45-A7B3-9BAB37406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3384" y="1100549"/>
            <a:ext cx="1524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C8C6071F-DAA7-E942-B8F0-DA34E350D76D}"/>
              </a:ext>
            </a:extLst>
          </p:cNvPr>
          <p:cNvPicPr>
            <a:picLocks noChangeAspect="1"/>
          </p:cNvPicPr>
          <p:nvPr/>
        </p:nvPicPr>
        <p:blipFill>
          <a:blip r:embed="rId4"/>
          <a:stretch>
            <a:fillRect/>
          </a:stretch>
        </p:blipFill>
        <p:spPr>
          <a:xfrm>
            <a:off x="479425" y="3513805"/>
            <a:ext cx="7071153" cy="3127321"/>
          </a:xfrm>
          <a:prstGeom prst="rect">
            <a:avLst/>
          </a:prstGeom>
        </p:spPr>
      </p:pic>
      <p:pic>
        <p:nvPicPr>
          <p:cNvPr id="8" name="图片 8">
            <a:extLst>
              <a:ext uri="{FF2B5EF4-FFF2-40B4-BE49-F238E27FC236}">
                <a16:creationId xmlns:a16="http://schemas.microsoft.com/office/drawing/2014/main" id="{B04B015E-F29E-AF4E-B849-620EC66EC273}"/>
              </a:ext>
            </a:extLst>
          </p:cNvPr>
          <p:cNvPicPr>
            <a:picLocks noChangeAspect="1"/>
          </p:cNvPicPr>
          <p:nvPr/>
        </p:nvPicPr>
        <p:blipFill>
          <a:blip r:embed="rId5"/>
          <a:stretch>
            <a:fillRect/>
          </a:stretch>
        </p:blipFill>
        <p:spPr>
          <a:xfrm>
            <a:off x="7671461" y="3738758"/>
            <a:ext cx="4215738" cy="2532589"/>
          </a:xfrm>
          <a:prstGeom prst="rect">
            <a:avLst/>
          </a:prstGeom>
        </p:spPr>
      </p:pic>
      <p:sp>
        <p:nvSpPr>
          <p:cNvPr id="12" name="灯片编号占位符 11">
            <a:extLst>
              <a:ext uri="{FF2B5EF4-FFF2-40B4-BE49-F238E27FC236}">
                <a16:creationId xmlns:a16="http://schemas.microsoft.com/office/drawing/2014/main" id="{EC5C1E15-C3A8-4BA3-A23C-A10674D803FD}"/>
              </a:ext>
            </a:extLst>
          </p:cNvPr>
          <p:cNvSpPr>
            <a:spLocks noGrp="1"/>
          </p:cNvSpPr>
          <p:nvPr>
            <p:ph type="sldNum" sz="quarter" idx="12"/>
          </p:nvPr>
        </p:nvSpPr>
        <p:spPr/>
        <p:txBody>
          <a:bodyPr/>
          <a:lstStyle/>
          <a:p>
            <a:fld id="{DC8BB421-126E-41CB-B73A-69D52E98CAE3}" type="slidenum">
              <a:rPr lang="zh-CN" altLang="en-US" smtClean="0"/>
              <a:t>53</a:t>
            </a:fld>
            <a:endParaRPr lang="zh-CN" altLang="en-US" dirty="0"/>
          </a:p>
        </p:txBody>
      </p:sp>
    </p:spTree>
    <p:extLst>
      <p:ext uri="{BB962C8B-B14F-4D97-AF65-F5344CB8AC3E}">
        <p14:creationId xmlns:p14="http://schemas.microsoft.com/office/powerpoint/2010/main" val="18243110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7480C-D4A7-C84C-B318-F703420CF3C6}"/>
              </a:ext>
            </a:extLst>
          </p:cNvPr>
          <p:cNvSpPr>
            <a:spLocks noGrp="1"/>
          </p:cNvSpPr>
          <p:nvPr>
            <p:ph type="title"/>
          </p:nvPr>
        </p:nvSpPr>
        <p:spPr/>
        <p:txBody>
          <a:bodyPr/>
          <a:lstStyle/>
          <a:p>
            <a:r>
              <a:rPr lang="en-CN" dirty="0"/>
              <a:t>NLTK</a:t>
            </a:r>
          </a:p>
        </p:txBody>
      </p:sp>
      <p:sp>
        <p:nvSpPr>
          <p:cNvPr id="3" name="Content Placeholder 2">
            <a:extLst>
              <a:ext uri="{FF2B5EF4-FFF2-40B4-BE49-F238E27FC236}">
                <a16:creationId xmlns:a16="http://schemas.microsoft.com/office/drawing/2014/main" id="{F53AF6C9-107B-2E49-967B-1F7B1CA52C79}"/>
              </a:ext>
            </a:extLst>
          </p:cNvPr>
          <p:cNvSpPr>
            <a:spLocks noGrp="1"/>
          </p:cNvSpPr>
          <p:nvPr>
            <p:ph idx="1"/>
          </p:nvPr>
        </p:nvSpPr>
        <p:spPr/>
        <p:txBody>
          <a:bodyPr/>
          <a:lstStyle/>
          <a:p>
            <a:r>
              <a:rPr kumimoji="0" lang="en-US" altLang="zh-CN" sz="2800" b="0" i="0" u="none" strike="noStrike" kern="1200" cap="none" spc="0" normalizeH="0" baseline="0" noProof="0" dirty="0">
                <a:ln>
                  <a:noFill/>
                </a:ln>
                <a:solidFill>
                  <a:srgbClr val="333333"/>
                </a:solidFill>
                <a:effectLst/>
                <a:uLnTx/>
                <a:uFillTx/>
                <a:latin typeface="arial" panose="020B0604020202020204" pitchFamily="34" charset="0"/>
                <a:ea typeface="黑体" panose="02010609060101010101" pitchFamily="49" charset="-122"/>
                <a:cs typeface="+mn-cs"/>
              </a:rPr>
              <a:t>NLTK</a:t>
            </a:r>
            <a:r>
              <a:rPr kumimoji="0" lang="zh-CN" altLang="en-US" sz="2800" b="0" i="0" u="none" strike="noStrike" kern="1200" cap="none" spc="0" normalizeH="0" baseline="0" noProof="0" dirty="0">
                <a:ln>
                  <a:noFill/>
                </a:ln>
                <a:solidFill>
                  <a:srgbClr val="333333"/>
                </a:solidFill>
                <a:effectLst/>
                <a:uLnTx/>
                <a:uFillTx/>
                <a:latin typeface="arial" panose="020B0604020202020204" pitchFamily="34" charset="0"/>
                <a:ea typeface="黑体" panose="02010609060101010101" pitchFamily="49" charset="-122"/>
                <a:cs typeface="+mn-cs"/>
              </a:rPr>
              <a:t> </a:t>
            </a:r>
            <a:r>
              <a:rPr kumimoji="0" lang="en-US" altLang="zh-CN" sz="2800" b="0" i="0" u="none" strike="noStrike" kern="1200" cap="none" spc="0" normalizeH="0" baseline="0" noProof="0" dirty="0">
                <a:ln>
                  <a:noFill/>
                </a:ln>
                <a:solidFill>
                  <a:srgbClr val="333333"/>
                </a:solidFill>
                <a:effectLst/>
                <a:uLnTx/>
                <a:uFillTx/>
                <a:latin typeface="arial" panose="020B0604020202020204" pitchFamily="34" charset="0"/>
                <a:ea typeface="黑体" panose="02010609060101010101" pitchFamily="49" charset="-122"/>
                <a:cs typeface="+mn-cs"/>
              </a:rPr>
              <a:t>collects many corpus</a:t>
            </a:r>
            <a:endPar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endParaRPr lang="en-CN" dirty="0"/>
          </a:p>
        </p:txBody>
      </p:sp>
      <p:pic>
        <p:nvPicPr>
          <p:cNvPr id="5" name="图片 9">
            <a:extLst>
              <a:ext uri="{FF2B5EF4-FFF2-40B4-BE49-F238E27FC236}">
                <a16:creationId xmlns:a16="http://schemas.microsoft.com/office/drawing/2014/main" id="{DD525DF2-EAEC-9B43-B92B-12830D446EF1}"/>
              </a:ext>
            </a:extLst>
          </p:cNvPr>
          <p:cNvPicPr>
            <a:picLocks noChangeAspect="1"/>
          </p:cNvPicPr>
          <p:nvPr/>
        </p:nvPicPr>
        <p:blipFill rotWithShape="1">
          <a:blip r:embed="rId2"/>
          <a:srcRect l="3839" r="26419"/>
          <a:stretch/>
        </p:blipFill>
        <p:spPr>
          <a:xfrm>
            <a:off x="1636295" y="1713136"/>
            <a:ext cx="8503074" cy="4635711"/>
          </a:xfrm>
          <a:prstGeom prst="rect">
            <a:avLst/>
          </a:prstGeom>
        </p:spPr>
      </p:pic>
      <p:sp>
        <p:nvSpPr>
          <p:cNvPr id="9" name="灯片编号占位符 8">
            <a:extLst>
              <a:ext uri="{FF2B5EF4-FFF2-40B4-BE49-F238E27FC236}">
                <a16:creationId xmlns:a16="http://schemas.microsoft.com/office/drawing/2014/main" id="{FEF6A744-34E9-44CC-83B2-18A05E491503}"/>
              </a:ext>
            </a:extLst>
          </p:cNvPr>
          <p:cNvSpPr>
            <a:spLocks noGrp="1"/>
          </p:cNvSpPr>
          <p:nvPr>
            <p:ph type="sldNum" sz="quarter" idx="12"/>
          </p:nvPr>
        </p:nvSpPr>
        <p:spPr/>
        <p:txBody>
          <a:bodyPr/>
          <a:lstStyle/>
          <a:p>
            <a:fld id="{DC8BB421-126E-41CB-B73A-69D52E98CAE3}" type="slidenum">
              <a:rPr lang="zh-CN" altLang="en-US" smtClean="0"/>
              <a:t>54</a:t>
            </a:fld>
            <a:endParaRPr lang="zh-CN" altLang="en-US" dirty="0"/>
          </a:p>
        </p:txBody>
      </p:sp>
    </p:spTree>
    <p:extLst>
      <p:ext uri="{BB962C8B-B14F-4D97-AF65-F5344CB8AC3E}">
        <p14:creationId xmlns:p14="http://schemas.microsoft.com/office/powerpoint/2010/main" val="38166251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70CC7-3E31-3B48-9150-B24637EAD7FF}"/>
              </a:ext>
            </a:extLst>
          </p:cNvPr>
          <p:cNvSpPr>
            <a:spLocks noGrp="1"/>
          </p:cNvSpPr>
          <p:nvPr>
            <p:ph type="title"/>
          </p:nvPr>
        </p:nvSpPr>
        <p:spPr/>
        <p:txBody>
          <a:bodyPr/>
          <a:lstStyle/>
          <a:p>
            <a:r>
              <a:rPr lang="en-US" altLang="zh-CN" dirty="0"/>
              <a:t>Tokenization</a:t>
            </a:r>
            <a:endParaRPr lang="en-CN" dirty="0"/>
          </a:p>
        </p:txBody>
      </p:sp>
      <p:sp>
        <p:nvSpPr>
          <p:cNvPr id="3" name="Content Placeholder 2">
            <a:extLst>
              <a:ext uri="{FF2B5EF4-FFF2-40B4-BE49-F238E27FC236}">
                <a16:creationId xmlns:a16="http://schemas.microsoft.com/office/drawing/2014/main" id="{A543287D-DC8D-E54A-BA4F-46196B4287DB}"/>
              </a:ext>
            </a:extLst>
          </p:cNvPr>
          <p:cNvSpPr>
            <a:spLocks noGrp="1"/>
          </p:cNvSpPr>
          <p:nvPr>
            <p:ph idx="1"/>
          </p:nvPr>
        </p:nvSpPr>
        <p:spPr>
          <a:xfrm>
            <a:off x="517526" y="1108434"/>
            <a:ext cx="4090570" cy="610388"/>
          </a:xfrm>
        </p:spPr>
        <p:txBody>
          <a:bodyPr/>
          <a:lstStyle/>
          <a:p>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琼瑶阿姨的经典台词：</a:t>
            </a:r>
          </a:p>
        </p:txBody>
      </p:sp>
      <p:sp>
        <p:nvSpPr>
          <p:cNvPr id="5" name="矩形 4">
            <a:extLst>
              <a:ext uri="{FF2B5EF4-FFF2-40B4-BE49-F238E27FC236}">
                <a16:creationId xmlns:a16="http://schemas.microsoft.com/office/drawing/2014/main" id="{5A50F898-D417-854F-8DA6-35D2A2D68F37}"/>
              </a:ext>
            </a:extLst>
          </p:cNvPr>
          <p:cNvSpPr/>
          <p:nvPr/>
        </p:nvSpPr>
        <p:spPr>
          <a:xfrm>
            <a:off x="869063" y="1783894"/>
            <a:ext cx="6798629" cy="4708981"/>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2000" b="0" i="0" u="none" strike="noStrike" kern="1200" cap="none" spc="0" normalizeH="0" baseline="0" noProof="0" dirty="0">
                <a:ln>
                  <a:noFill/>
                </a:ln>
                <a:solidFill>
                  <a:srgbClr val="4472C4">
                    <a:lumMod val="75000"/>
                  </a:srgbClr>
                </a:solidFill>
                <a:effectLst/>
                <a:uLnTx/>
                <a:uFillTx/>
                <a:latin typeface="Arial" panose="020B0604020202020204"/>
                <a:ea typeface="黑体" panose="02010609060101010101" pitchFamily="49" charset="-122"/>
                <a:cs typeface="+mn-cs"/>
              </a:rPr>
              <a:t>男：对，你无情，你残酷，你无理取闹！</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2000" b="0" i="0" u="none" strike="noStrike" kern="1200" cap="none" spc="0" normalizeH="0" baseline="0" noProof="0" dirty="0">
                <a:ln>
                  <a:noFill/>
                </a:ln>
                <a:solidFill>
                  <a:srgbClr val="ED7D31">
                    <a:lumMod val="75000"/>
                  </a:srgbClr>
                </a:solidFill>
                <a:effectLst/>
                <a:uLnTx/>
                <a:uFillTx/>
                <a:latin typeface="Arial" panose="020B0604020202020204"/>
                <a:ea typeface="黑体" panose="02010609060101010101" pitchFamily="49" charset="-122"/>
                <a:cs typeface="+mn-cs"/>
              </a:rPr>
              <a:t>女：那你就不无情，不残酷，不无理取闹！？</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2000" b="0" i="0" u="none" strike="noStrike" kern="1200" cap="none" spc="0" normalizeH="0" baseline="0" noProof="0" dirty="0">
                <a:ln>
                  <a:noFill/>
                </a:ln>
                <a:solidFill>
                  <a:srgbClr val="4472C4">
                    <a:lumMod val="75000"/>
                  </a:srgbClr>
                </a:solidFill>
                <a:effectLst/>
                <a:uLnTx/>
                <a:uFillTx/>
                <a:latin typeface="Arial" panose="020B0604020202020204"/>
                <a:ea typeface="黑体" panose="02010609060101010101" pitchFamily="49" charset="-122"/>
                <a:cs typeface="+mn-cs"/>
              </a:rPr>
              <a:t>男：我哪里无情！？哪里残酷！？哪里无理取闹！？</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2000" b="0" i="0" u="none" strike="noStrike" kern="1200" cap="none" spc="0" normalizeH="0" baseline="0" noProof="0" dirty="0">
                <a:ln>
                  <a:noFill/>
                </a:ln>
                <a:solidFill>
                  <a:srgbClr val="ED7D31">
                    <a:lumMod val="75000"/>
                  </a:srgbClr>
                </a:solidFill>
                <a:effectLst/>
                <a:uLnTx/>
                <a:uFillTx/>
                <a:latin typeface="Arial" panose="020B0604020202020204"/>
                <a:ea typeface="黑体" panose="02010609060101010101" pitchFamily="49" charset="-122"/>
                <a:cs typeface="+mn-cs"/>
              </a:rPr>
              <a:t>女：你哪里不无情！？哪里不残酷！？哪里不无理取闹！？</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2000" b="0" i="0" u="none" strike="noStrike" kern="1200" cap="none" spc="0" normalizeH="0" baseline="0" noProof="0" dirty="0">
                <a:ln>
                  <a:noFill/>
                </a:ln>
                <a:solidFill>
                  <a:srgbClr val="4472C4">
                    <a:lumMod val="75000"/>
                  </a:srgbClr>
                </a:solidFill>
                <a:effectLst/>
                <a:uLnTx/>
                <a:uFillTx/>
                <a:latin typeface="Arial" panose="020B0604020202020204"/>
                <a:ea typeface="黑体" panose="02010609060101010101" pitchFamily="49" charset="-122"/>
                <a:cs typeface="+mn-cs"/>
              </a:rPr>
              <a:t>男：我就算再怎么无情、再怎么残酷、再怎么无理取闹，也不会比你更无情、更残酷、更无理取闹！</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2000" b="0" i="0" u="none" strike="noStrike" kern="1200" cap="none" spc="0" normalizeH="0" baseline="0" noProof="0" dirty="0">
                <a:ln>
                  <a:noFill/>
                </a:ln>
                <a:solidFill>
                  <a:srgbClr val="ED7D31">
                    <a:lumMod val="75000"/>
                  </a:srgbClr>
                </a:solidFill>
                <a:effectLst/>
                <a:uLnTx/>
                <a:uFillTx/>
                <a:latin typeface="Arial" panose="020B0604020202020204"/>
                <a:ea typeface="黑体" panose="02010609060101010101" pitchFamily="49" charset="-122"/>
                <a:cs typeface="+mn-cs"/>
              </a:rPr>
              <a:t>女：我会比你无情！？比你残酷！？比你无理取闹！？你才是我见过最无情、最残酷、最无理取闹的人。</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2000" b="0" i="0" u="none" strike="noStrike" kern="1200" cap="none" spc="0" normalizeH="0" baseline="0" noProof="0" dirty="0">
                <a:ln>
                  <a:noFill/>
                </a:ln>
                <a:solidFill>
                  <a:srgbClr val="4472C4">
                    <a:lumMod val="75000"/>
                  </a:srgbClr>
                </a:solidFill>
                <a:effectLst/>
                <a:uLnTx/>
                <a:uFillTx/>
                <a:latin typeface="Arial" panose="020B0604020202020204"/>
                <a:ea typeface="黑体" panose="02010609060101010101" pitchFamily="49" charset="-122"/>
                <a:cs typeface="+mn-cs"/>
              </a:rPr>
              <a:t>男：哼，我绝对没你无情，没你残酷，没你无理取闹！</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2000" b="0" i="0" u="none" strike="noStrike" kern="1200" cap="none" spc="0" normalizeH="0" baseline="0" noProof="0" dirty="0">
                <a:ln>
                  <a:noFill/>
                </a:ln>
                <a:solidFill>
                  <a:srgbClr val="ED7D31">
                    <a:lumMod val="75000"/>
                  </a:srgbClr>
                </a:solidFill>
                <a:effectLst/>
                <a:uLnTx/>
                <a:uFillTx/>
                <a:latin typeface="Arial" panose="020B0604020202020204"/>
                <a:ea typeface="黑体" panose="02010609060101010101" pitchFamily="49" charset="-122"/>
                <a:cs typeface="+mn-cs"/>
              </a:rPr>
              <a:t>女：好，既然你说我无情，我残酷，我无理取闹，我就无情给你看，残酷给你看，无理取闹给你看。</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2000" b="0" i="0" u="none" strike="noStrike" kern="1200" cap="none" spc="0" normalizeH="0" baseline="0" noProof="0" dirty="0">
                <a:ln>
                  <a:noFill/>
                </a:ln>
                <a:solidFill>
                  <a:srgbClr val="4472C4">
                    <a:lumMod val="75000"/>
                  </a:srgbClr>
                </a:solidFill>
                <a:effectLst/>
                <a:uLnTx/>
                <a:uFillTx/>
                <a:latin typeface="Arial" panose="020B0604020202020204"/>
                <a:ea typeface="黑体" panose="02010609060101010101" pitchFamily="49" charset="-122"/>
                <a:cs typeface="+mn-cs"/>
              </a:rPr>
              <a:t>男：看吧，还说你不无情，不残酷，不无理取闹。现在完全展现你无情、残酷、无理取闹的一面了吧？！</a:t>
            </a:r>
          </a:p>
        </p:txBody>
      </p:sp>
      <p:pic>
        <p:nvPicPr>
          <p:cNvPr id="6" name="图片 7">
            <a:extLst>
              <a:ext uri="{FF2B5EF4-FFF2-40B4-BE49-F238E27FC236}">
                <a16:creationId xmlns:a16="http://schemas.microsoft.com/office/drawing/2014/main" id="{31BAE7F0-6C4C-4449-BEC9-595FA6915D54}"/>
              </a:ext>
            </a:extLst>
          </p:cNvPr>
          <p:cNvPicPr>
            <a:picLocks noChangeAspect="1"/>
          </p:cNvPicPr>
          <p:nvPr/>
        </p:nvPicPr>
        <p:blipFill>
          <a:blip r:embed="rId2"/>
          <a:stretch>
            <a:fillRect/>
          </a:stretch>
        </p:blipFill>
        <p:spPr>
          <a:xfrm>
            <a:off x="6880594" y="1013048"/>
            <a:ext cx="4879274" cy="1826406"/>
          </a:xfrm>
          <a:prstGeom prst="rect">
            <a:avLst/>
          </a:prstGeom>
        </p:spPr>
      </p:pic>
      <p:sp>
        <p:nvSpPr>
          <p:cNvPr id="10" name="灯片编号占位符 9">
            <a:extLst>
              <a:ext uri="{FF2B5EF4-FFF2-40B4-BE49-F238E27FC236}">
                <a16:creationId xmlns:a16="http://schemas.microsoft.com/office/drawing/2014/main" id="{659D4D5A-C4E6-489E-B034-429931D84B4A}"/>
              </a:ext>
            </a:extLst>
          </p:cNvPr>
          <p:cNvSpPr>
            <a:spLocks noGrp="1"/>
          </p:cNvSpPr>
          <p:nvPr>
            <p:ph type="sldNum" sz="quarter" idx="12"/>
          </p:nvPr>
        </p:nvSpPr>
        <p:spPr/>
        <p:txBody>
          <a:bodyPr/>
          <a:lstStyle/>
          <a:p>
            <a:fld id="{DC8BB421-126E-41CB-B73A-69D52E98CAE3}" type="slidenum">
              <a:rPr lang="zh-CN" altLang="en-US" smtClean="0"/>
              <a:t>55</a:t>
            </a:fld>
            <a:endParaRPr lang="zh-CN" altLang="en-US" dirty="0"/>
          </a:p>
        </p:txBody>
      </p:sp>
    </p:spTree>
    <p:extLst>
      <p:ext uri="{BB962C8B-B14F-4D97-AF65-F5344CB8AC3E}">
        <p14:creationId xmlns:p14="http://schemas.microsoft.com/office/powerpoint/2010/main" val="2712948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30D0B-CBB8-214B-BB3C-95413B246184}"/>
              </a:ext>
            </a:extLst>
          </p:cNvPr>
          <p:cNvSpPr>
            <a:spLocks noGrp="1"/>
          </p:cNvSpPr>
          <p:nvPr>
            <p:ph type="title"/>
          </p:nvPr>
        </p:nvSpPr>
        <p:spPr/>
        <p:txBody>
          <a:bodyPr/>
          <a:lstStyle/>
          <a:p>
            <a:r>
              <a:rPr lang="en-US" altLang="zh-CN" dirty="0"/>
              <a:t>Text searching</a:t>
            </a:r>
            <a:endParaRPr lang="en-CN" dirty="0"/>
          </a:p>
        </p:txBody>
      </p:sp>
      <p:sp>
        <p:nvSpPr>
          <p:cNvPr id="3" name="Content Placeholder 2">
            <a:extLst>
              <a:ext uri="{FF2B5EF4-FFF2-40B4-BE49-F238E27FC236}">
                <a16:creationId xmlns:a16="http://schemas.microsoft.com/office/drawing/2014/main" id="{89455556-0D89-C846-B136-E701BDF700DC}"/>
              </a:ext>
            </a:extLst>
          </p:cNvPr>
          <p:cNvSpPr>
            <a:spLocks noGrp="1"/>
          </p:cNvSpPr>
          <p:nvPr>
            <p:ph idx="1"/>
          </p:nvPr>
        </p:nvSpPr>
        <p:spPr>
          <a:xfrm>
            <a:off x="517525" y="1108434"/>
            <a:ext cx="11064875" cy="1839304"/>
          </a:xfrm>
        </p:spPr>
        <p:txBody>
          <a:bodyPr/>
          <a:lstStyle/>
          <a:p>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单词</a:t>
            </a:r>
            <a:r>
              <a:rPr kumimoji="0" lang="en-US" altLang="zh-CN"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monstrous </a:t>
            </a:r>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通常应用在什么样的语境中？</a:t>
            </a:r>
          </a:p>
          <a:p>
            <a:endParaRPr lang="en-CN" dirty="0"/>
          </a:p>
        </p:txBody>
      </p:sp>
      <p:pic>
        <p:nvPicPr>
          <p:cNvPr id="5" name="图片 7">
            <a:extLst>
              <a:ext uri="{FF2B5EF4-FFF2-40B4-BE49-F238E27FC236}">
                <a16:creationId xmlns:a16="http://schemas.microsoft.com/office/drawing/2014/main" id="{1EBD59E1-715C-5944-B908-6740F5793474}"/>
              </a:ext>
            </a:extLst>
          </p:cNvPr>
          <p:cNvPicPr>
            <a:picLocks noChangeAspect="1"/>
          </p:cNvPicPr>
          <p:nvPr/>
        </p:nvPicPr>
        <p:blipFill>
          <a:blip r:embed="rId3"/>
          <a:stretch>
            <a:fillRect/>
          </a:stretch>
        </p:blipFill>
        <p:spPr>
          <a:xfrm>
            <a:off x="609600" y="1784875"/>
            <a:ext cx="8410832" cy="4250775"/>
          </a:xfrm>
          <a:prstGeom prst="rect">
            <a:avLst/>
          </a:prstGeom>
        </p:spPr>
      </p:pic>
      <p:pic>
        <p:nvPicPr>
          <p:cNvPr id="1026" name="Picture 2" descr="Moby-Dick : Melville, Herman: Amazon.sg: Books">
            <a:extLst>
              <a:ext uri="{FF2B5EF4-FFF2-40B4-BE49-F238E27FC236}">
                <a16:creationId xmlns:a16="http://schemas.microsoft.com/office/drawing/2014/main" id="{0D7A2A81-A963-7E45-9E8F-D7ADB70FE6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0432" y="1673436"/>
            <a:ext cx="2755645" cy="4473652"/>
          </a:xfrm>
          <a:prstGeom prst="rect">
            <a:avLst/>
          </a:prstGeom>
          <a:noFill/>
          <a:extLst>
            <a:ext uri="{909E8E84-426E-40DD-AFC4-6F175D3DCCD1}">
              <a14:hiddenFill xmlns:a14="http://schemas.microsoft.com/office/drawing/2010/main">
                <a:solidFill>
                  <a:srgbClr val="FFFFFF"/>
                </a:solidFill>
              </a14:hiddenFill>
            </a:ext>
          </a:extLst>
        </p:spPr>
      </p:pic>
      <p:sp>
        <p:nvSpPr>
          <p:cNvPr id="9" name="灯片编号占位符 8">
            <a:extLst>
              <a:ext uri="{FF2B5EF4-FFF2-40B4-BE49-F238E27FC236}">
                <a16:creationId xmlns:a16="http://schemas.microsoft.com/office/drawing/2014/main" id="{0FF7E2AB-B2C2-4C27-B69E-2A36E46EB17E}"/>
              </a:ext>
            </a:extLst>
          </p:cNvPr>
          <p:cNvSpPr>
            <a:spLocks noGrp="1"/>
          </p:cNvSpPr>
          <p:nvPr>
            <p:ph type="sldNum" sz="quarter" idx="12"/>
          </p:nvPr>
        </p:nvSpPr>
        <p:spPr/>
        <p:txBody>
          <a:bodyPr/>
          <a:lstStyle/>
          <a:p>
            <a:fld id="{DC8BB421-126E-41CB-B73A-69D52E98CAE3}" type="slidenum">
              <a:rPr lang="zh-CN" altLang="en-US" smtClean="0"/>
              <a:t>56</a:t>
            </a:fld>
            <a:endParaRPr lang="zh-CN" altLang="en-US" dirty="0"/>
          </a:p>
        </p:txBody>
      </p:sp>
    </p:spTree>
    <p:extLst>
      <p:ext uri="{BB962C8B-B14F-4D97-AF65-F5344CB8AC3E}">
        <p14:creationId xmlns:p14="http://schemas.microsoft.com/office/powerpoint/2010/main" val="32479075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6BB2-11D6-9647-9E79-90D5C19C6970}"/>
              </a:ext>
            </a:extLst>
          </p:cNvPr>
          <p:cNvSpPr>
            <a:spLocks noGrp="1"/>
          </p:cNvSpPr>
          <p:nvPr>
            <p:ph type="title"/>
          </p:nvPr>
        </p:nvSpPr>
        <p:spPr/>
        <p:txBody>
          <a:bodyPr/>
          <a:lstStyle/>
          <a:p>
            <a:r>
              <a:rPr lang="en-US" altLang="zh-CN" dirty="0"/>
              <a:t>Text searching</a:t>
            </a:r>
            <a:endParaRPr lang="en-CN" dirty="0"/>
          </a:p>
        </p:txBody>
      </p:sp>
      <p:sp>
        <p:nvSpPr>
          <p:cNvPr id="3" name="Content Placeholder 2">
            <a:extLst>
              <a:ext uri="{FF2B5EF4-FFF2-40B4-BE49-F238E27FC236}">
                <a16:creationId xmlns:a16="http://schemas.microsoft.com/office/drawing/2014/main" id="{2CB25702-94A4-5F4E-B4D0-22907B473FE0}"/>
              </a:ext>
            </a:extLst>
          </p:cNvPr>
          <p:cNvSpPr>
            <a:spLocks noGrp="1"/>
          </p:cNvSpPr>
          <p:nvPr>
            <p:ph idx="1"/>
          </p:nvPr>
        </p:nvSpPr>
        <p:spPr/>
        <p:txBody>
          <a:bodyPr/>
          <a:lstStyle/>
          <a:p>
            <a:r>
              <a:rPr lang="zh-CN" altLang="en-US" sz="2800" dirty="0"/>
              <a:t>与</a:t>
            </a:r>
            <a:r>
              <a:rPr lang="en-US" altLang="zh-CN" sz="2800" dirty="0"/>
              <a:t>good</a:t>
            </a:r>
            <a:r>
              <a:rPr lang="zh-CN" altLang="en-US" sz="2800" dirty="0"/>
              <a:t>用法相似的词汇，有哪些？</a:t>
            </a:r>
            <a:endParaRPr lang="en-US" altLang="zh-CN" sz="2800" dirty="0"/>
          </a:p>
          <a:p>
            <a:pPr marL="0" indent="0">
              <a:buNone/>
            </a:pPr>
            <a:endParaRPr lang="en-US" altLang="zh-CN" sz="2800" dirty="0"/>
          </a:p>
          <a:p>
            <a:pPr marL="0" indent="0">
              <a:buNone/>
            </a:pPr>
            <a:endParaRPr lang="en-US" altLang="zh-CN" dirty="0"/>
          </a:p>
          <a:p>
            <a:pPr marL="0" indent="0">
              <a:buNone/>
            </a:pPr>
            <a:endParaRPr lang="zh-CN" altLang="en-US" sz="2800" dirty="0"/>
          </a:p>
          <a:p>
            <a:r>
              <a:rPr lang="zh-CN" altLang="en-US" sz="2800" dirty="0"/>
              <a:t>单词 </a:t>
            </a:r>
            <a:r>
              <a:rPr lang="en-US" altLang="zh-CN" sz="2800" dirty="0"/>
              <a:t>good </a:t>
            </a:r>
            <a:r>
              <a:rPr lang="zh-CN" altLang="en-US" sz="2800" dirty="0"/>
              <a:t>与 </a:t>
            </a:r>
            <a:r>
              <a:rPr lang="en-US" altLang="zh-CN" sz="2800" dirty="0"/>
              <a:t>great </a:t>
            </a:r>
            <a:r>
              <a:rPr lang="zh-CN" altLang="en-US" sz="2800" dirty="0"/>
              <a:t>通用的上下文情景有哪些？</a:t>
            </a:r>
            <a:endParaRPr lang="zh-CN" altLang="en-US" dirty="0"/>
          </a:p>
        </p:txBody>
      </p:sp>
      <p:pic>
        <p:nvPicPr>
          <p:cNvPr id="5" name="图片 5">
            <a:extLst>
              <a:ext uri="{FF2B5EF4-FFF2-40B4-BE49-F238E27FC236}">
                <a16:creationId xmlns:a16="http://schemas.microsoft.com/office/drawing/2014/main" id="{4D6001DC-0CB1-3547-8E35-471DCA79282E}"/>
              </a:ext>
            </a:extLst>
          </p:cNvPr>
          <p:cNvPicPr>
            <a:picLocks noChangeAspect="1"/>
          </p:cNvPicPr>
          <p:nvPr/>
        </p:nvPicPr>
        <p:blipFill>
          <a:blip r:embed="rId2"/>
          <a:stretch>
            <a:fillRect/>
          </a:stretch>
        </p:blipFill>
        <p:spPr>
          <a:xfrm>
            <a:off x="830691" y="1806541"/>
            <a:ext cx="10521095" cy="1182063"/>
          </a:xfrm>
          <a:prstGeom prst="rect">
            <a:avLst/>
          </a:prstGeom>
        </p:spPr>
      </p:pic>
      <p:pic>
        <p:nvPicPr>
          <p:cNvPr id="6" name="图片 7">
            <a:extLst>
              <a:ext uri="{FF2B5EF4-FFF2-40B4-BE49-F238E27FC236}">
                <a16:creationId xmlns:a16="http://schemas.microsoft.com/office/drawing/2014/main" id="{5E7E81CB-D083-6640-BBA5-9E9B080A2C4D}"/>
              </a:ext>
            </a:extLst>
          </p:cNvPr>
          <p:cNvPicPr>
            <a:picLocks noChangeAspect="1"/>
          </p:cNvPicPr>
          <p:nvPr/>
        </p:nvPicPr>
        <p:blipFill rotWithShape="1">
          <a:blip r:embed="rId3"/>
          <a:srcRect r="8000"/>
          <a:stretch/>
        </p:blipFill>
        <p:spPr>
          <a:xfrm>
            <a:off x="830691" y="5059938"/>
            <a:ext cx="10302251" cy="1097195"/>
          </a:xfrm>
          <a:prstGeom prst="rect">
            <a:avLst/>
          </a:prstGeom>
        </p:spPr>
      </p:pic>
      <p:sp>
        <p:nvSpPr>
          <p:cNvPr id="10" name="灯片编号占位符 9">
            <a:extLst>
              <a:ext uri="{FF2B5EF4-FFF2-40B4-BE49-F238E27FC236}">
                <a16:creationId xmlns:a16="http://schemas.microsoft.com/office/drawing/2014/main" id="{DA05E5F3-3E51-4C97-8E4B-60BCDBE6D69E}"/>
              </a:ext>
            </a:extLst>
          </p:cNvPr>
          <p:cNvSpPr>
            <a:spLocks noGrp="1"/>
          </p:cNvSpPr>
          <p:nvPr>
            <p:ph type="sldNum" sz="quarter" idx="12"/>
          </p:nvPr>
        </p:nvSpPr>
        <p:spPr/>
        <p:txBody>
          <a:bodyPr/>
          <a:lstStyle/>
          <a:p>
            <a:fld id="{DC8BB421-126E-41CB-B73A-69D52E98CAE3}" type="slidenum">
              <a:rPr lang="zh-CN" altLang="en-US" smtClean="0"/>
              <a:t>57</a:t>
            </a:fld>
            <a:endParaRPr lang="zh-CN" altLang="en-US" dirty="0"/>
          </a:p>
        </p:txBody>
      </p:sp>
    </p:spTree>
    <p:extLst>
      <p:ext uri="{BB962C8B-B14F-4D97-AF65-F5344CB8AC3E}">
        <p14:creationId xmlns:p14="http://schemas.microsoft.com/office/powerpoint/2010/main" val="3742182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FC86-A778-8F48-80E2-F3B9F24FADCC}"/>
              </a:ext>
            </a:extLst>
          </p:cNvPr>
          <p:cNvSpPr>
            <a:spLocks noGrp="1"/>
          </p:cNvSpPr>
          <p:nvPr>
            <p:ph type="title"/>
          </p:nvPr>
        </p:nvSpPr>
        <p:spPr/>
        <p:txBody>
          <a:bodyPr/>
          <a:lstStyle/>
          <a:p>
            <a:r>
              <a:rPr lang="en-US" altLang="zh-CN" dirty="0"/>
              <a:t>Text searching</a:t>
            </a:r>
            <a:endParaRPr lang="en-CN" dirty="0"/>
          </a:p>
        </p:txBody>
      </p:sp>
      <p:sp>
        <p:nvSpPr>
          <p:cNvPr id="3" name="Content Placeholder 2">
            <a:extLst>
              <a:ext uri="{FF2B5EF4-FFF2-40B4-BE49-F238E27FC236}">
                <a16:creationId xmlns:a16="http://schemas.microsoft.com/office/drawing/2014/main" id="{30BFB24C-5B2B-DF46-B15F-90D8ECA40D4D}"/>
              </a:ext>
            </a:extLst>
          </p:cNvPr>
          <p:cNvSpPr>
            <a:spLocks noGrp="1"/>
          </p:cNvSpPr>
          <p:nvPr>
            <p:ph idx="1"/>
          </p:nvPr>
        </p:nvSpPr>
        <p:spPr>
          <a:xfrm>
            <a:off x="517525" y="984642"/>
            <a:ext cx="11064875" cy="5508233"/>
          </a:xfrm>
        </p:spPr>
        <p:txBody>
          <a:bodyPr/>
          <a:lstStyle/>
          <a:p>
            <a:pPr>
              <a:spcBef>
                <a:spcPts val="0"/>
              </a:spcBef>
              <a:spcAft>
                <a:spcPts val="0"/>
              </a:spcAft>
              <a:defRPr/>
            </a:pPr>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绘制特定词汇在文本中的分布图：</a:t>
            </a:r>
            <a:r>
              <a:rPr kumimoji="0" lang="en-US" altLang="zh-CN"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text2</a:t>
            </a:r>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语料，来自小说</a:t>
            </a:r>
            <a:r>
              <a:rPr kumimoji="0" lang="en-US" altLang="zh-CN"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理智与情感</a:t>
            </a:r>
            <a:r>
              <a:rPr kumimoji="0" lang="en-US" altLang="zh-CN"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》(Sense and Sensibility)</a:t>
            </a:r>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r>
              <a:rPr kumimoji="0" lang="en-US" altLang="zh-CN" sz="2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Elinor, Marianne, Edward, John </a:t>
            </a:r>
            <a:r>
              <a:rPr kumimoji="0" lang="zh-CN" altLang="en-US" sz="2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是小说中的四个角</a:t>
            </a:r>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他们在小说中的出场情况如何呢？</a:t>
            </a:r>
          </a:p>
          <a:p>
            <a:endParaRPr lang="en-CN" dirty="0"/>
          </a:p>
        </p:txBody>
      </p:sp>
      <p:pic>
        <p:nvPicPr>
          <p:cNvPr id="5" name="Picture 2" descr="undefined">
            <a:extLst>
              <a:ext uri="{FF2B5EF4-FFF2-40B4-BE49-F238E27FC236}">
                <a16:creationId xmlns:a16="http://schemas.microsoft.com/office/drawing/2014/main" id="{25C38A32-4CC9-184A-94DB-FD0170623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887" y="2408547"/>
            <a:ext cx="2766953" cy="41518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0812BA7D-5718-604E-BF0E-7658E37C37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499" y="2408546"/>
            <a:ext cx="2548581" cy="417040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10">
            <a:extLst>
              <a:ext uri="{FF2B5EF4-FFF2-40B4-BE49-F238E27FC236}">
                <a16:creationId xmlns:a16="http://schemas.microsoft.com/office/drawing/2014/main" id="{AC330E1F-FAE3-A743-9509-C156594B4B0E}"/>
              </a:ext>
            </a:extLst>
          </p:cNvPr>
          <p:cNvPicPr>
            <a:picLocks noChangeAspect="1"/>
          </p:cNvPicPr>
          <p:nvPr/>
        </p:nvPicPr>
        <p:blipFill>
          <a:blip r:embed="rId4"/>
          <a:stretch>
            <a:fillRect/>
          </a:stretch>
        </p:blipFill>
        <p:spPr>
          <a:xfrm>
            <a:off x="6927434" y="2408546"/>
            <a:ext cx="4940718" cy="720351"/>
          </a:xfrm>
          <a:prstGeom prst="rect">
            <a:avLst/>
          </a:prstGeom>
        </p:spPr>
      </p:pic>
      <p:sp>
        <p:nvSpPr>
          <p:cNvPr id="8" name="文本框 8">
            <a:extLst>
              <a:ext uri="{FF2B5EF4-FFF2-40B4-BE49-F238E27FC236}">
                <a16:creationId xmlns:a16="http://schemas.microsoft.com/office/drawing/2014/main" id="{8046A28B-3999-1443-B741-E8CE4AB14D3B}"/>
              </a:ext>
            </a:extLst>
          </p:cNvPr>
          <p:cNvSpPr txBox="1"/>
          <p:nvPr/>
        </p:nvSpPr>
        <p:spPr>
          <a:xfrm>
            <a:off x="7162578" y="3039785"/>
            <a:ext cx="4230645" cy="3694409"/>
          </a:xfrm>
          <a:prstGeom prst="rect">
            <a:avLst/>
          </a:prstGeom>
          <a:noFill/>
        </p:spPr>
        <p:txBody>
          <a:bodyPr wrap="non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32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Elinor Dashwood</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32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Marianne Dashwood</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32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Edward </a:t>
            </a:r>
            <a:r>
              <a:rPr kumimoji="0" lang="en-US" altLang="zh-CN" sz="32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Ferrars</a:t>
            </a:r>
            <a:endParaRPr kumimoji="0" lang="en-US" altLang="zh-CN" sz="32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32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John Willoughby</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32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Colonel Brandon</a:t>
            </a:r>
          </a:p>
        </p:txBody>
      </p:sp>
      <p:sp>
        <p:nvSpPr>
          <p:cNvPr id="12" name="灯片编号占位符 11">
            <a:extLst>
              <a:ext uri="{FF2B5EF4-FFF2-40B4-BE49-F238E27FC236}">
                <a16:creationId xmlns:a16="http://schemas.microsoft.com/office/drawing/2014/main" id="{113E074A-91DA-4C8A-8820-14821F3B71A5}"/>
              </a:ext>
            </a:extLst>
          </p:cNvPr>
          <p:cNvSpPr>
            <a:spLocks noGrp="1"/>
          </p:cNvSpPr>
          <p:nvPr>
            <p:ph type="sldNum" sz="quarter" idx="12"/>
          </p:nvPr>
        </p:nvSpPr>
        <p:spPr/>
        <p:txBody>
          <a:bodyPr/>
          <a:lstStyle/>
          <a:p>
            <a:fld id="{DC8BB421-126E-41CB-B73A-69D52E98CAE3}" type="slidenum">
              <a:rPr lang="zh-CN" altLang="en-US" smtClean="0"/>
              <a:t>58</a:t>
            </a:fld>
            <a:endParaRPr lang="zh-CN" altLang="en-US" dirty="0"/>
          </a:p>
        </p:txBody>
      </p:sp>
    </p:spTree>
    <p:extLst>
      <p:ext uri="{BB962C8B-B14F-4D97-AF65-F5344CB8AC3E}">
        <p14:creationId xmlns:p14="http://schemas.microsoft.com/office/powerpoint/2010/main" val="2650879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C6192-41BB-F545-A1F4-64D46FA525C8}"/>
              </a:ext>
            </a:extLst>
          </p:cNvPr>
          <p:cNvSpPr>
            <a:spLocks noGrp="1"/>
          </p:cNvSpPr>
          <p:nvPr>
            <p:ph type="title"/>
          </p:nvPr>
        </p:nvSpPr>
        <p:spPr/>
        <p:txBody>
          <a:bodyPr/>
          <a:lstStyle/>
          <a:p>
            <a:r>
              <a:rPr lang="en-US" altLang="zh-CN" dirty="0"/>
              <a:t>Text searching</a:t>
            </a:r>
            <a:endParaRPr lang="en-CN" dirty="0"/>
          </a:p>
        </p:txBody>
      </p:sp>
      <p:pic>
        <p:nvPicPr>
          <p:cNvPr id="5" name="图片 5">
            <a:extLst>
              <a:ext uri="{FF2B5EF4-FFF2-40B4-BE49-F238E27FC236}">
                <a16:creationId xmlns:a16="http://schemas.microsoft.com/office/drawing/2014/main" id="{8378194B-3BF9-9D4C-A8D2-D1B157B9AE89}"/>
              </a:ext>
            </a:extLst>
          </p:cNvPr>
          <p:cNvPicPr>
            <a:picLocks noChangeAspect="1"/>
          </p:cNvPicPr>
          <p:nvPr/>
        </p:nvPicPr>
        <p:blipFill rotWithShape="1">
          <a:blip r:embed="rId3"/>
          <a:srcRect l="14734" r="14378"/>
          <a:stretch/>
        </p:blipFill>
        <p:spPr>
          <a:xfrm>
            <a:off x="479425" y="1600199"/>
            <a:ext cx="6833072" cy="4728411"/>
          </a:xfrm>
          <a:prstGeom prst="rect">
            <a:avLst/>
          </a:prstGeom>
        </p:spPr>
      </p:pic>
      <p:pic>
        <p:nvPicPr>
          <p:cNvPr id="6" name="Picture 2" descr="Examining the Character of John Willoughby in Jane Austen's “Sense and  Sensibility” | Every Woman Dreams…">
            <a:extLst>
              <a:ext uri="{FF2B5EF4-FFF2-40B4-BE49-F238E27FC236}">
                <a16:creationId xmlns:a16="http://schemas.microsoft.com/office/drawing/2014/main" id="{4F403CD2-3122-8549-8F6F-4524D2A29F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190" y="4057712"/>
            <a:ext cx="1663700" cy="16711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ense and Sensibility 3: The Proposal | PBS LearningMedia">
            <a:extLst>
              <a:ext uri="{FF2B5EF4-FFF2-40B4-BE49-F238E27FC236}">
                <a16:creationId xmlns:a16="http://schemas.microsoft.com/office/drawing/2014/main" id="{38B7A192-CA69-2048-A9D7-42E4213E40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9718" y="4324865"/>
            <a:ext cx="2495953" cy="14039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Sense and Sensibility Photo: Elinor and Marianne | Jane austen, Jane austen  books, Kate winslet">
            <a:extLst>
              <a:ext uri="{FF2B5EF4-FFF2-40B4-BE49-F238E27FC236}">
                <a16:creationId xmlns:a16="http://schemas.microsoft.com/office/drawing/2014/main" id="{1C124DB4-60F0-464B-BD4E-8C153A2BF5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8333" y="1537319"/>
            <a:ext cx="2687781" cy="199163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D9216844-4829-3E4E-862D-E542BD0C6001}"/>
              </a:ext>
            </a:extLst>
          </p:cNvPr>
          <p:cNvSpPr txBox="1"/>
          <p:nvPr/>
        </p:nvSpPr>
        <p:spPr>
          <a:xfrm>
            <a:off x="10169611" y="3867665"/>
            <a:ext cx="9669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Edward</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0" name="文本框 9">
            <a:extLst>
              <a:ext uri="{FF2B5EF4-FFF2-40B4-BE49-F238E27FC236}">
                <a16:creationId xmlns:a16="http://schemas.microsoft.com/office/drawing/2014/main" id="{6077A638-EE8A-FE4B-8134-BE43EF23BDF9}"/>
              </a:ext>
            </a:extLst>
          </p:cNvPr>
          <p:cNvSpPr txBox="1"/>
          <p:nvPr/>
        </p:nvSpPr>
        <p:spPr>
          <a:xfrm>
            <a:off x="7841919" y="3654029"/>
            <a:ext cx="13131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Willoughby</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1" name="文本框 10">
            <a:extLst>
              <a:ext uri="{FF2B5EF4-FFF2-40B4-BE49-F238E27FC236}">
                <a16:creationId xmlns:a16="http://schemas.microsoft.com/office/drawing/2014/main" id="{34477138-5E0B-DC49-A93B-0CCC9A5961F2}"/>
              </a:ext>
            </a:extLst>
          </p:cNvPr>
          <p:cNvSpPr txBox="1"/>
          <p:nvPr/>
        </p:nvSpPr>
        <p:spPr>
          <a:xfrm>
            <a:off x="9147890" y="1129161"/>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Marianne Elinor</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4" name="灯片编号占位符 13">
            <a:extLst>
              <a:ext uri="{FF2B5EF4-FFF2-40B4-BE49-F238E27FC236}">
                <a16:creationId xmlns:a16="http://schemas.microsoft.com/office/drawing/2014/main" id="{73E61B84-252F-4F64-873E-39C1CE6BA5AA}"/>
              </a:ext>
            </a:extLst>
          </p:cNvPr>
          <p:cNvSpPr>
            <a:spLocks noGrp="1"/>
          </p:cNvSpPr>
          <p:nvPr>
            <p:ph type="sldNum" sz="quarter" idx="12"/>
          </p:nvPr>
        </p:nvSpPr>
        <p:spPr/>
        <p:txBody>
          <a:bodyPr/>
          <a:lstStyle/>
          <a:p>
            <a:fld id="{DC8BB421-126E-41CB-B73A-69D52E98CAE3}" type="slidenum">
              <a:rPr lang="zh-CN" altLang="en-US" smtClean="0"/>
              <a:t>59</a:t>
            </a:fld>
            <a:endParaRPr lang="zh-CN" altLang="en-US" dirty="0"/>
          </a:p>
        </p:txBody>
      </p:sp>
    </p:spTree>
    <p:extLst>
      <p:ext uri="{BB962C8B-B14F-4D97-AF65-F5344CB8AC3E}">
        <p14:creationId xmlns:p14="http://schemas.microsoft.com/office/powerpoint/2010/main" val="2979673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F863A2-9ECF-4B09-95D3-B35F52132BAA}"/>
              </a:ext>
            </a:extLst>
          </p:cNvPr>
          <p:cNvSpPr>
            <a:spLocks noGrp="1"/>
          </p:cNvSpPr>
          <p:nvPr>
            <p:ph type="title"/>
          </p:nvPr>
        </p:nvSpPr>
        <p:spPr/>
        <p:txBody>
          <a:bodyPr/>
          <a:lstStyle/>
          <a:p>
            <a:r>
              <a:rPr lang="en-US" altLang="zh-CN" dirty="0"/>
              <a:t>Natural Language Processing (NLP)</a:t>
            </a:r>
            <a:endParaRPr lang="zh-CN" altLang="en-US" dirty="0"/>
          </a:p>
        </p:txBody>
      </p:sp>
      <p:sp>
        <p:nvSpPr>
          <p:cNvPr id="3" name="内容占位符 2">
            <a:extLst>
              <a:ext uri="{FF2B5EF4-FFF2-40B4-BE49-F238E27FC236}">
                <a16:creationId xmlns:a16="http://schemas.microsoft.com/office/drawing/2014/main" id="{AADC5A5F-E55A-494C-8450-D62EA56EC6B6}"/>
              </a:ext>
            </a:extLst>
          </p:cNvPr>
          <p:cNvSpPr>
            <a:spLocks noGrp="1"/>
          </p:cNvSpPr>
          <p:nvPr>
            <p:ph idx="1"/>
          </p:nvPr>
        </p:nvSpPr>
        <p:spPr>
          <a:xfrm>
            <a:off x="479425" y="1465647"/>
            <a:ext cx="7936427" cy="4936107"/>
          </a:xfrm>
        </p:spPr>
        <p:txBody>
          <a:bodyPr>
            <a:normAutofit fontScale="92500" lnSpcReduction="20000"/>
          </a:bodyPr>
          <a:lstStyle/>
          <a:p>
            <a:pPr>
              <a:lnSpc>
                <a:spcPct val="120000"/>
              </a:lnSpc>
            </a:pPr>
            <a:r>
              <a:rPr lang="zh-CN" altLang="en-US" dirty="0"/>
              <a:t>语言学、计算机科学和人工智能的一个子领域，涉及计算机与人类语言的交互，特别是如何对计算机进行编程以处理和分析大量的自然语言数据。</a:t>
            </a:r>
            <a:endParaRPr lang="en-US" altLang="zh-CN" dirty="0"/>
          </a:p>
          <a:p>
            <a:pPr>
              <a:lnSpc>
                <a:spcPct val="110000"/>
              </a:lnSpc>
            </a:pPr>
            <a:r>
              <a:rPr lang="en-US" altLang="zh-CN" b="1" dirty="0"/>
              <a:t>Teach computers how to </a:t>
            </a:r>
            <a:r>
              <a:rPr lang="en-US" altLang="zh-CN" b="1" dirty="0">
                <a:solidFill>
                  <a:srgbClr val="FF0000"/>
                </a:solidFill>
              </a:rPr>
              <a:t>understand</a:t>
            </a:r>
            <a:r>
              <a:rPr lang="en-US" altLang="zh-CN" b="1" dirty="0"/>
              <a:t> and </a:t>
            </a:r>
            <a:r>
              <a:rPr lang="en-US" altLang="zh-CN" b="1" dirty="0">
                <a:solidFill>
                  <a:srgbClr val="FF0000"/>
                </a:solidFill>
              </a:rPr>
              <a:t>generate</a:t>
            </a:r>
            <a:r>
              <a:rPr lang="en-US" altLang="zh-CN" b="1" dirty="0"/>
              <a:t> human languages</a:t>
            </a:r>
          </a:p>
          <a:p>
            <a:r>
              <a:rPr lang="en-US" altLang="zh-CN" dirty="0"/>
              <a:t>Other names</a:t>
            </a:r>
          </a:p>
          <a:p>
            <a:pPr lvl="1"/>
            <a:r>
              <a:rPr lang="en-US" altLang="zh-CN" dirty="0"/>
              <a:t>Computational Linguistics (</a:t>
            </a:r>
            <a:r>
              <a:rPr lang="zh-CN" altLang="en-US" dirty="0"/>
              <a:t>计算语言学</a:t>
            </a:r>
            <a:r>
              <a:rPr lang="en-US" altLang="zh-CN" dirty="0"/>
              <a:t>)</a:t>
            </a:r>
          </a:p>
          <a:p>
            <a:pPr lvl="1"/>
            <a:r>
              <a:rPr lang="en-US" altLang="zh-CN" dirty="0"/>
              <a:t>Natural Language Engineering  (</a:t>
            </a:r>
            <a:r>
              <a:rPr lang="zh-CN" altLang="en-US" dirty="0"/>
              <a:t>自然语言工程</a:t>
            </a:r>
            <a:r>
              <a:rPr lang="en-US" altLang="zh-CN" dirty="0"/>
              <a:t>)</a:t>
            </a:r>
          </a:p>
          <a:p>
            <a:pPr lvl="1"/>
            <a:r>
              <a:rPr lang="en-US" altLang="zh-CN" dirty="0"/>
              <a:t>Human Language Technology (</a:t>
            </a:r>
            <a:r>
              <a:rPr lang="zh-CN" altLang="en-US" dirty="0"/>
              <a:t>人类语言技术</a:t>
            </a:r>
            <a:r>
              <a:rPr lang="en-US" altLang="zh-CN" dirty="0"/>
              <a:t>)</a:t>
            </a:r>
            <a:endParaRPr lang="zh-CN" altLang="en-US" dirty="0"/>
          </a:p>
          <a:p>
            <a:endParaRPr lang="zh-CN" altLang="en-US" dirty="0"/>
          </a:p>
        </p:txBody>
      </p:sp>
      <p:sp>
        <p:nvSpPr>
          <p:cNvPr id="6" name="椭圆 5">
            <a:extLst>
              <a:ext uri="{FF2B5EF4-FFF2-40B4-BE49-F238E27FC236}">
                <a16:creationId xmlns:a16="http://schemas.microsoft.com/office/drawing/2014/main" id="{17ECAE94-DD10-487F-820E-6010D630BCFC}"/>
              </a:ext>
            </a:extLst>
          </p:cNvPr>
          <p:cNvSpPr/>
          <p:nvPr/>
        </p:nvSpPr>
        <p:spPr>
          <a:xfrm>
            <a:off x="8512837" y="2157145"/>
            <a:ext cx="3493962" cy="3342904"/>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79A5AA05-2773-4E2B-A211-5540C93D725B}"/>
              </a:ext>
            </a:extLst>
          </p:cNvPr>
          <p:cNvSpPr/>
          <p:nvPr/>
        </p:nvSpPr>
        <p:spPr>
          <a:xfrm>
            <a:off x="8617630" y="2857516"/>
            <a:ext cx="2137558" cy="2161309"/>
          </a:xfrm>
          <a:prstGeom prst="ellipse">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9BCE85D5-8FE3-4DB5-A00A-448DEA504FBB}"/>
              </a:ext>
            </a:extLst>
          </p:cNvPr>
          <p:cNvSpPr/>
          <p:nvPr/>
        </p:nvSpPr>
        <p:spPr>
          <a:xfrm>
            <a:off x="9430521" y="3668280"/>
            <a:ext cx="1123807" cy="1157721"/>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810B177C-3645-49F0-826E-42977949CC2A}"/>
              </a:ext>
            </a:extLst>
          </p:cNvPr>
          <p:cNvSpPr txBox="1"/>
          <p:nvPr/>
        </p:nvSpPr>
        <p:spPr>
          <a:xfrm>
            <a:off x="9663478" y="2271363"/>
            <a:ext cx="1210753" cy="461665"/>
          </a:xfrm>
          <a:prstGeom prst="rect">
            <a:avLst/>
          </a:prstGeom>
          <a:noFill/>
        </p:spPr>
        <p:txBody>
          <a:bodyPr wrap="square" rtlCol="0">
            <a:spAutoFit/>
          </a:bodyPr>
          <a:lstStyle/>
          <a:p>
            <a:pPr algn="ctr"/>
            <a:r>
              <a:rPr lang="en-US" altLang="zh-CN" sz="2400" b="1" dirty="0"/>
              <a:t>AI</a:t>
            </a:r>
            <a:endParaRPr lang="zh-CN" altLang="en-US" sz="2400" b="1" dirty="0"/>
          </a:p>
        </p:txBody>
      </p:sp>
      <p:sp>
        <p:nvSpPr>
          <p:cNvPr id="10" name="椭圆 9">
            <a:extLst>
              <a:ext uri="{FF2B5EF4-FFF2-40B4-BE49-F238E27FC236}">
                <a16:creationId xmlns:a16="http://schemas.microsoft.com/office/drawing/2014/main" id="{185005D7-458C-4E7A-9220-664E3BB5D3A5}"/>
              </a:ext>
            </a:extLst>
          </p:cNvPr>
          <p:cNvSpPr/>
          <p:nvPr/>
        </p:nvSpPr>
        <p:spPr>
          <a:xfrm>
            <a:off x="9770374" y="2818457"/>
            <a:ext cx="2137558" cy="2161309"/>
          </a:xfrm>
          <a:prstGeom prst="ellipse">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3636380-B389-461C-A878-51EFBE7C106C}"/>
              </a:ext>
            </a:extLst>
          </p:cNvPr>
          <p:cNvSpPr txBox="1"/>
          <p:nvPr/>
        </p:nvSpPr>
        <p:spPr>
          <a:xfrm>
            <a:off x="8897769" y="3366932"/>
            <a:ext cx="930392" cy="461665"/>
          </a:xfrm>
          <a:prstGeom prst="rect">
            <a:avLst/>
          </a:prstGeom>
          <a:noFill/>
        </p:spPr>
        <p:txBody>
          <a:bodyPr wrap="square" rtlCol="0">
            <a:spAutoFit/>
          </a:bodyPr>
          <a:lstStyle/>
          <a:p>
            <a:pPr algn="ctr"/>
            <a:r>
              <a:rPr lang="en-US" altLang="zh-CN" sz="2400" b="1" dirty="0"/>
              <a:t>ML</a:t>
            </a:r>
            <a:endParaRPr lang="zh-CN" altLang="en-US" sz="2400" b="1" dirty="0"/>
          </a:p>
        </p:txBody>
      </p:sp>
      <p:sp>
        <p:nvSpPr>
          <p:cNvPr id="12" name="文本框 11">
            <a:extLst>
              <a:ext uri="{FF2B5EF4-FFF2-40B4-BE49-F238E27FC236}">
                <a16:creationId xmlns:a16="http://schemas.microsoft.com/office/drawing/2014/main" id="{BFE3E950-2CAB-4603-8D59-5575186206CC}"/>
              </a:ext>
            </a:extLst>
          </p:cNvPr>
          <p:cNvSpPr txBox="1"/>
          <p:nvPr/>
        </p:nvSpPr>
        <p:spPr>
          <a:xfrm>
            <a:off x="10933223" y="3668280"/>
            <a:ext cx="930392" cy="461665"/>
          </a:xfrm>
          <a:prstGeom prst="rect">
            <a:avLst/>
          </a:prstGeom>
          <a:noFill/>
        </p:spPr>
        <p:txBody>
          <a:bodyPr wrap="square" rtlCol="0">
            <a:spAutoFit/>
          </a:bodyPr>
          <a:lstStyle/>
          <a:p>
            <a:pPr algn="ctr"/>
            <a:r>
              <a:rPr lang="en-US" altLang="zh-CN" sz="2400" b="1" dirty="0"/>
              <a:t>NLP</a:t>
            </a:r>
            <a:endParaRPr lang="zh-CN" altLang="en-US" sz="2400" b="1" dirty="0"/>
          </a:p>
        </p:txBody>
      </p:sp>
      <p:sp>
        <p:nvSpPr>
          <p:cNvPr id="13" name="文本框 12">
            <a:extLst>
              <a:ext uri="{FF2B5EF4-FFF2-40B4-BE49-F238E27FC236}">
                <a16:creationId xmlns:a16="http://schemas.microsoft.com/office/drawing/2014/main" id="{BC0771A8-2E48-48A7-8A6C-03B816CF13EF}"/>
              </a:ext>
            </a:extLst>
          </p:cNvPr>
          <p:cNvSpPr txBox="1"/>
          <p:nvPr/>
        </p:nvSpPr>
        <p:spPr>
          <a:xfrm>
            <a:off x="9613539" y="4041625"/>
            <a:ext cx="690915" cy="461665"/>
          </a:xfrm>
          <a:prstGeom prst="rect">
            <a:avLst/>
          </a:prstGeom>
          <a:noFill/>
        </p:spPr>
        <p:txBody>
          <a:bodyPr wrap="square" rtlCol="0">
            <a:spAutoFit/>
          </a:bodyPr>
          <a:lstStyle/>
          <a:p>
            <a:pPr algn="ctr"/>
            <a:r>
              <a:rPr lang="en-US" altLang="zh-CN" sz="2400" b="1" dirty="0"/>
              <a:t>DL</a:t>
            </a:r>
            <a:endParaRPr lang="zh-CN" altLang="en-US" sz="2400" b="1" dirty="0"/>
          </a:p>
        </p:txBody>
      </p:sp>
      <p:sp>
        <p:nvSpPr>
          <p:cNvPr id="16" name="灯片编号占位符 15">
            <a:extLst>
              <a:ext uri="{FF2B5EF4-FFF2-40B4-BE49-F238E27FC236}">
                <a16:creationId xmlns:a16="http://schemas.microsoft.com/office/drawing/2014/main" id="{FFC5DF89-84D8-4F0B-A1DA-6BE13C6DBFC4}"/>
              </a:ext>
            </a:extLst>
          </p:cNvPr>
          <p:cNvSpPr>
            <a:spLocks noGrp="1"/>
          </p:cNvSpPr>
          <p:nvPr>
            <p:ph type="sldNum" sz="quarter" idx="12"/>
          </p:nvPr>
        </p:nvSpPr>
        <p:spPr/>
        <p:txBody>
          <a:bodyPr/>
          <a:lstStyle/>
          <a:p>
            <a:fld id="{DC8BB421-126E-41CB-B73A-69D52E98CAE3}" type="slidenum">
              <a:rPr lang="zh-CN" altLang="en-US" smtClean="0"/>
              <a:t>6</a:t>
            </a:fld>
            <a:endParaRPr lang="zh-CN" altLang="en-US" dirty="0"/>
          </a:p>
        </p:txBody>
      </p:sp>
      <p:sp>
        <p:nvSpPr>
          <p:cNvPr id="14" name="TextBox 13">
            <a:extLst>
              <a:ext uri="{FF2B5EF4-FFF2-40B4-BE49-F238E27FC236}">
                <a16:creationId xmlns:a16="http://schemas.microsoft.com/office/drawing/2014/main" id="{497A6443-62D9-F94F-85E2-F815389623D6}"/>
              </a:ext>
            </a:extLst>
          </p:cNvPr>
          <p:cNvSpPr txBox="1"/>
          <p:nvPr/>
        </p:nvSpPr>
        <p:spPr>
          <a:xfrm>
            <a:off x="9433440" y="5610794"/>
            <a:ext cx="1760938" cy="461665"/>
          </a:xfrm>
          <a:prstGeom prst="rect">
            <a:avLst/>
          </a:prstGeom>
          <a:noFill/>
        </p:spPr>
        <p:txBody>
          <a:bodyPr wrap="square">
            <a:spAutoFit/>
          </a:bodyPr>
          <a:lstStyle/>
          <a:p>
            <a:pPr algn="ctr"/>
            <a:r>
              <a:rPr lang="en-US" altLang="zh-CN" sz="2400" b="1" dirty="0"/>
              <a:t>NLP</a:t>
            </a:r>
            <a:r>
              <a:rPr lang="zh-CN" altLang="en-US" sz="2400" b="1" dirty="0"/>
              <a:t> </a:t>
            </a:r>
            <a:r>
              <a:rPr lang="en-US" altLang="zh-CN" sz="2400" b="1" dirty="0"/>
              <a:t>in</a:t>
            </a:r>
            <a:r>
              <a:rPr lang="zh-CN" altLang="en-US" sz="2400" b="1" dirty="0"/>
              <a:t> </a:t>
            </a:r>
            <a:r>
              <a:rPr lang="en-US" altLang="zh-CN" sz="2400" b="1" dirty="0"/>
              <a:t>AI</a:t>
            </a:r>
            <a:endParaRPr lang="en-CN" sz="2400" b="1" dirty="0"/>
          </a:p>
        </p:txBody>
      </p:sp>
    </p:spTree>
    <p:extLst>
      <p:ext uri="{BB962C8B-B14F-4D97-AF65-F5344CB8AC3E}">
        <p14:creationId xmlns:p14="http://schemas.microsoft.com/office/powerpoint/2010/main" val="337634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animBg="1"/>
      <p:bldP spid="11" grpId="0"/>
      <p:bldP spid="12" grpId="0"/>
      <p:bldP spid="13"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E2149C-CFEB-4A17-BDAB-A8F044CBAF87}"/>
              </a:ext>
            </a:extLst>
          </p:cNvPr>
          <p:cNvSpPr>
            <a:spLocks noGrp="1"/>
          </p:cNvSpPr>
          <p:nvPr>
            <p:ph type="title"/>
          </p:nvPr>
        </p:nvSpPr>
        <p:spPr/>
        <p:txBody>
          <a:bodyPr/>
          <a:lstStyle/>
          <a:p>
            <a:r>
              <a:rPr lang="en-US" altLang="zh-CN" dirty="0"/>
              <a:t>Python &amp; NLTK Demonstration</a:t>
            </a:r>
            <a:endParaRPr lang="zh-CN" altLang="en-US" dirty="0"/>
          </a:p>
        </p:txBody>
      </p:sp>
      <p:sp>
        <p:nvSpPr>
          <p:cNvPr id="3" name="内容占位符 2">
            <a:extLst>
              <a:ext uri="{FF2B5EF4-FFF2-40B4-BE49-F238E27FC236}">
                <a16:creationId xmlns:a16="http://schemas.microsoft.com/office/drawing/2014/main" id="{216C3326-7891-48FF-8289-B96C60E5358D}"/>
              </a:ext>
            </a:extLst>
          </p:cNvPr>
          <p:cNvSpPr>
            <a:spLocks noGrp="1"/>
          </p:cNvSpPr>
          <p:nvPr>
            <p:ph idx="1"/>
          </p:nvPr>
        </p:nvSpPr>
        <p:spPr>
          <a:xfrm>
            <a:off x="517525" y="2924635"/>
            <a:ext cx="11064875" cy="747663"/>
          </a:xfrm>
        </p:spPr>
        <p:txBody>
          <a:bodyPr/>
          <a:lstStyle/>
          <a:p>
            <a:pPr marL="0" indent="0">
              <a:buNone/>
            </a:pPr>
            <a:r>
              <a:rPr lang="en-US" altLang="zh-CN" b="1" dirty="0"/>
              <a:t>Go to Elearning and download the Jupyter Notebook</a:t>
            </a:r>
            <a:endParaRPr lang="zh-CN" altLang="en-US" b="1" dirty="0"/>
          </a:p>
        </p:txBody>
      </p:sp>
      <p:sp>
        <p:nvSpPr>
          <p:cNvPr id="4" name="灯片编号占位符 3">
            <a:extLst>
              <a:ext uri="{FF2B5EF4-FFF2-40B4-BE49-F238E27FC236}">
                <a16:creationId xmlns:a16="http://schemas.microsoft.com/office/drawing/2014/main" id="{31313AC6-70B3-40F8-AA38-9A5349ACC1D3}"/>
              </a:ext>
            </a:extLst>
          </p:cNvPr>
          <p:cNvSpPr>
            <a:spLocks noGrp="1"/>
          </p:cNvSpPr>
          <p:nvPr>
            <p:ph type="sldNum" sz="quarter" idx="12"/>
          </p:nvPr>
        </p:nvSpPr>
        <p:spPr/>
        <p:txBody>
          <a:bodyPr/>
          <a:lstStyle/>
          <a:p>
            <a:fld id="{DC8BB421-126E-41CB-B73A-69D52E98CAE3}" type="slidenum">
              <a:rPr lang="zh-CN" altLang="en-US" smtClean="0"/>
              <a:t>60</a:t>
            </a:fld>
            <a:endParaRPr lang="zh-CN" altLang="en-US" dirty="0"/>
          </a:p>
        </p:txBody>
      </p:sp>
    </p:spTree>
    <p:extLst>
      <p:ext uri="{BB962C8B-B14F-4D97-AF65-F5344CB8AC3E}">
        <p14:creationId xmlns:p14="http://schemas.microsoft.com/office/powerpoint/2010/main" val="14171295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766FF-5643-4A5D-BBBD-BF9A4BAC774F}"/>
              </a:ext>
            </a:extLst>
          </p:cNvPr>
          <p:cNvSpPr>
            <a:spLocks noGrp="1"/>
          </p:cNvSpPr>
          <p:nvPr>
            <p:ph type="title"/>
          </p:nvPr>
        </p:nvSpPr>
        <p:spPr/>
        <p:txBody>
          <a:bodyPr/>
          <a:lstStyle/>
          <a:p>
            <a:r>
              <a:rPr lang="en-US" altLang="zh-CN" dirty="0"/>
              <a:t>Outline</a:t>
            </a:r>
            <a:endParaRPr lang="zh-CN" altLang="en-US" dirty="0"/>
          </a:p>
        </p:txBody>
      </p:sp>
      <p:sp>
        <p:nvSpPr>
          <p:cNvPr id="5" name="内容占位符 2">
            <a:extLst>
              <a:ext uri="{FF2B5EF4-FFF2-40B4-BE49-F238E27FC236}">
                <a16:creationId xmlns:a16="http://schemas.microsoft.com/office/drawing/2014/main" id="{3C7221D0-8E46-4C81-9578-BAB9363A1BB7}"/>
              </a:ext>
            </a:extLst>
          </p:cNvPr>
          <p:cNvSpPr>
            <a:spLocks noGrp="1"/>
          </p:cNvSpPr>
          <p:nvPr>
            <p:ph idx="1"/>
          </p:nvPr>
        </p:nvSpPr>
        <p:spPr>
          <a:xfrm>
            <a:off x="721135" y="1654670"/>
            <a:ext cx="9595449" cy="3840760"/>
          </a:xfrm>
        </p:spPr>
        <p:txBody>
          <a:bodyPr>
            <a:normAutofit/>
          </a:bodyPr>
          <a:lstStyle/>
          <a:p>
            <a:pPr>
              <a:lnSpc>
                <a:spcPct val="150000"/>
              </a:lnSpc>
            </a:pPr>
            <a:r>
              <a:rPr lang="en-US" altLang="zh-CN" sz="3600" b="1" dirty="0"/>
              <a:t>Introduction to NLP</a:t>
            </a:r>
          </a:p>
          <a:p>
            <a:pPr>
              <a:lnSpc>
                <a:spcPct val="150000"/>
              </a:lnSpc>
            </a:pPr>
            <a:r>
              <a:rPr lang="en-US" altLang="zh-CN" sz="3600" b="1" dirty="0"/>
              <a:t>Basics for Python and NLTK</a:t>
            </a:r>
          </a:p>
          <a:p>
            <a:pPr>
              <a:lnSpc>
                <a:spcPct val="150000"/>
              </a:lnSpc>
            </a:pPr>
            <a:r>
              <a:rPr lang="en-US" altLang="zh-CN" sz="3600" b="1" dirty="0">
                <a:solidFill>
                  <a:srgbClr val="FF0000"/>
                </a:solidFill>
              </a:rPr>
              <a:t>Regular Expression &amp; Edit distance</a:t>
            </a:r>
          </a:p>
          <a:p>
            <a:pPr>
              <a:lnSpc>
                <a:spcPct val="150000"/>
              </a:lnSpc>
            </a:pPr>
            <a:endParaRPr lang="zh-CN" altLang="en-US" sz="3600" b="1" dirty="0"/>
          </a:p>
        </p:txBody>
      </p:sp>
      <p:sp>
        <p:nvSpPr>
          <p:cNvPr id="8" name="灯片编号占位符 7">
            <a:extLst>
              <a:ext uri="{FF2B5EF4-FFF2-40B4-BE49-F238E27FC236}">
                <a16:creationId xmlns:a16="http://schemas.microsoft.com/office/drawing/2014/main" id="{699B841D-0001-4F32-8B7A-0E1D4F4AD852}"/>
              </a:ext>
            </a:extLst>
          </p:cNvPr>
          <p:cNvSpPr>
            <a:spLocks noGrp="1"/>
          </p:cNvSpPr>
          <p:nvPr>
            <p:ph type="sldNum" sz="quarter" idx="12"/>
          </p:nvPr>
        </p:nvSpPr>
        <p:spPr/>
        <p:txBody>
          <a:bodyPr/>
          <a:lstStyle/>
          <a:p>
            <a:fld id="{DC8BB421-126E-41CB-B73A-69D52E98CAE3}" type="slidenum">
              <a:rPr lang="zh-CN" altLang="en-US" smtClean="0"/>
              <a:t>61</a:t>
            </a:fld>
            <a:endParaRPr lang="zh-CN" altLang="en-US" dirty="0"/>
          </a:p>
        </p:txBody>
      </p:sp>
    </p:spTree>
    <p:extLst>
      <p:ext uri="{BB962C8B-B14F-4D97-AF65-F5344CB8AC3E}">
        <p14:creationId xmlns:p14="http://schemas.microsoft.com/office/powerpoint/2010/main" val="7902519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B4215C-5043-4332-B00A-4BEDED272E38}"/>
              </a:ext>
            </a:extLst>
          </p:cNvPr>
          <p:cNvSpPr>
            <a:spLocks noGrp="1"/>
          </p:cNvSpPr>
          <p:nvPr>
            <p:ph type="title"/>
          </p:nvPr>
        </p:nvSpPr>
        <p:spPr/>
        <p:txBody>
          <a:bodyPr/>
          <a:lstStyle/>
          <a:p>
            <a:r>
              <a:rPr lang="en-US" altLang="zh-CN" dirty="0"/>
              <a:t>Outline</a:t>
            </a:r>
            <a:endParaRPr lang="zh-CN" altLang="en-US" dirty="0"/>
          </a:p>
        </p:txBody>
      </p:sp>
      <p:sp>
        <p:nvSpPr>
          <p:cNvPr id="7" name="内容占位符 2">
            <a:extLst>
              <a:ext uri="{FF2B5EF4-FFF2-40B4-BE49-F238E27FC236}">
                <a16:creationId xmlns:a16="http://schemas.microsoft.com/office/drawing/2014/main" id="{45D122C4-D820-4396-A2F4-69CC2472C8FE}"/>
              </a:ext>
            </a:extLst>
          </p:cNvPr>
          <p:cNvSpPr txBox="1">
            <a:spLocks/>
          </p:cNvSpPr>
          <p:nvPr/>
        </p:nvSpPr>
        <p:spPr>
          <a:xfrm>
            <a:off x="543850" y="1415557"/>
            <a:ext cx="10479750" cy="236904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3600" b="1" dirty="0">
                <a:solidFill>
                  <a:srgbClr val="FF0000"/>
                </a:solidFill>
              </a:rPr>
              <a:t>Regular Expressions</a:t>
            </a:r>
          </a:p>
          <a:p>
            <a:pPr>
              <a:lnSpc>
                <a:spcPct val="150000"/>
              </a:lnSpc>
            </a:pPr>
            <a:r>
              <a:rPr lang="en-US" altLang="zh-CN" sz="3600" b="1" dirty="0"/>
              <a:t>Edit Distance</a:t>
            </a:r>
            <a:endParaRPr lang="zh-CN" altLang="en-US" sz="3600" b="1" dirty="0"/>
          </a:p>
        </p:txBody>
      </p:sp>
      <p:sp>
        <p:nvSpPr>
          <p:cNvPr id="8" name="灯片编号占位符 7">
            <a:extLst>
              <a:ext uri="{FF2B5EF4-FFF2-40B4-BE49-F238E27FC236}">
                <a16:creationId xmlns:a16="http://schemas.microsoft.com/office/drawing/2014/main" id="{662CD4D9-BE3B-47C3-8EBD-7B5911D22905}"/>
              </a:ext>
            </a:extLst>
          </p:cNvPr>
          <p:cNvSpPr>
            <a:spLocks noGrp="1"/>
          </p:cNvSpPr>
          <p:nvPr>
            <p:ph type="sldNum" sz="quarter" idx="12"/>
          </p:nvPr>
        </p:nvSpPr>
        <p:spPr/>
        <p:txBody>
          <a:bodyPr/>
          <a:lstStyle/>
          <a:p>
            <a:fld id="{DC8BB421-126E-41CB-B73A-69D52E98CAE3}" type="slidenum">
              <a:rPr lang="zh-CN" altLang="en-US" smtClean="0"/>
              <a:t>62</a:t>
            </a:fld>
            <a:endParaRPr lang="zh-CN" altLang="en-US" dirty="0"/>
          </a:p>
        </p:txBody>
      </p:sp>
    </p:spTree>
    <p:extLst>
      <p:ext uri="{BB962C8B-B14F-4D97-AF65-F5344CB8AC3E}">
        <p14:creationId xmlns:p14="http://schemas.microsoft.com/office/powerpoint/2010/main" val="29731632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32E580-292C-4141-96F5-13201A3595D7}"/>
              </a:ext>
            </a:extLst>
          </p:cNvPr>
          <p:cNvSpPr>
            <a:spLocks noGrp="1"/>
          </p:cNvSpPr>
          <p:nvPr>
            <p:ph type="title"/>
          </p:nvPr>
        </p:nvSpPr>
        <p:spPr/>
        <p:txBody>
          <a:bodyPr/>
          <a:lstStyle/>
          <a:p>
            <a:r>
              <a:rPr lang="en-US" altLang="zh-CN" b="1" dirty="0"/>
              <a:t>Regular expressions</a:t>
            </a:r>
            <a:endParaRPr lang="zh-CN" altLang="en-US" dirty="0"/>
          </a:p>
        </p:txBody>
      </p:sp>
      <p:sp>
        <p:nvSpPr>
          <p:cNvPr id="3" name="内容占位符 2">
            <a:extLst>
              <a:ext uri="{FF2B5EF4-FFF2-40B4-BE49-F238E27FC236}">
                <a16:creationId xmlns:a16="http://schemas.microsoft.com/office/drawing/2014/main" id="{49119B2A-1851-4180-A8A6-6F76E3FDF747}"/>
              </a:ext>
            </a:extLst>
          </p:cNvPr>
          <p:cNvSpPr>
            <a:spLocks noGrp="1"/>
          </p:cNvSpPr>
          <p:nvPr>
            <p:ph idx="1"/>
          </p:nvPr>
        </p:nvSpPr>
        <p:spPr>
          <a:xfrm>
            <a:off x="517525" y="1108433"/>
            <a:ext cx="8639175" cy="5508233"/>
          </a:xfrm>
        </p:spPr>
        <p:txBody>
          <a:bodyPr/>
          <a:lstStyle/>
          <a:p>
            <a:r>
              <a:rPr lang="en-US" altLang="zh-CN" b="1" dirty="0"/>
              <a:t>A formal language for specifying text strings</a:t>
            </a:r>
          </a:p>
          <a:p>
            <a:r>
              <a:rPr lang="en-US" altLang="zh-CN" b="1" dirty="0"/>
              <a:t>How can we search for any of these?</a:t>
            </a:r>
          </a:p>
          <a:p>
            <a:pPr lvl="1"/>
            <a:r>
              <a:rPr lang="en-US" altLang="zh-CN" dirty="0"/>
              <a:t>woodchuck (</a:t>
            </a:r>
            <a:r>
              <a:rPr lang="zh-CN" altLang="en-US" dirty="0"/>
              <a:t>土拨鼠</a:t>
            </a:r>
            <a:r>
              <a:rPr lang="en-US" altLang="zh-CN" dirty="0"/>
              <a:t>)</a:t>
            </a:r>
          </a:p>
          <a:p>
            <a:pPr lvl="1"/>
            <a:r>
              <a:rPr lang="en-US" altLang="zh-CN" dirty="0"/>
              <a:t>woodchucks</a:t>
            </a:r>
          </a:p>
          <a:p>
            <a:pPr lvl="1"/>
            <a:r>
              <a:rPr lang="en-US" altLang="zh-CN" dirty="0"/>
              <a:t>Woodchuck</a:t>
            </a:r>
          </a:p>
          <a:p>
            <a:pPr lvl="1"/>
            <a:r>
              <a:rPr lang="en-US" altLang="zh-CN" dirty="0"/>
              <a:t>Woodchucks</a:t>
            </a:r>
          </a:p>
          <a:p>
            <a:r>
              <a:rPr lang="en-US" altLang="zh-CN" b="1" dirty="0"/>
              <a:t>Need a tool to help us</a:t>
            </a:r>
          </a:p>
        </p:txBody>
      </p:sp>
      <p:pic>
        <p:nvPicPr>
          <p:cNvPr id="1026" name="Picture 2">
            <a:extLst>
              <a:ext uri="{FF2B5EF4-FFF2-40B4-BE49-F238E27FC236}">
                <a16:creationId xmlns:a16="http://schemas.microsoft.com/office/drawing/2014/main" id="{79185E63-B753-4EF0-A281-B6EDA3375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2036" y="1723386"/>
            <a:ext cx="3095163" cy="4641134"/>
          </a:xfrm>
          <a:prstGeom prst="rect">
            <a:avLst/>
          </a:prstGeom>
          <a:noFill/>
          <a:extLst>
            <a:ext uri="{909E8E84-426E-40DD-AFC4-6F175D3DCCD1}">
              <a14:hiddenFill xmlns:a14="http://schemas.microsoft.com/office/drawing/2010/main">
                <a:solidFill>
                  <a:srgbClr val="FFFFFF"/>
                </a:solidFill>
              </a14:hiddenFill>
            </a:ext>
          </a:extLst>
        </p:spPr>
      </p:pic>
      <p:sp>
        <p:nvSpPr>
          <p:cNvPr id="8" name="灯片编号占位符 7">
            <a:extLst>
              <a:ext uri="{FF2B5EF4-FFF2-40B4-BE49-F238E27FC236}">
                <a16:creationId xmlns:a16="http://schemas.microsoft.com/office/drawing/2014/main" id="{AF46DA90-A0EC-4263-A42E-45A5F1C1CDEF}"/>
              </a:ext>
            </a:extLst>
          </p:cNvPr>
          <p:cNvSpPr>
            <a:spLocks noGrp="1"/>
          </p:cNvSpPr>
          <p:nvPr>
            <p:ph type="sldNum" sz="quarter" idx="12"/>
          </p:nvPr>
        </p:nvSpPr>
        <p:spPr/>
        <p:txBody>
          <a:bodyPr/>
          <a:lstStyle/>
          <a:p>
            <a:fld id="{DC8BB421-126E-41CB-B73A-69D52E98CAE3}" type="slidenum">
              <a:rPr lang="zh-CN" altLang="en-US" smtClean="0"/>
              <a:t>63</a:t>
            </a:fld>
            <a:endParaRPr lang="zh-CN" altLang="en-US" dirty="0"/>
          </a:p>
        </p:txBody>
      </p:sp>
    </p:spTree>
    <p:extLst>
      <p:ext uri="{BB962C8B-B14F-4D97-AF65-F5344CB8AC3E}">
        <p14:creationId xmlns:p14="http://schemas.microsoft.com/office/powerpoint/2010/main" val="9530308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C4925FF8-15EC-4A3F-963A-161CEAADB6A1}"/>
              </a:ext>
            </a:extLst>
          </p:cNvPr>
          <p:cNvSpPr txBox="1">
            <a:spLocks noChangeArrowheads="1"/>
          </p:cNvSpPr>
          <p:nvPr/>
        </p:nvSpPr>
        <p:spPr>
          <a:xfrm>
            <a:off x="296562" y="736368"/>
            <a:ext cx="9406238" cy="5572991"/>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400" rtl="0" eaLnBrk="1" fontAlgn="base" latinLnBrk="0" hangingPunct="1">
              <a:lnSpc>
                <a:spcPct val="150000"/>
              </a:lnSpc>
              <a:spcBef>
                <a:spcPts val="1000"/>
              </a:spcBef>
              <a:spcAft>
                <a:spcPct val="0"/>
              </a:spcAft>
              <a:buClrTx/>
              <a:buSzTx/>
              <a:buFont typeface="Wingdings" charset="2"/>
              <a:buChar char="§"/>
              <a:tabLst/>
              <a:defRPr/>
            </a:pPr>
            <a:endParaRPr kumimoji="0" lang="en-US" sz="32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endParaRPr>
          </a:p>
        </p:txBody>
      </p:sp>
      <p:sp>
        <p:nvSpPr>
          <p:cNvPr id="9" name="内容占位符 2">
            <a:extLst>
              <a:ext uri="{FF2B5EF4-FFF2-40B4-BE49-F238E27FC236}">
                <a16:creationId xmlns:a16="http://schemas.microsoft.com/office/drawing/2014/main" id="{25C24E1C-B8EB-4D3F-BFCD-FC58F51056F9}"/>
              </a:ext>
            </a:extLst>
          </p:cNvPr>
          <p:cNvSpPr>
            <a:spLocks noGrp="1"/>
          </p:cNvSpPr>
          <p:nvPr>
            <p:ph idx="1"/>
          </p:nvPr>
        </p:nvSpPr>
        <p:spPr>
          <a:xfrm>
            <a:off x="1239520" y="1429181"/>
            <a:ext cx="9712960" cy="662782"/>
          </a:xfrm>
        </p:spPr>
        <p:txBody>
          <a:bodyPr>
            <a:normAutofit fontScale="92500" lnSpcReduction="20000"/>
          </a:bodyPr>
          <a:lstStyle/>
          <a:p>
            <a:pPr marL="0" indent="0">
              <a:buNone/>
            </a:pPr>
            <a:r>
              <a:rPr lang="en-US" altLang="zh-CN" sz="4800" b="1" dirty="0">
                <a:solidFill>
                  <a:srgbClr val="FF0000"/>
                </a:solidFill>
              </a:rPr>
              <a:t>A regular expression is a function!</a:t>
            </a:r>
            <a:endParaRPr lang="zh-CN" altLang="en-US" sz="4800" b="1" dirty="0">
              <a:solidFill>
                <a:srgbClr val="FF0000"/>
              </a:solidFill>
            </a:endParaRPr>
          </a:p>
        </p:txBody>
      </p:sp>
      <p:sp>
        <p:nvSpPr>
          <p:cNvPr id="13" name="文本框 12">
            <a:extLst>
              <a:ext uri="{FF2B5EF4-FFF2-40B4-BE49-F238E27FC236}">
                <a16:creationId xmlns:a16="http://schemas.microsoft.com/office/drawing/2014/main" id="{DE3FD7E8-380E-4ED5-95E3-9C83F426C825}"/>
              </a:ext>
            </a:extLst>
          </p:cNvPr>
          <p:cNvSpPr txBox="1"/>
          <p:nvPr/>
        </p:nvSpPr>
        <p:spPr>
          <a:xfrm>
            <a:off x="1239520" y="3339089"/>
            <a:ext cx="1759486" cy="523220"/>
          </a:xfrm>
          <a:prstGeom prst="rect">
            <a:avLst/>
          </a:prstGeom>
          <a:solidFill>
            <a:schemeClr val="accent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A String</a:t>
            </a:r>
          </a:p>
        </p:txBody>
      </p:sp>
      <p:sp>
        <p:nvSpPr>
          <p:cNvPr id="14" name="文本框 13">
            <a:extLst>
              <a:ext uri="{FF2B5EF4-FFF2-40B4-BE49-F238E27FC236}">
                <a16:creationId xmlns:a16="http://schemas.microsoft.com/office/drawing/2014/main" id="{54C55E25-516C-497B-B486-2B869EC3A1E0}"/>
              </a:ext>
            </a:extLst>
          </p:cNvPr>
          <p:cNvSpPr txBox="1"/>
          <p:nvPr/>
        </p:nvSpPr>
        <p:spPr>
          <a:xfrm>
            <a:off x="3732372" y="2915143"/>
            <a:ext cx="4121239" cy="1384995"/>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Regular expression</a:t>
            </a:r>
            <a:r>
              <a:rPr kumimoji="0" lang="zh-CN" altLang="en-US"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a:t>
            </a:r>
            <a:endParaRPr kumimoji="0" lang="en-US" altLang="zh-CN"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(e.g., </a:t>
            </a:r>
            <a:r>
              <a:rPr kumimoji="0" lang="pl-PL" altLang="zh-CN"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r“\w+(?:[-‘]\w+)*|’|[-.(]+|\S\w*“</a:t>
            </a:r>
            <a:r>
              <a:rPr kumimoji="0" lang="en-US" altLang="zh-CN"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5" name="文本框 14">
            <a:extLst>
              <a:ext uri="{FF2B5EF4-FFF2-40B4-BE49-F238E27FC236}">
                <a16:creationId xmlns:a16="http://schemas.microsoft.com/office/drawing/2014/main" id="{5CF06FEA-5921-4B01-9288-3CBA91825AD0}"/>
              </a:ext>
            </a:extLst>
          </p:cNvPr>
          <p:cNvSpPr txBox="1"/>
          <p:nvPr/>
        </p:nvSpPr>
        <p:spPr>
          <a:xfrm>
            <a:off x="8498648" y="3339089"/>
            <a:ext cx="2790773" cy="523220"/>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Matched string</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cxnSp>
        <p:nvCxnSpPr>
          <p:cNvPr id="16" name="直接箭头连接符 15">
            <a:extLst>
              <a:ext uri="{FF2B5EF4-FFF2-40B4-BE49-F238E27FC236}">
                <a16:creationId xmlns:a16="http://schemas.microsoft.com/office/drawing/2014/main" id="{C9DEEDCF-ED76-40C6-8306-0D5106E2B9DD}"/>
              </a:ext>
            </a:extLst>
          </p:cNvPr>
          <p:cNvCxnSpPr>
            <a:cxnSpLocks/>
            <a:stCxn id="13" idx="3"/>
            <a:endCxn id="14" idx="1"/>
          </p:cNvCxnSpPr>
          <p:nvPr/>
        </p:nvCxnSpPr>
        <p:spPr>
          <a:xfrm>
            <a:off x="2999006" y="3600699"/>
            <a:ext cx="733366" cy="69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45D6CA07-7000-4C88-887E-6B085491D2B7}"/>
              </a:ext>
            </a:extLst>
          </p:cNvPr>
          <p:cNvCxnSpPr>
            <a:cxnSpLocks/>
            <a:stCxn id="14" idx="3"/>
            <a:endCxn id="15" idx="1"/>
          </p:cNvCxnSpPr>
          <p:nvPr/>
        </p:nvCxnSpPr>
        <p:spPr>
          <a:xfrm flipV="1">
            <a:off x="7853611" y="3600699"/>
            <a:ext cx="645037" cy="69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8D5C7AA-A2E0-4E76-BEB4-9E501FDCFBB5}"/>
                  </a:ext>
                </a:extLst>
              </p:cNvPr>
              <p:cNvSpPr txBox="1"/>
              <p:nvPr/>
            </p:nvSpPr>
            <p:spPr>
              <a:xfrm>
                <a:off x="1693455" y="5246664"/>
                <a:ext cx="9398214"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altLang="zh-CN" sz="3600" b="0" i="0" u="none" strike="noStrike" kern="1200" cap="none" spc="0" normalizeH="0" baseline="0" noProof="0" dirty="0" smtClean="0">
                        <a:ln>
                          <a:noFill/>
                        </a:ln>
                        <a:solidFill>
                          <a:prstClr val="black"/>
                        </a:solidFill>
                        <a:effectLst/>
                        <a:uLnTx/>
                        <a:uFillTx/>
                        <a:latin typeface="Arial" panose="020B0604020202020204"/>
                        <a:ea typeface="黑体" panose="02010609060101010101" pitchFamily="49" charset="-122"/>
                        <a:cs typeface="+mn-cs"/>
                      </a:rPr>
                      <m:t>Matched</m:t>
                    </m:r>
                    <m:r>
                      <m:rPr>
                        <m:nor/>
                      </m:rPr>
                      <a:rPr kumimoji="0" lang="en-US" altLang="zh-CN" sz="3600" b="0" i="0" u="none" strike="noStrike" kern="1200" cap="none" spc="0" normalizeH="0" baseline="0" noProof="0" dirty="0" smtClean="0">
                        <a:ln>
                          <a:noFill/>
                        </a:ln>
                        <a:solidFill>
                          <a:prstClr val="black"/>
                        </a:solidFill>
                        <a:effectLst/>
                        <a:uLnTx/>
                        <a:uFillTx/>
                        <a:latin typeface="Arial" panose="020B0604020202020204"/>
                        <a:ea typeface="黑体" panose="02010609060101010101" pitchFamily="49" charset="-122"/>
                        <a:cs typeface="+mn-cs"/>
                      </a:rPr>
                      <m:t> =</m:t>
                    </m:r>
                    <m:r>
                      <a:rPr kumimoji="0" lang="en-US" altLang="zh-CN" sz="36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m:t>
                    </m:r>
                    <m:r>
                      <a:rPr kumimoji="0" lang="en-US" altLang="zh-CN"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r>
                      <a:rPr kumimoji="0" lang="en-US" altLang="zh-CN"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m:rPr>
                        <m:sty m:val="p"/>
                      </m:rPr>
                      <a:rPr kumimoji="0" lang="en-US" altLang="zh-CN" sz="3600" b="0" i="0" u="none" strike="noStrike" kern="1200" cap="none" spc="0" normalizeH="0" baseline="0" noProof="0" smtClean="0">
                        <a:ln>
                          <a:noFill/>
                        </a:ln>
                        <a:solidFill>
                          <a:prstClr val="black"/>
                        </a:solidFill>
                        <a:effectLst/>
                        <a:uLnTx/>
                        <a:uFillTx/>
                        <a:latin typeface="Cambria Math" panose="02040503050406030204" pitchFamily="18" charset="0"/>
                        <a:cs typeface="+mn-cs"/>
                      </a:rPr>
                      <m:t>string</m:t>
                    </m:r>
                    <m:r>
                      <a:rPr kumimoji="0" lang="en-US" altLang="zh-CN"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kumimoji="0" lang="en-US" altLang="zh-CN" sz="3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where </a:t>
                </a:r>
                <a14:m>
                  <m:oMath xmlns:m="http://schemas.openxmlformats.org/officeDocument/2006/math">
                    <m:r>
                      <a:rPr kumimoji="0" lang="en-US" altLang="zh-CN"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oMath>
                </a14:m>
                <a:r>
                  <a:rPr kumimoji="0" lang="zh-CN" altLang="en-US" sz="3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r>
                  <a:rPr kumimoji="0" lang="en-US" altLang="zh-CN" sz="3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is a regular exp.</a:t>
                </a:r>
                <a:endParaRPr kumimoji="0" lang="zh-CN" altLang="en-US" sz="3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mc:Choice>
        <mc:Fallback xmlns="">
          <p:sp>
            <p:nvSpPr>
              <p:cNvPr id="18" name="文本框 17">
                <a:extLst>
                  <a:ext uri="{FF2B5EF4-FFF2-40B4-BE49-F238E27FC236}">
                    <a16:creationId xmlns:a16="http://schemas.microsoft.com/office/drawing/2014/main" id="{D8D5C7AA-A2E0-4E76-BEB4-9E501FDCFBB5}"/>
                  </a:ext>
                </a:extLst>
              </p:cNvPr>
              <p:cNvSpPr txBox="1">
                <a:spLocks noRot="1" noChangeAspect="1" noMove="1" noResize="1" noEditPoints="1" noAdjustHandles="1" noChangeArrowheads="1" noChangeShapeType="1" noTextEdit="1"/>
              </p:cNvSpPr>
              <p:nvPr/>
            </p:nvSpPr>
            <p:spPr>
              <a:xfrm>
                <a:off x="1693455" y="5246664"/>
                <a:ext cx="9398214" cy="553998"/>
              </a:xfrm>
              <a:prstGeom prst="rect">
                <a:avLst/>
              </a:prstGeom>
              <a:blipFill>
                <a:blip r:embed="rId3"/>
                <a:stretch>
                  <a:fillRect l="-195" t="-25275" r="-1947" b="-48352"/>
                </a:stretch>
              </a:blipFill>
            </p:spPr>
            <p:txBody>
              <a:bodyPr/>
              <a:lstStyle/>
              <a:p>
                <a:r>
                  <a:rPr lang="zh-CN" altLang="en-US">
                    <a:noFill/>
                  </a:rPr>
                  <a:t> </a:t>
                </a:r>
              </a:p>
            </p:txBody>
          </p:sp>
        </mc:Fallback>
      </mc:AlternateContent>
      <p:sp>
        <p:nvSpPr>
          <p:cNvPr id="29" name="标题 1">
            <a:extLst>
              <a:ext uri="{FF2B5EF4-FFF2-40B4-BE49-F238E27FC236}">
                <a16:creationId xmlns:a16="http://schemas.microsoft.com/office/drawing/2014/main" id="{BA09864C-D2AF-4D35-9471-CEA01DF9358B}"/>
              </a:ext>
            </a:extLst>
          </p:cNvPr>
          <p:cNvSpPr>
            <a:spLocks noGrp="1"/>
          </p:cNvSpPr>
          <p:nvPr>
            <p:ph type="title"/>
          </p:nvPr>
        </p:nvSpPr>
        <p:spPr>
          <a:xfrm>
            <a:off x="314325" y="241300"/>
            <a:ext cx="11553825" cy="611188"/>
          </a:xfrm>
        </p:spPr>
        <p:txBody>
          <a:bodyPr/>
          <a:lstStyle/>
          <a:p>
            <a:r>
              <a:rPr lang="en-US" altLang="zh-CN" b="1" dirty="0"/>
              <a:t>Regular expressions</a:t>
            </a:r>
            <a:endParaRPr lang="zh-CN" altLang="en-US" dirty="0"/>
          </a:p>
        </p:txBody>
      </p:sp>
      <p:sp>
        <p:nvSpPr>
          <p:cNvPr id="5" name="灯片编号占位符 4">
            <a:extLst>
              <a:ext uri="{FF2B5EF4-FFF2-40B4-BE49-F238E27FC236}">
                <a16:creationId xmlns:a16="http://schemas.microsoft.com/office/drawing/2014/main" id="{20BA09DC-1E52-4990-871E-7610849B9F17}"/>
              </a:ext>
            </a:extLst>
          </p:cNvPr>
          <p:cNvSpPr>
            <a:spLocks noGrp="1"/>
          </p:cNvSpPr>
          <p:nvPr>
            <p:ph type="sldNum" sz="quarter" idx="12"/>
          </p:nvPr>
        </p:nvSpPr>
        <p:spPr/>
        <p:txBody>
          <a:bodyPr/>
          <a:lstStyle/>
          <a:p>
            <a:fld id="{DC8BB421-126E-41CB-B73A-69D52E98CAE3}" type="slidenum">
              <a:rPr lang="zh-CN" altLang="en-US" smtClean="0"/>
              <a:t>64</a:t>
            </a:fld>
            <a:endParaRPr lang="zh-CN" altLang="en-US" dirty="0"/>
          </a:p>
        </p:txBody>
      </p:sp>
    </p:spTree>
    <p:extLst>
      <p:ext uri="{BB962C8B-B14F-4D97-AF65-F5344CB8AC3E}">
        <p14:creationId xmlns:p14="http://schemas.microsoft.com/office/powerpoint/2010/main" val="2611298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088F9-DD67-476F-9630-A957E245CCBF}"/>
              </a:ext>
            </a:extLst>
          </p:cNvPr>
          <p:cNvSpPr>
            <a:spLocks noGrp="1"/>
          </p:cNvSpPr>
          <p:nvPr>
            <p:ph type="title"/>
          </p:nvPr>
        </p:nvSpPr>
        <p:spPr/>
        <p:txBody>
          <a:bodyPr/>
          <a:lstStyle/>
          <a:p>
            <a:r>
              <a:rPr lang="en-US" altLang="zh-CN" b="1" dirty="0"/>
              <a:t>RE: Disjunctions</a:t>
            </a:r>
            <a:endParaRPr lang="zh-CN" altLang="en-US" dirty="0"/>
          </a:p>
        </p:txBody>
      </p:sp>
      <p:sp>
        <p:nvSpPr>
          <p:cNvPr id="3" name="内容占位符 2">
            <a:extLst>
              <a:ext uri="{FF2B5EF4-FFF2-40B4-BE49-F238E27FC236}">
                <a16:creationId xmlns:a16="http://schemas.microsoft.com/office/drawing/2014/main" id="{CAEE0393-8C36-4396-950F-D38C8129E765}"/>
              </a:ext>
            </a:extLst>
          </p:cNvPr>
          <p:cNvSpPr>
            <a:spLocks noGrp="1"/>
          </p:cNvSpPr>
          <p:nvPr>
            <p:ph idx="1"/>
          </p:nvPr>
        </p:nvSpPr>
        <p:spPr>
          <a:xfrm>
            <a:off x="517525" y="1210282"/>
            <a:ext cx="11064875" cy="4924033"/>
          </a:xfrm>
        </p:spPr>
        <p:txBody>
          <a:bodyPr/>
          <a:lstStyle/>
          <a:p>
            <a:r>
              <a:rPr lang="en-US" altLang="zh-CN" dirty="0"/>
              <a:t>Letters inside square brackets []</a:t>
            </a:r>
          </a:p>
          <a:p>
            <a:endParaRPr lang="en-US" altLang="zh-CN" dirty="0"/>
          </a:p>
          <a:p>
            <a:endParaRPr lang="en-US" altLang="zh-CN" dirty="0"/>
          </a:p>
          <a:p>
            <a:r>
              <a:rPr lang="en-US" altLang="zh-CN" dirty="0"/>
              <a:t>Ranges [A-Z]</a:t>
            </a:r>
          </a:p>
          <a:p>
            <a:endParaRPr lang="zh-CN" altLang="en-US" dirty="0"/>
          </a:p>
        </p:txBody>
      </p:sp>
      <p:graphicFrame>
        <p:nvGraphicFramePr>
          <p:cNvPr id="5" name="Table 3">
            <a:extLst>
              <a:ext uri="{FF2B5EF4-FFF2-40B4-BE49-F238E27FC236}">
                <a16:creationId xmlns:a16="http://schemas.microsoft.com/office/drawing/2014/main" id="{760E2BCC-D7BF-45BA-8603-3FDC1AA055CA}"/>
              </a:ext>
            </a:extLst>
          </p:cNvPr>
          <p:cNvGraphicFramePr>
            <a:graphicFrameLocks noGrp="1"/>
          </p:cNvGraphicFramePr>
          <p:nvPr>
            <p:extLst>
              <p:ext uri="{D42A27DB-BD31-4B8C-83A1-F6EECF244321}">
                <p14:modId xmlns:p14="http://schemas.microsoft.com/office/powerpoint/2010/main" val="3951524513"/>
              </p:ext>
            </p:extLst>
          </p:nvPr>
        </p:nvGraphicFramePr>
        <p:xfrm>
          <a:off x="1155244" y="1841589"/>
          <a:ext cx="4753433" cy="1459422"/>
        </p:xfrm>
        <a:graphic>
          <a:graphicData uri="http://schemas.openxmlformats.org/drawingml/2006/table">
            <a:tbl>
              <a:tblPr firstRow="1" bandRow="1">
                <a:tableStyleId>{5C22544A-7EE6-4342-B048-85BDC9FD1C3A}</a:tableStyleId>
              </a:tblPr>
              <a:tblGrid>
                <a:gridCol w="1857833">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304800">
                <a:tc>
                  <a:txBody>
                    <a:bodyPr/>
                    <a:lstStyle/>
                    <a:p>
                      <a:pPr algn="ctr">
                        <a:lnSpc>
                          <a:spcPct val="150000"/>
                        </a:lnSpc>
                      </a:pPr>
                      <a:r>
                        <a:rPr lang="en-US" sz="2000" dirty="0"/>
                        <a:t>Pattern</a:t>
                      </a:r>
                    </a:p>
                  </a:txBody>
                  <a:tcPr/>
                </a:tc>
                <a:tc>
                  <a:txBody>
                    <a:bodyPr/>
                    <a:lstStyle/>
                    <a:p>
                      <a:pPr algn="ctr">
                        <a:lnSpc>
                          <a:spcPct val="150000"/>
                        </a:lnSpc>
                      </a:pPr>
                      <a:r>
                        <a:rPr lang="en-US" sz="2000" dirty="0"/>
                        <a:t>Matches</a:t>
                      </a:r>
                    </a:p>
                  </a:txBody>
                  <a:tcPr/>
                </a:tc>
                <a:extLst>
                  <a:ext uri="{0D108BD9-81ED-4DB2-BD59-A6C34878D82A}">
                    <a16:rowId xmlns:a16="http://schemas.microsoft.com/office/drawing/2014/main" val="10000"/>
                  </a:ext>
                </a:extLst>
              </a:tr>
              <a:tr h="304800">
                <a:tc>
                  <a:txBody>
                    <a:bodyPr/>
                    <a:lstStyle/>
                    <a:p>
                      <a:pPr algn="ctr">
                        <a:lnSpc>
                          <a:spcPct val="150000"/>
                        </a:lnSpc>
                      </a:pPr>
                      <a:r>
                        <a:rPr lang="en-US" sz="2000" dirty="0">
                          <a:solidFill>
                            <a:srgbClr val="CC0000"/>
                          </a:solidFill>
                        </a:rPr>
                        <a:t>[wW]oodchuck</a:t>
                      </a:r>
                      <a:endParaRPr lang="en-US" sz="2000" dirty="0"/>
                    </a:p>
                  </a:txBody>
                  <a:tcPr/>
                </a:tc>
                <a:tc>
                  <a:txBody>
                    <a:bodyPr/>
                    <a:lstStyle/>
                    <a:p>
                      <a:pPr algn="ctr">
                        <a:lnSpc>
                          <a:spcPct val="150000"/>
                        </a:lnSpc>
                      </a:pPr>
                      <a:r>
                        <a:rPr lang="en-US" sz="2000" dirty="0"/>
                        <a:t>Woodchuck,</a:t>
                      </a:r>
                      <a:r>
                        <a:rPr lang="en-US" sz="2000" baseline="0" dirty="0"/>
                        <a:t> woodchuck</a:t>
                      </a:r>
                      <a:endParaRPr lang="en-US" sz="2000" dirty="0"/>
                    </a:p>
                  </a:txBody>
                  <a:tcPr/>
                </a:tc>
                <a:extLst>
                  <a:ext uri="{0D108BD9-81ED-4DB2-BD59-A6C34878D82A}">
                    <a16:rowId xmlns:a16="http://schemas.microsoft.com/office/drawing/2014/main" val="10001"/>
                  </a:ext>
                </a:extLst>
              </a:tr>
              <a:tr h="304800">
                <a:tc>
                  <a:txBody>
                    <a:bodyPr/>
                    <a:lstStyle/>
                    <a:p>
                      <a:pPr algn="ctr">
                        <a:lnSpc>
                          <a:spcPct val="150000"/>
                        </a:lnSpc>
                      </a:pPr>
                      <a:r>
                        <a:rPr lang="en-US" sz="2000" dirty="0">
                          <a:solidFill>
                            <a:srgbClr val="CC0000"/>
                          </a:solidFill>
                        </a:rPr>
                        <a:t>[1234567890]</a:t>
                      </a:r>
                      <a:endParaRPr lang="en-US" sz="2000" dirty="0"/>
                    </a:p>
                  </a:txBody>
                  <a:tcPr/>
                </a:tc>
                <a:tc>
                  <a:txBody>
                    <a:bodyPr/>
                    <a:lstStyle/>
                    <a:p>
                      <a:pPr algn="ctr">
                        <a:lnSpc>
                          <a:spcPct val="150000"/>
                        </a:lnSpc>
                      </a:pPr>
                      <a:r>
                        <a:rPr lang="en-US" sz="2000" dirty="0"/>
                        <a:t>Any digit</a:t>
                      </a:r>
                    </a:p>
                  </a:txBody>
                  <a:tcPr/>
                </a:tc>
                <a:extLst>
                  <a:ext uri="{0D108BD9-81ED-4DB2-BD59-A6C34878D82A}">
                    <a16:rowId xmlns:a16="http://schemas.microsoft.com/office/drawing/2014/main" val="10002"/>
                  </a:ext>
                </a:extLst>
              </a:tr>
            </a:tbl>
          </a:graphicData>
        </a:graphic>
      </p:graphicFrame>
      <p:graphicFrame>
        <p:nvGraphicFramePr>
          <p:cNvPr id="6" name="Table 4">
            <a:extLst>
              <a:ext uri="{FF2B5EF4-FFF2-40B4-BE49-F238E27FC236}">
                <a16:creationId xmlns:a16="http://schemas.microsoft.com/office/drawing/2014/main" id="{7E7F4C94-51DE-4112-81B8-9D638D9C73E8}"/>
              </a:ext>
            </a:extLst>
          </p:cNvPr>
          <p:cNvGraphicFramePr>
            <a:graphicFrameLocks noGrp="1"/>
          </p:cNvGraphicFramePr>
          <p:nvPr>
            <p:extLst>
              <p:ext uri="{D42A27DB-BD31-4B8C-83A1-F6EECF244321}">
                <p14:modId xmlns:p14="http://schemas.microsoft.com/office/powerpoint/2010/main" val="3605877823"/>
              </p:ext>
            </p:extLst>
          </p:nvPr>
        </p:nvGraphicFramePr>
        <p:xfrm>
          <a:off x="1155244" y="4721832"/>
          <a:ext cx="8207835" cy="1945896"/>
        </p:xfrm>
        <a:graphic>
          <a:graphicData uri="http://schemas.openxmlformats.org/drawingml/2006/table">
            <a:tbl>
              <a:tblPr firstRow="1" bandRow="1">
                <a:tableStyleId>{5C22544A-7EE6-4342-B048-85BDC9FD1C3A}</a:tableStyleId>
              </a:tblPr>
              <a:tblGrid>
                <a:gridCol w="1366514">
                  <a:extLst>
                    <a:ext uri="{9D8B030D-6E8A-4147-A177-3AD203B41FA5}">
                      <a16:colId xmlns:a16="http://schemas.microsoft.com/office/drawing/2014/main" val="20000"/>
                    </a:ext>
                  </a:extLst>
                </a:gridCol>
                <a:gridCol w="2453614">
                  <a:extLst>
                    <a:ext uri="{9D8B030D-6E8A-4147-A177-3AD203B41FA5}">
                      <a16:colId xmlns:a16="http://schemas.microsoft.com/office/drawing/2014/main" val="20001"/>
                    </a:ext>
                  </a:extLst>
                </a:gridCol>
                <a:gridCol w="4387707">
                  <a:extLst>
                    <a:ext uri="{9D8B030D-6E8A-4147-A177-3AD203B41FA5}">
                      <a16:colId xmlns:a16="http://schemas.microsoft.com/office/drawing/2014/main" val="20002"/>
                    </a:ext>
                  </a:extLst>
                </a:gridCol>
              </a:tblGrid>
              <a:tr h="307546">
                <a:tc>
                  <a:txBody>
                    <a:bodyPr/>
                    <a:lstStyle/>
                    <a:p>
                      <a:pPr algn="ctr">
                        <a:lnSpc>
                          <a:spcPct val="150000"/>
                        </a:lnSpc>
                      </a:pPr>
                      <a:r>
                        <a:rPr lang="en-US" sz="2000" dirty="0">
                          <a:latin typeface="+mn-lt"/>
                        </a:rPr>
                        <a:t>Pattern</a:t>
                      </a:r>
                    </a:p>
                  </a:txBody>
                  <a:tcPr/>
                </a:tc>
                <a:tc>
                  <a:txBody>
                    <a:bodyPr/>
                    <a:lstStyle/>
                    <a:p>
                      <a:pPr algn="ctr">
                        <a:lnSpc>
                          <a:spcPct val="150000"/>
                        </a:lnSpc>
                      </a:pPr>
                      <a:r>
                        <a:rPr lang="en-US" sz="2000" dirty="0">
                          <a:latin typeface="+mn-lt"/>
                        </a:rPr>
                        <a:t>Matches</a:t>
                      </a:r>
                    </a:p>
                  </a:txBody>
                  <a:tcPr/>
                </a:tc>
                <a:tc>
                  <a:txBody>
                    <a:bodyPr/>
                    <a:lstStyle/>
                    <a:p>
                      <a:pPr algn="ctr">
                        <a:lnSpc>
                          <a:spcPct val="150000"/>
                        </a:lnSpc>
                      </a:pPr>
                      <a:r>
                        <a:rPr lang="en-US" sz="2000" dirty="0">
                          <a:latin typeface="+mn-lt"/>
                        </a:rPr>
                        <a:t>Example String</a:t>
                      </a:r>
                    </a:p>
                  </a:txBody>
                  <a:tcPr/>
                </a:tc>
                <a:extLst>
                  <a:ext uri="{0D108BD9-81ED-4DB2-BD59-A6C34878D82A}">
                    <a16:rowId xmlns:a16="http://schemas.microsoft.com/office/drawing/2014/main" val="10000"/>
                  </a:ext>
                </a:extLst>
              </a:tr>
              <a:tr h="307546">
                <a:tc>
                  <a:txBody>
                    <a:bodyPr/>
                    <a:lstStyle/>
                    <a:p>
                      <a:pPr algn="ctr">
                        <a:lnSpc>
                          <a:spcPct val="150000"/>
                        </a:lnSpc>
                      </a:pPr>
                      <a:r>
                        <a:rPr lang="en-US" sz="2000" dirty="0">
                          <a:solidFill>
                            <a:srgbClr val="CC0000"/>
                          </a:solidFill>
                          <a:latin typeface="+mn-lt"/>
                          <a:cs typeface="Courier"/>
                        </a:rPr>
                        <a:t>[A-Z]</a:t>
                      </a:r>
                      <a:endParaRPr lang="en-US" sz="2000" dirty="0">
                        <a:latin typeface="+mn-lt"/>
                      </a:endParaRPr>
                    </a:p>
                  </a:txBody>
                  <a:tcPr/>
                </a:tc>
                <a:tc>
                  <a:txBody>
                    <a:bodyPr/>
                    <a:lstStyle/>
                    <a:p>
                      <a:pPr algn="ctr">
                        <a:lnSpc>
                          <a:spcPct val="150000"/>
                        </a:lnSpc>
                      </a:pPr>
                      <a:r>
                        <a:rPr lang="en-US" sz="2000" dirty="0">
                          <a:latin typeface="+mn-lt"/>
                        </a:rPr>
                        <a:t>An upper case letter</a:t>
                      </a:r>
                    </a:p>
                  </a:txBody>
                  <a:tcPr/>
                </a:tc>
                <a:tc>
                  <a:txBody>
                    <a:bodyPr/>
                    <a:lstStyle/>
                    <a:p>
                      <a:pPr algn="ctr">
                        <a:lnSpc>
                          <a:spcPct val="150000"/>
                        </a:lnSpc>
                      </a:pPr>
                      <a:r>
                        <a:rPr lang="en-US" sz="2000" u="sng" dirty="0">
                          <a:solidFill>
                            <a:srgbClr val="3366FF"/>
                          </a:solidFill>
                          <a:latin typeface="+mn-lt"/>
                          <a:cs typeface="Courier"/>
                        </a:rPr>
                        <a:t>D</a:t>
                      </a:r>
                      <a:r>
                        <a:rPr lang="en-US" sz="2000" dirty="0">
                          <a:latin typeface="+mn-lt"/>
                          <a:cs typeface="Courier"/>
                        </a:rPr>
                        <a:t>renched Blossoms</a:t>
                      </a:r>
                    </a:p>
                  </a:txBody>
                  <a:tcPr/>
                </a:tc>
                <a:extLst>
                  <a:ext uri="{0D108BD9-81ED-4DB2-BD59-A6C34878D82A}">
                    <a16:rowId xmlns:a16="http://schemas.microsoft.com/office/drawing/2014/main" val="10001"/>
                  </a:ext>
                </a:extLst>
              </a:tr>
              <a:tr h="307546">
                <a:tc>
                  <a:txBody>
                    <a:bodyPr/>
                    <a:lstStyle/>
                    <a:p>
                      <a:pPr algn="ctr">
                        <a:lnSpc>
                          <a:spcPct val="150000"/>
                        </a:lnSpc>
                      </a:pPr>
                      <a:r>
                        <a:rPr lang="en-US" sz="2000" dirty="0">
                          <a:solidFill>
                            <a:srgbClr val="CC0000"/>
                          </a:solidFill>
                          <a:latin typeface="+mn-lt"/>
                          <a:cs typeface="Courier"/>
                        </a:rPr>
                        <a:t>[a-z]</a:t>
                      </a:r>
                      <a:endParaRPr lang="en-US" sz="2000" dirty="0">
                        <a:latin typeface="+mn-lt"/>
                      </a:endParaRPr>
                    </a:p>
                  </a:txBody>
                  <a:tcPr/>
                </a:tc>
                <a:tc>
                  <a:txBody>
                    <a:bodyPr/>
                    <a:lstStyle/>
                    <a:p>
                      <a:pPr algn="ctr">
                        <a:lnSpc>
                          <a:spcPct val="150000"/>
                        </a:lnSpc>
                      </a:pPr>
                      <a:r>
                        <a:rPr lang="en-US" sz="2000" dirty="0">
                          <a:latin typeface="+mn-lt"/>
                        </a:rPr>
                        <a:t>A lower case letter</a:t>
                      </a:r>
                    </a:p>
                  </a:txBody>
                  <a:tcPr/>
                </a:tc>
                <a:tc>
                  <a:txBody>
                    <a:bodyPr/>
                    <a:lstStyle/>
                    <a:p>
                      <a:pPr algn="ctr">
                        <a:lnSpc>
                          <a:spcPct val="150000"/>
                        </a:lnSpc>
                      </a:pPr>
                      <a:r>
                        <a:rPr lang="en-US" sz="2000" u="sng" dirty="0">
                          <a:solidFill>
                            <a:srgbClr val="3366FF"/>
                          </a:solidFill>
                          <a:latin typeface="+mn-lt"/>
                          <a:cs typeface="Courier"/>
                        </a:rPr>
                        <a:t>m</a:t>
                      </a:r>
                      <a:r>
                        <a:rPr lang="en-US" sz="2000" dirty="0">
                          <a:latin typeface="+mn-lt"/>
                          <a:cs typeface="Courier"/>
                        </a:rPr>
                        <a:t>y beans were impatient</a:t>
                      </a:r>
                    </a:p>
                  </a:txBody>
                  <a:tcPr/>
                </a:tc>
                <a:extLst>
                  <a:ext uri="{0D108BD9-81ED-4DB2-BD59-A6C34878D82A}">
                    <a16:rowId xmlns:a16="http://schemas.microsoft.com/office/drawing/2014/main" val="10002"/>
                  </a:ext>
                </a:extLst>
              </a:tr>
              <a:tr h="307546">
                <a:tc>
                  <a:txBody>
                    <a:bodyPr/>
                    <a:lstStyle/>
                    <a:p>
                      <a:pPr algn="ctr">
                        <a:lnSpc>
                          <a:spcPct val="150000"/>
                        </a:lnSpc>
                      </a:pPr>
                      <a:r>
                        <a:rPr lang="en-US" sz="2000" dirty="0">
                          <a:solidFill>
                            <a:srgbClr val="CC0000"/>
                          </a:solidFill>
                          <a:latin typeface="+mn-lt"/>
                          <a:cs typeface="Courier"/>
                        </a:rPr>
                        <a:t>[0-9]</a:t>
                      </a:r>
                      <a:endParaRPr lang="en-US" sz="2000" dirty="0">
                        <a:latin typeface="+mn-lt"/>
                      </a:endParaRPr>
                    </a:p>
                  </a:txBody>
                  <a:tcPr/>
                </a:tc>
                <a:tc>
                  <a:txBody>
                    <a:bodyPr/>
                    <a:lstStyle/>
                    <a:p>
                      <a:pPr algn="ctr">
                        <a:lnSpc>
                          <a:spcPct val="150000"/>
                        </a:lnSpc>
                      </a:pPr>
                      <a:r>
                        <a:rPr lang="en-US" sz="2000" dirty="0">
                          <a:latin typeface="+mn-lt"/>
                        </a:rPr>
                        <a:t>A single</a:t>
                      </a:r>
                      <a:r>
                        <a:rPr lang="en-US" sz="2000" baseline="0" dirty="0">
                          <a:latin typeface="+mn-lt"/>
                        </a:rPr>
                        <a:t> digit</a:t>
                      </a:r>
                      <a:endParaRPr lang="en-US" sz="2000" dirty="0">
                        <a:latin typeface="+mn-lt"/>
                      </a:endParaRPr>
                    </a:p>
                  </a:txBody>
                  <a:tcPr/>
                </a:tc>
                <a:tc>
                  <a:txBody>
                    <a:bodyPr/>
                    <a:lstStyle/>
                    <a:p>
                      <a:pPr algn="ctr">
                        <a:lnSpc>
                          <a:spcPct val="150000"/>
                        </a:lnSpc>
                      </a:pPr>
                      <a:r>
                        <a:rPr lang="en-US" sz="2000" dirty="0">
                          <a:latin typeface="+mn-lt"/>
                          <a:cs typeface="Courier"/>
                        </a:rPr>
                        <a:t>Chapter </a:t>
                      </a:r>
                      <a:r>
                        <a:rPr lang="en-US" sz="2000" u="sng" dirty="0">
                          <a:solidFill>
                            <a:srgbClr val="3366FF"/>
                          </a:solidFill>
                          <a:latin typeface="+mn-lt"/>
                          <a:cs typeface="Courier"/>
                        </a:rPr>
                        <a:t>1</a:t>
                      </a:r>
                      <a:r>
                        <a:rPr lang="en-US" sz="2000" dirty="0">
                          <a:latin typeface="+mn-lt"/>
                          <a:cs typeface="Courier"/>
                        </a:rPr>
                        <a:t>: Down the Rabbit Hole</a:t>
                      </a:r>
                    </a:p>
                  </a:txBody>
                  <a:tcPr/>
                </a:tc>
                <a:extLst>
                  <a:ext uri="{0D108BD9-81ED-4DB2-BD59-A6C34878D82A}">
                    <a16:rowId xmlns:a16="http://schemas.microsoft.com/office/drawing/2014/main" val="10003"/>
                  </a:ext>
                </a:extLst>
              </a:tr>
            </a:tbl>
          </a:graphicData>
        </a:graphic>
      </p:graphicFrame>
      <p:pic>
        <p:nvPicPr>
          <p:cNvPr id="7" name="图片 6">
            <a:extLst>
              <a:ext uri="{FF2B5EF4-FFF2-40B4-BE49-F238E27FC236}">
                <a16:creationId xmlns:a16="http://schemas.microsoft.com/office/drawing/2014/main" id="{0495212B-EE9E-4118-A978-AA5F0B3F5424}"/>
              </a:ext>
            </a:extLst>
          </p:cNvPr>
          <p:cNvPicPr>
            <a:picLocks noChangeAspect="1"/>
          </p:cNvPicPr>
          <p:nvPr/>
        </p:nvPicPr>
        <p:blipFill>
          <a:blip r:embed="rId3"/>
          <a:stretch>
            <a:fillRect/>
          </a:stretch>
        </p:blipFill>
        <p:spPr>
          <a:xfrm>
            <a:off x="6283324" y="3301011"/>
            <a:ext cx="5391152" cy="1098301"/>
          </a:xfrm>
          <a:prstGeom prst="rect">
            <a:avLst/>
          </a:prstGeom>
        </p:spPr>
      </p:pic>
      <p:pic>
        <p:nvPicPr>
          <p:cNvPr id="8" name="图片 7">
            <a:extLst>
              <a:ext uri="{FF2B5EF4-FFF2-40B4-BE49-F238E27FC236}">
                <a16:creationId xmlns:a16="http://schemas.microsoft.com/office/drawing/2014/main" id="{7074B9CC-2D2D-4DC1-8F84-814F32EFBD27}"/>
              </a:ext>
            </a:extLst>
          </p:cNvPr>
          <p:cNvPicPr>
            <a:picLocks noChangeAspect="1"/>
          </p:cNvPicPr>
          <p:nvPr/>
        </p:nvPicPr>
        <p:blipFill>
          <a:blip r:embed="rId4"/>
          <a:stretch>
            <a:fillRect/>
          </a:stretch>
        </p:blipFill>
        <p:spPr>
          <a:xfrm>
            <a:off x="6283323" y="1217554"/>
            <a:ext cx="5391152" cy="1760937"/>
          </a:xfrm>
          <a:prstGeom prst="rect">
            <a:avLst/>
          </a:prstGeom>
        </p:spPr>
      </p:pic>
      <p:sp>
        <p:nvSpPr>
          <p:cNvPr id="12" name="灯片编号占位符 11">
            <a:extLst>
              <a:ext uri="{FF2B5EF4-FFF2-40B4-BE49-F238E27FC236}">
                <a16:creationId xmlns:a16="http://schemas.microsoft.com/office/drawing/2014/main" id="{8B56C771-D2DE-482E-B3C8-54DC9CBB6631}"/>
              </a:ext>
            </a:extLst>
          </p:cNvPr>
          <p:cNvSpPr>
            <a:spLocks noGrp="1"/>
          </p:cNvSpPr>
          <p:nvPr>
            <p:ph type="sldNum" sz="quarter" idx="12"/>
          </p:nvPr>
        </p:nvSpPr>
        <p:spPr/>
        <p:txBody>
          <a:bodyPr/>
          <a:lstStyle/>
          <a:p>
            <a:fld id="{DC8BB421-126E-41CB-B73A-69D52E98CAE3}" type="slidenum">
              <a:rPr lang="zh-CN" altLang="en-US" smtClean="0"/>
              <a:t>65</a:t>
            </a:fld>
            <a:endParaRPr lang="zh-CN" altLang="en-US" dirty="0"/>
          </a:p>
        </p:txBody>
      </p:sp>
    </p:spTree>
    <p:extLst>
      <p:ext uri="{BB962C8B-B14F-4D97-AF65-F5344CB8AC3E}">
        <p14:creationId xmlns:p14="http://schemas.microsoft.com/office/powerpoint/2010/main" val="262772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0AE02A-7439-42C2-9229-3FD807F40044}"/>
              </a:ext>
            </a:extLst>
          </p:cNvPr>
          <p:cNvSpPr>
            <a:spLocks noGrp="1"/>
          </p:cNvSpPr>
          <p:nvPr>
            <p:ph type="title"/>
          </p:nvPr>
        </p:nvSpPr>
        <p:spPr/>
        <p:txBody>
          <a:bodyPr/>
          <a:lstStyle/>
          <a:p>
            <a:r>
              <a:rPr lang="en-US" altLang="zh-CN" b="1" dirty="0"/>
              <a:t>RE: Negation in Disjunction</a:t>
            </a:r>
            <a:endParaRPr lang="zh-CN" altLang="en-US" dirty="0"/>
          </a:p>
        </p:txBody>
      </p:sp>
      <p:sp>
        <p:nvSpPr>
          <p:cNvPr id="3" name="内容占位符 2">
            <a:extLst>
              <a:ext uri="{FF2B5EF4-FFF2-40B4-BE49-F238E27FC236}">
                <a16:creationId xmlns:a16="http://schemas.microsoft.com/office/drawing/2014/main" id="{C8472B55-2D84-45D9-8516-9ADEF6E3C9EB}"/>
              </a:ext>
            </a:extLst>
          </p:cNvPr>
          <p:cNvSpPr>
            <a:spLocks noGrp="1"/>
          </p:cNvSpPr>
          <p:nvPr>
            <p:ph idx="1"/>
          </p:nvPr>
        </p:nvSpPr>
        <p:spPr/>
        <p:txBody>
          <a:bodyPr/>
          <a:lstStyle/>
          <a:p>
            <a:r>
              <a:rPr lang="en-US" altLang="zh-CN" dirty="0"/>
              <a:t>Negations: e.g., [^Ss]</a:t>
            </a:r>
          </a:p>
          <a:p>
            <a:r>
              <a:rPr lang="en-US" altLang="zh-CN" b="1" dirty="0"/>
              <a:t>Caret</a:t>
            </a:r>
            <a:r>
              <a:rPr lang="en-US" altLang="zh-CN" dirty="0"/>
              <a:t> (</a:t>
            </a:r>
            <a:r>
              <a:rPr lang="zh-CN" altLang="en-US" dirty="0"/>
              <a:t>脱字符</a:t>
            </a:r>
            <a:r>
              <a:rPr lang="en-US" altLang="zh-CN" dirty="0"/>
              <a:t>): negation only when first in []</a:t>
            </a:r>
          </a:p>
        </p:txBody>
      </p:sp>
      <p:graphicFrame>
        <p:nvGraphicFramePr>
          <p:cNvPr id="5" name="Table 3">
            <a:extLst>
              <a:ext uri="{FF2B5EF4-FFF2-40B4-BE49-F238E27FC236}">
                <a16:creationId xmlns:a16="http://schemas.microsoft.com/office/drawing/2014/main" id="{0D6FFA70-495E-4B1E-B20D-F60ED26EF1FB}"/>
              </a:ext>
            </a:extLst>
          </p:cNvPr>
          <p:cNvGraphicFramePr>
            <a:graphicFrameLocks noGrp="1"/>
          </p:cNvGraphicFramePr>
          <p:nvPr>
            <p:extLst>
              <p:ext uri="{D42A27DB-BD31-4B8C-83A1-F6EECF244321}">
                <p14:modId xmlns:p14="http://schemas.microsoft.com/office/powerpoint/2010/main" val="1561592849"/>
              </p:ext>
            </p:extLst>
          </p:nvPr>
        </p:nvGraphicFramePr>
        <p:xfrm>
          <a:off x="1319403" y="2646364"/>
          <a:ext cx="9738114" cy="2432370"/>
        </p:xfrm>
        <a:graphic>
          <a:graphicData uri="http://schemas.openxmlformats.org/drawingml/2006/table">
            <a:tbl>
              <a:tblPr firstRow="1" bandRow="1">
                <a:tableStyleId>{5C22544A-7EE6-4342-B048-85BDC9FD1C3A}</a:tableStyleId>
              </a:tblPr>
              <a:tblGrid>
                <a:gridCol w="1495636">
                  <a:extLst>
                    <a:ext uri="{9D8B030D-6E8A-4147-A177-3AD203B41FA5}">
                      <a16:colId xmlns:a16="http://schemas.microsoft.com/office/drawing/2014/main" val="20000"/>
                    </a:ext>
                  </a:extLst>
                </a:gridCol>
                <a:gridCol w="3467057">
                  <a:extLst>
                    <a:ext uri="{9D8B030D-6E8A-4147-A177-3AD203B41FA5}">
                      <a16:colId xmlns:a16="http://schemas.microsoft.com/office/drawing/2014/main" val="20001"/>
                    </a:ext>
                  </a:extLst>
                </a:gridCol>
                <a:gridCol w="4775421">
                  <a:extLst>
                    <a:ext uri="{9D8B030D-6E8A-4147-A177-3AD203B41FA5}">
                      <a16:colId xmlns:a16="http://schemas.microsoft.com/office/drawing/2014/main" val="20002"/>
                    </a:ext>
                  </a:extLst>
                </a:gridCol>
              </a:tblGrid>
              <a:tr h="370840">
                <a:tc>
                  <a:txBody>
                    <a:bodyPr/>
                    <a:lstStyle/>
                    <a:p>
                      <a:pPr algn="ctr">
                        <a:lnSpc>
                          <a:spcPct val="150000"/>
                        </a:lnSpc>
                      </a:pPr>
                      <a:r>
                        <a:rPr lang="en-US" sz="2000" dirty="0">
                          <a:latin typeface="+mn-lt"/>
                        </a:rPr>
                        <a:t>Pattern</a:t>
                      </a:r>
                    </a:p>
                  </a:txBody>
                  <a:tcPr/>
                </a:tc>
                <a:tc>
                  <a:txBody>
                    <a:bodyPr/>
                    <a:lstStyle/>
                    <a:p>
                      <a:pPr algn="ctr">
                        <a:lnSpc>
                          <a:spcPct val="150000"/>
                        </a:lnSpc>
                      </a:pPr>
                      <a:r>
                        <a:rPr lang="en-US" sz="2000" dirty="0">
                          <a:latin typeface="+mn-lt"/>
                        </a:rPr>
                        <a:t>Matches</a:t>
                      </a: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000" dirty="0">
                          <a:latin typeface="+mn-lt"/>
                        </a:rPr>
                        <a:t>Example String</a:t>
                      </a:r>
                    </a:p>
                  </a:txBody>
                  <a:tcPr/>
                </a:tc>
                <a:extLst>
                  <a:ext uri="{0D108BD9-81ED-4DB2-BD59-A6C34878D82A}">
                    <a16:rowId xmlns:a16="http://schemas.microsoft.com/office/drawing/2014/main" val="10000"/>
                  </a:ext>
                </a:extLst>
              </a:tr>
              <a:tr h="370840">
                <a:tc>
                  <a:txBody>
                    <a:bodyPr/>
                    <a:lstStyle/>
                    <a:p>
                      <a:pPr algn="ctr">
                        <a:lnSpc>
                          <a:spcPct val="150000"/>
                        </a:lnSpc>
                      </a:pPr>
                      <a:r>
                        <a:rPr lang="en-US" sz="2000" dirty="0">
                          <a:solidFill>
                            <a:srgbClr val="CC0000"/>
                          </a:solidFill>
                          <a:latin typeface="+mn-lt"/>
                          <a:cs typeface="Courier"/>
                        </a:rPr>
                        <a:t>[^A-Z]</a:t>
                      </a:r>
                      <a:endParaRPr lang="en-US" sz="2000" dirty="0">
                        <a:latin typeface="+mn-lt"/>
                      </a:endParaRPr>
                    </a:p>
                  </a:txBody>
                  <a:tcPr/>
                </a:tc>
                <a:tc>
                  <a:txBody>
                    <a:bodyPr/>
                    <a:lstStyle/>
                    <a:p>
                      <a:pPr algn="ctr">
                        <a:lnSpc>
                          <a:spcPct val="150000"/>
                        </a:lnSpc>
                      </a:pPr>
                      <a:r>
                        <a:rPr lang="en-US" sz="2000" dirty="0">
                          <a:latin typeface="+mn-lt"/>
                        </a:rPr>
                        <a:t>Not</a:t>
                      </a:r>
                      <a:r>
                        <a:rPr lang="en-US" sz="2000" baseline="0" dirty="0">
                          <a:latin typeface="+mn-lt"/>
                        </a:rPr>
                        <a:t> an </a:t>
                      </a:r>
                      <a:r>
                        <a:rPr lang="en-US" sz="2000" dirty="0">
                          <a:latin typeface="+mn-lt"/>
                        </a:rPr>
                        <a:t>upper case letter</a:t>
                      </a:r>
                    </a:p>
                  </a:txBody>
                  <a:tcPr/>
                </a:tc>
                <a:tc>
                  <a:txBody>
                    <a:bodyPr/>
                    <a:lstStyle/>
                    <a:p>
                      <a:pPr algn="ctr">
                        <a:lnSpc>
                          <a:spcPct val="150000"/>
                        </a:lnSpc>
                      </a:pPr>
                      <a:r>
                        <a:rPr lang="en-US" sz="2000" dirty="0" err="1">
                          <a:latin typeface="+mn-lt"/>
                          <a:cs typeface="Courier"/>
                        </a:rPr>
                        <a:t>O</a:t>
                      </a:r>
                      <a:r>
                        <a:rPr lang="en-US" sz="2000" u="sng" dirty="0" err="1">
                          <a:solidFill>
                            <a:srgbClr val="3366FF"/>
                          </a:solidFill>
                          <a:latin typeface="+mn-lt"/>
                          <a:cs typeface="Courier"/>
                        </a:rPr>
                        <a:t>y</a:t>
                      </a:r>
                      <a:r>
                        <a:rPr lang="en-US" sz="2000" dirty="0" err="1">
                          <a:latin typeface="+mn-lt"/>
                          <a:cs typeface="Courier"/>
                        </a:rPr>
                        <a:t>fn</a:t>
                      </a:r>
                      <a:r>
                        <a:rPr lang="en-US" sz="2000" dirty="0">
                          <a:latin typeface="+mn-lt"/>
                          <a:cs typeface="Courier"/>
                        </a:rPr>
                        <a:t> </a:t>
                      </a:r>
                      <a:r>
                        <a:rPr lang="en-US" sz="2000" dirty="0" err="1">
                          <a:latin typeface="+mn-lt"/>
                          <a:cs typeface="Courier"/>
                        </a:rPr>
                        <a:t>pripetchik</a:t>
                      </a:r>
                      <a:endParaRPr lang="en-US" sz="2000" dirty="0">
                        <a:latin typeface="+mn-lt"/>
                        <a:cs typeface="Courier"/>
                      </a:endParaRPr>
                    </a:p>
                  </a:txBody>
                  <a:tcPr/>
                </a:tc>
                <a:extLst>
                  <a:ext uri="{0D108BD9-81ED-4DB2-BD59-A6C34878D82A}">
                    <a16:rowId xmlns:a16="http://schemas.microsoft.com/office/drawing/2014/main" val="10001"/>
                  </a:ext>
                </a:extLst>
              </a:tr>
              <a:tr h="370840">
                <a:tc>
                  <a:txBody>
                    <a:bodyPr/>
                    <a:lstStyle/>
                    <a:p>
                      <a:pPr algn="ctr">
                        <a:lnSpc>
                          <a:spcPct val="150000"/>
                        </a:lnSpc>
                      </a:pPr>
                      <a:r>
                        <a:rPr lang="en-US" sz="2000" dirty="0">
                          <a:solidFill>
                            <a:srgbClr val="CC0000"/>
                          </a:solidFill>
                          <a:latin typeface="+mn-lt"/>
                          <a:cs typeface="Courier"/>
                        </a:rPr>
                        <a:t>[^Ss]</a:t>
                      </a:r>
                      <a:endParaRPr lang="en-US" sz="2000" dirty="0">
                        <a:latin typeface="+mn-lt"/>
                      </a:endParaRPr>
                    </a:p>
                  </a:txBody>
                  <a:tcPr/>
                </a:tc>
                <a:tc>
                  <a:txBody>
                    <a:bodyPr/>
                    <a:lstStyle/>
                    <a:p>
                      <a:pPr algn="ctr">
                        <a:lnSpc>
                          <a:spcPct val="150000"/>
                        </a:lnSpc>
                      </a:pPr>
                      <a:r>
                        <a:rPr lang="en-US" sz="2000" dirty="0">
                          <a:solidFill>
                            <a:srgbClr val="000000"/>
                          </a:solidFill>
                          <a:latin typeface="+mn-lt"/>
                        </a:rPr>
                        <a:t>Neither ‘S’ nor ‘s’</a:t>
                      </a:r>
                    </a:p>
                  </a:txBody>
                  <a:tcPr/>
                </a:tc>
                <a:tc>
                  <a:txBody>
                    <a:bodyPr/>
                    <a:lstStyle/>
                    <a:p>
                      <a:pPr algn="ctr">
                        <a:lnSpc>
                          <a:spcPct val="150000"/>
                        </a:lnSpc>
                      </a:pPr>
                      <a:r>
                        <a:rPr lang="en-US" sz="2000" u="sng" dirty="0">
                          <a:solidFill>
                            <a:srgbClr val="3366FF"/>
                          </a:solidFill>
                          <a:latin typeface="+mn-lt"/>
                          <a:cs typeface="Courier"/>
                        </a:rPr>
                        <a:t>I</a:t>
                      </a:r>
                      <a:r>
                        <a:rPr lang="en-US" sz="2000" u="none" dirty="0">
                          <a:solidFill>
                            <a:srgbClr val="000000"/>
                          </a:solidFill>
                          <a:latin typeface="+mn-lt"/>
                          <a:cs typeface="Courier"/>
                        </a:rPr>
                        <a:t> have no exquisite reason”</a:t>
                      </a:r>
                    </a:p>
                  </a:txBody>
                  <a:tcPr/>
                </a:tc>
                <a:extLst>
                  <a:ext uri="{0D108BD9-81ED-4DB2-BD59-A6C34878D82A}">
                    <a16:rowId xmlns:a16="http://schemas.microsoft.com/office/drawing/2014/main" val="10002"/>
                  </a:ext>
                </a:extLst>
              </a:tr>
              <a:tr h="370840">
                <a:tc>
                  <a:txBody>
                    <a:bodyPr/>
                    <a:lstStyle/>
                    <a:p>
                      <a:pPr algn="ctr">
                        <a:lnSpc>
                          <a:spcPct val="150000"/>
                        </a:lnSpc>
                      </a:pPr>
                      <a:r>
                        <a:rPr lang="en-US" sz="2000" dirty="0">
                          <a:solidFill>
                            <a:srgbClr val="CC0000"/>
                          </a:solidFill>
                          <a:latin typeface="+mn-lt"/>
                          <a:cs typeface="Courier"/>
                        </a:rPr>
                        <a:t>[^e^]</a:t>
                      </a:r>
                      <a:endParaRPr lang="en-US" sz="2000" dirty="0">
                        <a:latin typeface="+mn-lt"/>
                      </a:endParaRPr>
                    </a:p>
                  </a:txBody>
                  <a:tcPr/>
                </a:tc>
                <a:tc>
                  <a:txBody>
                    <a:bodyPr/>
                    <a:lstStyle/>
                    <a:p>
                      <a:pPr algn="ctr">
                        <a:lnSpc>
                          <a:spcPct val="150000"/>
                        </a:lnSpc>
                      </a:pPr>
                      <a:r>
                        <a:rPr lang="en-US" sz="2000" dirty="0">
                          <a:latin typeface="+mn-lt"/>
                        </a:rPr>
                        <a:t>Neither e nor ^</a:t>
                      </a:r>
                    </a:p>
                  </a:txBody>
                  <a:tcPr/>
                </a:tc>
                <a:tc>
                  <a:txBody>
                    <a:bodyPr/>
                    <a:lstStyle/>
                    <a:p>
                      <a:pPr algn="ctr">
                        <a:lnSpc>
                          <a:spcPct val="150000"/>
                        </a:lnSpc>
                      </a:pPr>
                      <a:r>
                        <a:rPr lang="en-US" sz="2000" b="1" u="sng" dirty="0">
                          <a:solidFill>
                            <a:schemeClr val="accent1"/>
                          </a:solidFill>
                          <a:latin typeface="+mn-lt"/>
                          <a:cs typeface="Courier"/>
                        </a:rPr>
                        <a:t>L</a:t>
                      </a:r>
                      <a:r>
                        <a:rPr lang="en-US" sz="2000" dirty="0">
                          <a:latin typeface="+mn-lt"/>
                          <a:cs typeface="Courier"/>
                        </a:rPr>
                        <a:t>ook h</a:t>
                      </a:r>
                      <a:r>
                        <a:rPr lang="en-US" sz="2000" u="none" dirty="0">
                          <a:solidFill>
                            <a:schemeClr val="tx1"/>
                          </a:solidFill>
                          <a:latin typeface="+mn-lt"/>
                          <a:cs typeface="Courier"/>
                        </a:rPr>
                        <a:t>e</a:t>
                      </a:r>
                      <a:r>
                        <a:rPr lang="en-US" sz="2000" dirty="0">
                          <a:latin typeface="+mn-lt"/>
                          <a:cs typeface="Courier"/>
                        </a:rPr>
                        <a:t>re</a:t>
                      </a:r>
                    </a:p>
                  </a:txBody>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dirty="0">
                          <a:solidFill>
                            <a:srgbClr val="CC0000"/>
                          </a:solidFill>
                          <a:latin typeface="+mn-lt"/>
                          <a:cs typeface="Courier"/>
                        </a:rPr>
                        <a:t>a\^b</a:t>
                      </a:r>
                      <a:endParaRPr lang="en-US" sz="2000" dirty="0">
                        <a:latin typeface="+mn-lt"/>
                      </a:endParaRPr>
                    </a:p>
                  </a:txBody>
                  <a:tcPr/>
                </a:tc>
                <a:tc>
                  <a:txBody>
                    <a:bodyPr/>
                    <a:lstStyle/>
                    <a:p>
                      <a:pPr algn="ctr">
                        <a:lnSpc>
                          <a:spcPct val="150000"/>
                        </a:lnSpc>
                      </a:pPr>
                      <a:r>
                        <a:rPr lang="en-US" sz="2000" dirty="0">
                          <a:latin typeface="+mn-lt"/>
                        </a:rPr>
                        <a:t>The pattern</a:t>
                      </a:r>
                      <a:r>
                        <a:rPr lang="en-US" sz="2000" baseline="0" dirty="0">
                          <a:latin typeface="+mn-lt"/>
                        </a:rPr>
                        <a:t> a</a:t>
                      </a:r>
                      <a:r>
                        <a:rPr lang="en-US" sz="2000" dirty="0">
                          <a:latin typeface="+mn-lt"/>
                        </a:rPr>
                        <a:t> carat</a:t>
                      </a:r>
                      <a:r>
                        <a:rPr lang="en-US" sz="2000" baseline="0" dirty="0">
                          <a:latin typeface="+mn-lt"/>
                        </a:rPr>
                        <a:t> b</a:t>
                      </a:r>
                      <a:endParaRPr lang="en-US" sz="2000" dirty="0">
                        <a:latin typeface="+mn-lt"/>
                      </a:endParaRPr>
                    </a:p>
                  </a:txBody>
                  <a:tcPr/>
                </a:tc>
                <a:tc>
                  <a:txBody>
                    <a:bodyPr/>
                    <a:lstStyle/>
                    <a:p>
                      <a:pPr algn="ctr">
                        <a:lnSpc>
                          <a:spcPct val="150000"/>
                        </a:lnSpc>
                      </a:pPr>
                      <a:r>
                        <a:rPr lang="en-US" sz="2000" dirty="0">
                          <a:latin typeface="+mn-lt"/>
                          <a:cs typeface="Courier"/>
                        </a:rPr>
                        <a:t>Look up </a:t>
                      </a:r>
                      <a:r>
                        <a:rPr lang="en-US" sz="2000" u="sng" dirty="0" err="1">
                          <a:solidFill>
                            <a:srgbClr val="3366FF"/>
                          </a:solidFill>
                          <a:latin typeface="+mn-lt"/>
                          <a:cs typeface="Courier"/>
                        </a:rPr>
                        <a:t>a^b</a:t>
                      </a:r>
                      <a:r>
                        <a:rPr lang="en-US" sz="2000" u="sng" dirty="0">
                          <a:solidFill>
                            <a:srgbClr val="3366FF"/>
                          </a:solidFill>
                          <a:latin typeface="+mn-lt"/>
                          <a:cs typeface="Courier"/>
                        </a:rPr>
                        <a:t> </a:t>
                      </a:r>
                      <a:r>
                        <a:rPr lang="en-US" sz="2000" dirty="0">
                          <a:latin typeface="+mn-lt"/>
                          <a:cs typeface="Courier"/>
                        </a:rPr>
                        <a:t>now</a:t>
                      </a:r>
                    </a:p>
                  </a:txBody>
                  <a:tcPr/>
                </a:tc>
                <a:extLst>
                  <a:ext uri="{0D108BD9-81ED-4DB2-BD59-A6C34878D82A}">
                    <a16:rowId xmlns:a16="http://schemas.microsoft.com/office/drawing/2014/main" val="10004"/>
                  </a:ext>
                </a:extLst>
              </a:tr>
            </a:tbl>
          </a:graphicData>
        </a:graphic>
      </p:graphicFrame>
      <p:pic>
        <p:nvPicPr>
          <p:cNvPr id="6" name="图片 5">
            <a:extLst>
              <a:ext uri="{FF2B5EF4-FFF2-40B4-BE49-F238E27FC236}">
                <a16:creationId xmlns:a16="http://schemas.microsoft.com/office/drawing/2014/main" id="{8395F637-D999-4C26-95D6-911A75B4B8FB}"/>
              </a:ext>
            </a:extLst>
          </p:cNvPr>
          <p:cNvPicPr>
            <a:picLocks noChangeAspect="1"/>
          </p:cNvPicPr>
          <p:nvPr/>
        </p:nvPicPr>
        <p:blipFill>
          <a:blip r:embed="rId3"/>
          <a:stretch>
            <a:fillRect/>
          </a:stretch>
        </p:blipFill>
        <p:spPr>
          <a:xfrm>
            <a:off x="517525" y="5324782"/>
            <a:ext cx="4838044" cy="1288759"/>
          </a:xfrm>
          <a:prstGeom prst="rect">
            <a:avLst/>
          </a:prstGeom>
        </p:spPr>
      </p:pic>
      <p:pic>
        <p:nvPicPr>
          <p:cNvPr id="7" name="图片 6">
            <a:extLst>
              <a:ext uri="{FF2B5EF4-FFF2-40B4-BE49-F238E27FC236}">
                <a16:creationId xmlns:a16="http://schemas.microsoft.com/office/drawing/2014/main" id="{BAC046D2-B4B3-46BA-A036-2B51FBB97983}"/>
              </a:ext>
            </a:extLst>
          </p:cNvPr>
          <p:cNvPicPr>
            <a:picLocks noChangeAspect="1"/>
          </p:cNvPicPr>
          <p:nvPr/>
        </p:nvPicPr>
        <p:blipFill rotWithShape="1">
          <a:blip r:embed="rId4"/>
          <a:srcRect r="15019"/>
          <a:stretch/>
        </p:blipFill>
        <p:spPr>
          <a:xfrm>
            <a:off x="5569547" y="5324781"/>
            <a:ext cx="5798875" cy="1288759"/>
          </a:xfrm>
          <a:prstGeom prst="rect">
            <a:avLst/>
          </a:prstGeom>
        </p:spPr>
      </p:pic>
      <p:sp>
        <p:nvSpPr>
          <p:cNvPr id="11" name="灯片编号占位符 10">
            <a:extLst>
              <a:ext uri="{FF2B5EF4-FFF2-40B4-BE49-F238E27FC236}">
                <a16:creationId xmlns:a16="http://schemas.microsoft.com/office/drawing/2014/main" id="{FD2A2A91-AF98-488C-B125-C026CB5A9052}"/>
              </a:ext>
            </a:extLst>
          </p:cNvPr>
          <p:cNvSpPr>
            <a:spLocks noGrp="1"/>
          </p:cNvSpPr>
          <p:nvPr>
            <p:ph type="sldNum" sz="quarter" idx="12"/>
          </p:nvPr>
        </p:nvSpPr>
        <p:spPr/>
        <p:txBody>
          <a:bodyPr/>
          <a:lstStyle/>
          <a:p>
            <a:fld id="{DC8BB421-126E-41CB-B73A-69D52E98CAE3}" type="slidenum">
              <a:rPr lang="zh-CN" altLang="en-US" smtClean="0"/>
              <a:t>66</a:t>
            </a:fld>
            <a:endParaRPr lang="zh-CN" altLang="en-US" dirty="0"/>
          </a:p>
        </p:txBody>
      </p:sp>
    </p:spTree>
    <p:extLst>
      <p:ext uri="{BB962C8B-B14F-4D97-AF65-F5344CB8AC3E}">
        <p14:creationId xmlns:p14="http://schemas.microsoft.com/office/powerpoint/2010/main" val="8037510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ED0E56-8F82-4BB9-9F3A-A44953E2FB58}"/>
              </a:ext>
            </a:extLst>
          </p:cNvPr>
          <p:cNvSpPr>
            <a:spLocks noGrp="1"/>
          </p:cNvSpPr>
          <p:nvPr>
            <p:ph type="title"/>
          </p:nvPr>
        </p:nvSpPr>
        <p:spPr/>
        <p:txBody>
          <a:bodyPr/>
          <a:lstStyle/>
          <a:p>
            <a:r>
              <a:rPr lang="en-US" altLang="zh-CN" dirty="0"/>
              <a:t>RE: More Disjunction</a:t>
            </a:r>
            <a:endParaRPr lang="zh-CN" altLang="en-US" dirty="0"/>
          </a:p>
        </p:txBody>
      </p:sp>
      <p:sp>
        <p:nvSpPr>
          <p:cNvPr id="3" name="内容占位符 2">
            <a:extLst>
              <a:ext uri="{FF2B5EF4-FFF2-40B4-BE49-F238E27FC236}">
                <a16:creationId xmlns:a16="http://schemas.microsoft.com/office/drawing/2014/main" id="{5A35F917-6C15-46F4-89A2-8E4410A58859}"/>
              </a:ext>
            </a:extLst>
          </p:cNvPr>
          <p:cNvSpPr>
            <a:spLocks noGrp="1"/>
          </p:cNvSpPr>
          <p:nvPr>
            <p:ph idx="1"/>
          </p:nvPr>
        </p:nvSpPr>
        <p:spPr/>
        <p:txBody>
          <a:bodyPr/>
          <a:lstStyle/>
          <a:p>
            <a:r>
              <a:rPr lang="en-US" altLang="zh-CN" b="1" dirty="0"/>
              <a:t>Woodchucks is another name for groundhog!</a:t>
            </a:r>
          </a:p>
          <a:p>
            <a:r>
              <a:rPr lang="en-US" altLang="zh-CN" b="1" dirty="0"/>
              <a:t>The pipe | for disjunction</a:t>
            </a:r>
          </a:p>
        </p:txBody>
      </p:sp>
      <p:graphicFrame>
        <p:nvGraphicFramePr>
          <p:cNvPr id="5" name="Table 3">
            <a:extLst>
              <a:ext uri="{FF2B5EF4-FFF2-40B4-BE49-F238E27FC236}">
                <a16:creationId xmlns:a16="http://schemas.microsoft.com/office/drawing/2014/main" id="{5CDE6F84-BF91-449E-B6A2-EFD0EE7B5C38}"/>
              </a:ext>
            </a:extLst>
          </p:cNvPr>
          <p:cNvGraphicFramePr>
            <a:graphicFrameLocks noGrp="1"/>
          </p:cNvGraphicFramePr>
          <p:nvPr>
            <p:extLst>
              <p:ext uri="{D42A27DB-BD31-4B8C-83A1-F6EECF244321}">
                <p14:modId xmlns:p14="http://schemas.microsoft.com/office/powerpoint/2010/main" val="1771913983"/>
              </p:ext>
            </p:extLst>
          </p:nvPr>
        </p:nvGraphicFramePr>
        <p:xfrm>
          <a:off x="1892319" y="2857291"/>
          <a:ext cx="8315286" cy="2432370"/>
        </p:xfrm>
        <a:graphic>
          <a:graphicData uri="http://schemas.openxmlformats.org/drawingml/2006/table">
            <a:tbl>
              <a:tblPr firstRow="1" bandRow="1">
                <a:tableStyleId>{5C22544A-7EE6-4342-B048-85BDC9FD1C3A}</a:tableStyleId>
              </a:tblPr>
              <a:tblGrid>
                <a:gridCol w="4003651">
                  <a:extLst>
                    <a:ext uri="{9D8B030D-6E8A-4147-A177-3AD203B41FA5}">
                      <a16:colId xmlns:a16="http://schemas.microsoft.com/office/drawing/2014/main" val="20000"/>
                    </a:ext>
                  </a:extLst>
                </a:gridCol>
                <a:gridCol w="4311635">
                  <a:extLst>
                    <a:ext uri="{9D8B030D-6E8A-4147-A177-3AD203B41FA5}">
                      <a16:colId xmlns:a16="http://schemas.microsoft.com/office/drawing/2014/main" val="20001"/>
                    </a:ext>
                  </a:extLst>
                </a:gridCol>
              </a:tblGrid>
              <a:tr h="370840">
                <a:tc>
                  <a:txBody>
                    <a:bodyPr/>
                    <a:lstStyle/>
                    <a:p>
                      <a:pPr algn="ctr">
                        <a:lnSpc>
                          <a:spcPct val="150000"/>
                        </a:lnSpc>
                      </a:pPr>
                      <a:r>
                        <a:rPr lang="en-US" sz="2000" dirty="0">
                          <a:latin typeface="+mn-lt"/>
                        </a:rPr>
                        <a:t>Pattern</a:t>
                      </a:r>
                    </a:p>
                  </a:txBody>
                  <a:tcPr/>
                </a:tc>
                <a:tc>
                  <a:txBody>
                    <a:bodyPr/>
                    <a:lstStyle/>
                    <a:p>
                      <a:pPr algn="ctr">
                        <a:lnSpc>
                          <a:spcPct val="150000"/>
                        </a:lnSpc>
                      </a:pPr>
                      <a:r>
                        <a:rPr lang="en-US" sz="2000" dirty="0">
                          <a:latin typeface="+mn-lt"/>
                        </a:rPr>
                        <a:t>Matches</a:t>
                      </a:r>
                    </a:p>
                  </a:txBody>
                  <a:tcPr/>
                </a:tc>
                <a:extLst>
                  <a:ext uri="{0D108BD9-81ED-4DB2-BD59-A6C34878D82A}">
                    <a16:rowId xmlns:a16="http://schemas.microsoft.com/office/drawing/2014/main" val="10000"/>
                  </a:ext>
                </a:extLst>
              </a:tr>
              <a:tr h="370840">
                <a:tc>
                  <a:txBody>
                    <a:bodyPr/>
                    <a:lstStyle/>
                    <a:p>
                      <a:pPr algn="ctr">
                        <a:lnSpc>
                          <a:spcPct val="150000"/>
                        </a:lnSpc>
                      </a:pPr>
                      <a:r>
                        <a:rPr lang="en-US" sz="2000" dirty="0" err="1">
                          <a:solidFill>
                            <a:srgbClr val="CC0000"/>
                          </a:solidFill>
                          <a:latin typeface="+mn-lt"/>
                          <a:cs typeface="Courier"/>
                        </a:rPr>
                        <a:t>groundhog</a:t>
                      </a:r>
                      <a:r>
                        <a:rPr lang="en-US" sz="2000" b="1" dirty="0" err="1">
                          <a:solidFill>
                            <a:srgbClr val="CC0000"/>
                          </a:solidFill>
                          <a:latin typeface="+mn-lt"/>
                          <a:cs typeface="Courier"/>
                        </a:rPr>
                        <a:t>|</a:t>
                      </a:r>
                      <a:r>
                        <a:rPr lang="en-US" sz="2000" dirty="0" err="1">
                          <a:solidFill>
                            <a:srgbClr val="CC0000"/>
                          </a:solidFill>
                          <a:latin typeface="+mn-lt"/>
                          <a:cs typeface="Courier"/>
                        </a:rPr>
                        <a:t>woodchuck</a:t>
                      </a:r>
                      <a:endParaRPr lang="en-US" sz="2000" dirty="0">
                        <a:latin typeface="+mn-lt"/>
                      </a:endParaRPr>
                    </a:p>
                  </a:txBody>
                  <a:tcPr/>
                </a:tc>
                <a:tc>
                  <a:txBody>
                    <a:bodyPr/>
                    <a:lstStyle/>
                    <a:p>
                      <a:pPr algn="ctr">
                        <a:lnSpc>
                          <a:spcPct val="150000"/>
                        </a:lnSpc>
                      </a:pPr>
                      <a:r>
                        <a:rPr lang="en-US" sz="2000" dirty="0">
                          <a:solidFill>
                            <a:schemeClr val="tx1"/>
                          </a:solidFill>
                          <a:latin typeface="+mn-lt"/>
                        </a:rPr>
                        <a:t>groundhog and woodchuck</a:t>
                      </a:r>
                    </a:p>
                  </a:txBody>
                  <a:tcPr/>
                </a:tc>
                <a:extLst>
                  <a:ext uri="{0D108BD9-81ED-4DB2-BD59-A6C34878D82A}">
                    <a16:rowId xmlns:a16="http://schemas.microsoft.com/office/drawing/2014/main" val="10001"/>
                  </a:ext>
                </a:extLst>
              </a:tr>
              <a:tr h="370840">
                <a:tc>
                  <a:txBody>
                    <a:bodyPr/>
                    <a:lstStyle/>
                    <a:p>
                      <a:pPr algn="ctr">
                        <a:lnSpc>
                          <a:spcPct val="150000"/>
                        </a:lnSpc>
                      </a:pPr>
                      <a:r>
                        <a:rPr lang="en-US" sz="2000" dirty="0" err="1">
                          <a:solidFill>
                            <a:srgbClr val="CC0000"/>
                          </a:solidFill>
                          <a:latin typeface="+mn-lt"/>
                          <a:cs typeface="Courier"/>
                        </a:rPr>
                        <a:t>yours</a:t>
                      </a:r>
                      <a:r>
                        <a:rPr lang="en-US" sz="2000" b="1" dirty="0" err="1">
                          <a:solidFill>
                            <a:srgbClr val="CC0000"/>
                          </a:solidFill>
                          <a:latin typeface="+mn-lt"/>
                          <a:cs typeface="Courier"/>
                        </a:rPr>
                        <a:t>|</a:t>
                      </a:r>
                      <a:r>
                        <a:rPr lang="en-US" sz="2000" dirty="0" err="1">
                          <a:solidFill>
                            <a:srgbClr val="CC0000"/>
                          </a:solidFill>
                          <a:latin typeface="+mn-lt"/>
                          <a:cs typeface="Courier"/>
                        </a:rPr>
                        <a:t>mine</a:t>
                      </a:r>
                      <a:endParaRPr lang="en-US" sz="2000" dirty="0">
                        <a:latin typeface="+mn-lt"/>
                      </a:endParaRPr>
                    </a:p>
                  </a:txBody>
                  <a:tcPr/>
                </a:tc>
                <a:tc>
                  <a:txBody>
                    <a:bodyPr/>
                    <a:lstStyle/>
                    <a:p>
                      <a:pPr algn="ctr">
                        <a:lnSpc>
                          <a:spcPct val="150000"/>
                        </a:lnSpc>
                      </a:pPr>
                      <a:r>
                        <a:rPr lang="en-US" sz="2000" dirty="0">
                          <a:solidFill>
                            <a:schemeClr val="tx1"/>
                          </a:solidFill>
                          <a:latin typeface="+mn-lt"/>
                          <a:cs typeface="Courier"/>
                        </a:rPr>
                        <a:t>yours </a:t>
                      </a:r>
                      <a:r>
                        <a:rPr lang="en-US" sz="2000" baseline="0" dirty="0">
                          <a:solidFill>
                            <a:schemeClr val="tx1"/>
                          </a:solidFill>
                          <a:latin typeface="+mn-lt"/>
                          <a:cs typeface="Courier"/>
                        </a:rPr>
                        <a:t>mine</a:t>
                      </a:r>
                      <a:endParaRPr lang="en-US" sz="2000" dirty="0">
                        <a:solidFill>
                          <a:schemeClr val="tx1"/>
                        </a:solidFill>
                        <a:latin typeface="+mn-lt"/>
                        <a:cs typeface="Courier"/>
                      </a:endParaRPr>
                    </a:p>
                  </a:txBody>
                  <a:tcPr/>
                </a:tc>
                <a:extLst>
                  <a:ext uri="{0D108BD9-81ED-4DB2-BD59-A6C34878D82A}">
                    <a16:rowId xmlns:a16="http://schemas.microsoft.com/office/drawing/2014/main" val="10002"/>
                  </a:ext>
                </a:extLst>
              </a:tr>
              <a:tr h="370840">
                <a:tc>
                  <a:txBody>
                    <a:bodyPr/>
                    <a:lstStyle/>
                    <a:p>
                      <a:pPr algn="ctr">
                        <a:lnSpc>
                          <a:spcPct val="150000"/>
                        </a:lnSpc>
                      </a:pPr>
                      <a:r>
                        <a:rPr lang="en-US" sz="2000" dirty="0" err="1">
                          <a:solidFill>
                            <a:srgbClr val="CC0000"/>
                          </a:solidFill>
                          <a:latin typeface="+mn-lt"/>
                          <a:cs typeface="Courier"/>
                        </a:rPr>
                        <a:t>a</a:t>
                      </a:r>
                      <a:r>
                        <a:rPr lang="en-US" sz="2000" b="1" dirty="0" err="1">
                          <a:solidFill>
                            <a:srgbClr val="CC0000"/>
                          </a:solidFill>
                          <a:latin typeface="+mn-lt"/>
                          <a:cs typeface="Courier"/>
                        </a:rPr>
                        <a:t>|</a:t>
                      </a:r>
                      <a:r>
                        <a:rPr lang="en-US" sz="2000" dirty="0" err="1">
                          <a:solidFill>
                            <a:srgbClr val="CC0000"/>
                          </a:solidFill>
                          <a:latin typeface="+mn-lt"/>
                          <a:cs typeface="Courier"/>
                        </a:rPr>
                        <a:t>b</a:t>
                      </a:r>
                      <a:r>
                        <a:rPr lang="en-US" sz="2000" b="1" dirty="0" err="1">
                          <a:solidFill>
                            <a:srgbClr val="CC0000"/>
                          </a:solidFill>
                          <a:latin typeface="+mn-lt"/>
                          <a:cs typeface="Courier"/>
                        </a:rPr>
                        <a:t>|</a:t>
                      </a:r>
                      <a:r>
                        <a:rPr lang="en-US" sz="2000" dirty="0" err="1">
                          <a:solidFill>
                            <a:srgbClr val="CC0000"/>
                          </a:solidFill>
                          <a:latin typeface="+mn-lt"/>
                          <a:cs typeface="Courier"/>
                        </a:rPr>
                        <a:t>c</a:t>
                      </a:r>
                      <a:endParaRPr lang="en-US" sz="2000" dirty="0">
                        <a:latin typeface="+mn-lt"/>
                      </a:endParaRPr>
                    </a:p>
                  </a:txBody>
                  <a:tcPr/>
                </a:tc>
                <a:tc>
                  <a:txBody>
                    <a:bodyPr/>
                    <a:lstStyle/>
                    <a:p>
                      <a:pPr algn="ctr">
                        <a:lnSpc>
                          <a:spcPct val="150000"/>
                        </a:lnSpc>
                      </a:pPr>
                      <a:r>
                        <a:rPr lang="en-US" sz="2000" dirty="0">
                          <a:solidFill>
                            <a:schemeClr val="tx1"/>
                          </a:solidFill>
                          <a:latin typeface="+mn-lt"/>
                        </a:rPr>
                        <a:t>= </a:t>
                      </a:r>
                      <a:r>
                        <a:rPr lang="en-US" sz="2000" dirty="0">
                          <a:solidFill>
                            <a:schemeClr val="tx1"/>
                          </a:solidFill>
                          <a:latin typeface="+mn-lt"/>
                          <a:cs typeface="Calibri"/>
                        </a:rPr>
                        <a:t>[abc]</a:t>
                      </a:r>
                    </a:p>
                  </a:txBody>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dirty="0">
                          <a:solidFill>
                            <a:srgbClr val="CC0000"/>
                          </a:solidFill>
                          <a:latin typeface="+mn-lt"/>
                          <a:cs typeface="Courier"/>
                        </a:rPr>
                        <a:t>[</a:t>
                      </a:r>
                      <a:r>
                        <a:rPr lang="en-US" sz="2000" dirty="0" err="1">
                          <a:solidFill>
                            <a:srgbClr val="CC0000"/>
                          </a:solidFill>
                          <a:latin typeface="+mn-lt"/>
                          <a:cs typeface="Courier"/>
                        </a:rPr>
                        <a:t>gG</a:t>
                      </a:r>
                      <a:r>
                        <a:rPr lang="en-US" sz="2000" dirty="0">
                          <a:solidFill>
                            <a:srgbClr val="CC0000"/>
                          </a:solidFill>
                          <a:latin typeface="+mn-lt"/>
                          <a:cs typeface="Courier"/>
                        </a:rPr>
                        <a:t>]</a:t>
                      </a:r>
                      <a:r>
                        <a:rPr lang="en-US" sz="2000" dirty="0" err="1">
                          <a:solidFill>
                            <a:srgbClr val="CC0000"/>
                          </a:solidFill>
                          <a:latin typeface="+mn-lt"/>
                          <a:cs typeface="Courier"/>
                        </a:rPr>
                        <a:t>roundhog</a:t>
                      </a:r>
                      <a:r>
                        <a:rPr lang="en-US" sz="2000" b="1" dirty="0">
                          <a:solidFill>
                            <a:srgbClr val="CC0000"/>
                          </a:solidFill>
                          <a:latin typeface="+mn-lt"/>
                          <a:cs typeface="Courier"/>
                        </a:rPr>
                        <a:t>|</a:t>
                      </a:r>
                      <a:r>
                        <a:rPr lang="en-US" sz="2000" dirty="0">
                          <a:solidFill>
                            <a:srgbClr val="CC0000"/>
                          </a:solidFill>
                          <a:latin typeface="+mn-lt"/>
                          <a:cs typeface="Courier"/>
                        </a:rPr>
                        <a:t>[</a:t>
                      </a:r>
                      <a:r>
                        <a:rPr lang="en-US" sz="2000" dirty="0" err="1">
                          <a:solidFill>
                            <a:srgbClr val="CC0000"/>
                          </a:solidFill>
                          <a:latin typeface="+mn-lt"/>
                          <a:cs typeface="Courier"/>
                        </a:rPr>
                        <a:t>Ww</a:t>
                      </a:r>
                      <a:r>
                        <a:rPr lang="en-US" sz="2000" dirty="0">
                          <a:solidFill>
                            <a:srgbClr val="CC0000"/>
                          </a:solidFill>
                          <a:latin typeface="+mn-lt"/>
                          <a:cs typeface="Courier"/>
                        </a:rPr>
                        <a:t>]oodchuck</a:t>
                      </a:r>
                      <a:endParaRPr lang="en-US" sz="2000" dirty="0">
                        <a:latin typeface="+mn-lt"/>
                      </a:endParaRPr>
                    </a:p>
                  </a:txBody>
                  <a:tcPr/>
                </a:tc>
                <a:tc>
                  <a:txBody>
                    <a:bodyPr/>
                    <a:lstStyle/>
                    <a:p>
                      <a:pPr algn="ctr">
                        <a:lnSpc>
                          <a:spcPct val="150000"/>
                        </a:lnSpc>
                      </a:pPr>
                      <a:r>
                        <a:rPr lang="en-US" sz="2000" b="1" dirty="0">
                          <a:solidFill>
                            <a:schemeClr val="tx1"/>
                          </a:solidFill>
                          <a:latin typeface="+mn-lt"/>
                          <a:cs typeface="Calibri"/>
                        </a:rPr>
                        <a:t>???</a:t>
                      </a:r>
                    </a:p>
                  </a:txBody>
                  <a:tcPr/>
                </a:tc>
                <a:extLst>
                  <a:ext uri="{0D108BD9-81ED-4DB2-BD59-A6C34878D82A}">
                    <a16:rowId xmlns:a16="http://schemas.microsoft.com/office/drawing/2014/main" val="10004"/>
                  </a:ext>
                </a:extLst>
              </a:tr>
            </a:tbl>
          </a:graphicData>
        </a:graphic>
      </p:graphicFrame>
      <p:sp>
        <p:nvSpPr>
          <p:cNvPr id="9" name="灯片编号占位符 8">
            <a:extLst>
              <a:ext uri="{FF2B5EF4-FFF2-40B4-BE49-F238E27FC236}">
                <a16:creationId xmlns:a16="http://schemas.microsoft.com/office/drawing/2014/main" id="{955E7253-4B5E-428B-97FD-F22F35E919FD}"/>
              </a:ext>
            </a:extLst>
          </p:cNvPr>
          <p:cNvSpPr>
            <a:spLocks noGrp="1"/>
          </p:cNvSpPr>
          <p:nvPr>
            <p:ph type="sldNum" sz="quarter" idx="12"/>
          </p:nvPr>
        </p:nvSpPr>
        <p:spPr/>
        <p:txBody>
          <a:bodyPr/>
          <a:lstStyle/>
          <a:p>
            <a:fld id="{DC8BB421-126E-41CB-B73A-69D52E98CAE3}" type="slidenum">
              <a:rPr lang="zh-CN" altLang="en-US" smtClean="0"/>
              <a:t>67</a:t>
            </a:fld>
            <a:endParaRPr lang="zh-CN" altLang="en-US" dirty="0"/>
          </a:p>
        </p:txBody>
      </p:sp>
    </p:spTree>
    <p:extLst>
      <p:ext uri="{BB962C8B-B14F-4D97-AF65-F5344CB8AC3E}">
        <p14:creationId xmlns:p14="http://schemas.microsoft.com/office/powerpoint/2010/main" val="21671950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D716-9C62-4552-B0F7-3B4A3CF369B9}"/>
              </a:ext>
            </a:extLst>
          </p:cNvPr>
          <p:cNvSpPr>
            <a:spLocks noGrp="1"/>
          </p:cNvSpPr>
          <p:nvPr>
            <p:ph type="title"/>
          </p:nvPr>
        </p:nvSpPr>
        <p:spPr/>
        <p:txBody>
          <a:bodyPr/>
          <a:lstStyle/>
          <a:p>
            <a:r>
              <a:rPr lang="en-US" altLang="zh-CN" dirty="0"/>
              <a:t>RE: ? * + .</a:t>
            </a:r>
            <a:endParaRPr lang="zh-CN" altLang="en-US" dirty="0"/>
          </a:p>
        </p:txBody>
      </p:sp>
      <p:graphicFrame>
        <p:nvGraphicFramePr>
          <p:cNvPr id="5" name="Table 2">
            <a:extLst>
              <a:ext uri="{FF2B5EF4-FFF2-40B4-BE49-F238E27FC236}">
                <a16:creationId xmlns:a16="http://schemas.microsoft.com/office/drawing/2014/main" id="{130198B1-36EB-40A2-A213-DF9DAEB13831}"/>
              </a:ext>
            </a:extLst>
          </p:cNvPr>
          <p:cNvGraphicFramePr>
            <a:graphicFrameLocks noGrp="1"/>
          </p:cNvGraphicFramePr>
          <p:nvPr>
            <p:extLst>
              <p:ext uri="{D42A27DB-BD31-4B8C-83A1-F6EECF244321}">
                <p14:modId xmlns:p14="http://schemas.microsoft.com/office/powerpoint/2010/main" val="3683599279"/>
              </p:ext>
            </p:extLst>
          </p:nvPr>
        </p:nvGraphicFramePr>
        <p:xfrm>
          <a:off x="1138237" y="1933066"/>
          <a:ext cx="10228263" cy="2918844"/>
        </p:xfrm>
        <a:graphic>
          <a:graphicData uri="http://schemas.openxmlformats.org/drawingml/2006/table">
            <a:tbl>
              <a:tblPr firstRow="1" bandRow="1">
                <a:tableStyleId>{5C22544A-7EE6-4342-B048-85BDC9FD1C3A}</a:tableStyleId>
              </a:tblPr>
              <a:tblGrid>
                <a:gridCol w="1608547">
                  <a:extLst>
                    <a:ext uri="{9D8B030D-6E8A-4147-A177-3AD203B41FA5}">
                      <a16:colId xmlns:a16="http://schemas.microsoft.com/office/drawing/2014/main" val="20000"/>
                    </a:ext>
                  </a:extLst>
                </a:gridCol>
                <a:gridCol w="3757013">
                  <a:extLst>
                    <a:ext uri="{9D8B030D-6E8A-4147-A177-3AD203B41FA5}">
                      <a16:colId xmlns:a16="http://schemas.microsoft.com/office/drawing/2014/main" val="20001"/>
                    </a:ext>
                  </a:extLst>
                </a:gridCol>
                <a:gridCol w="4862703">
                  <a:extLst>
                    <a:ext uri="{9D8B030D-6E8A-4147-A177-3AD203B41FA5}">
                      <a16:colId xmlns:a16="http://schemas.microsoft.com/office/drawing/2014/main" val="20002"/>
                    </a:ext>
                  </a:extLst>
                </a:gridCol>
              </a:tblGrid>
              <a:tr h="370840">
                <a:tc>
                  <a:txBody>
                    <a:bodyPr/>
                    <a:lstStyle/>
                    <a:p>
                      <a:pPr algn="ctr">
                        <a:lnSpc>
                          <a:spcPct val="150000"/>
                        </a:lnSpc>
                      </a:pPr>
                      <a:r>
                        <a:rPr lang="en-US" sz="2000" dirty="0">
                          <a:latin typeface="+mn-lt"/>
                        </a:rPr>
                        <a:t>Pattern</a:t>
                      </a:r>
                    </a:p>
                  </a:txBody>
                  <a:tcPr/>
                </a:tc>
                <a:tc>
                  <a:txBody>
                    <a:bodyPr/>
                    <a:lstStyle/>
                    <a:p>
                      <a:pPr algn="ctr">
                        <a:lnSpc>
                          <a:spcPct val="150000"/>
                        </a:lnSpc>
                      </a:pPr>
                      <a:r>
                        <a:rPr lang="en-US" sz="2000" dirty="0">
                          <a:latin typeface="+mn-lt"/>
                        </a:rPr>
                        <a:t>Matches</a:t>
                      </a:r>
                    </a:p>
                  </a:txBody>
                  <a:tcPr/>
                </a:tc>
                <a:tc>
                  <a:txBody>
                    <a:bodyPr/>
                    <a:lstStyle/>
                    <a:p>
                      <a:pPr algn="ctr">
                        <a:lnSpc>
                          <a:spcPct val="150000"/>
                        </a:lnSpc>
                      </a:pPr>
                      <a:r>
                        <a:rPr lang="en-US" sz="2000" dirty="0">
                          <a:latin typeface="+mn-lt"/>
                        </a:rPr>
                        <a:t>Matched examples</a:t>
                      </a:r>
                    </a:p>
                  </a:txBody>
                  <a:tcPr/>
                </a:tc>
                <a:extLst>
                  <a:ext uri="{0D108BD9-81ED-4DB2-BD59-A6C34878D82A}">
                    <a16:rowId xmlns:a16="http://schemas.microsoft.com/office/drawing/2014/main" val="10000"/>
                  </a:ext>
                </a:extLst>
              </a:tr>
              <a:tr h="370840">
                <a:tc>
                  <a:txBody>
                    <a:bodyPr/>
                    <a:lstStyle/>
                    <a:p>
                      <a:pPr algn="ctr">
                        <a:lnSpc>
                          <a:spcPct val="150000"/>
                        </a:lnSpc>
                      </a:pPr>
                      <a:r>
                        <a:rPr lang="en-US" sz="2000" dirty="0" err="1">
                          <a:solidFill>
                            <a:srgbClr val="CC0000"/>
                          </a:solidFill>
                          <a:latin typeface="+mn-lt"/>
                          <a:cs typeface="Courier"/>
                        </a:rPr>
                        <a:t>colou?r</a:t>
                      </a:r>
                      <a:endParaRPr lang="en-US" sz="2000" dirty="0">
                        <a:latin typeface="+mn-lt"/>
                      </a:endParaRPr>
                    </a:p>
                  </a:txBody>
                  <a:tcPr/>
                </a:tc>
                <a:tc>
                  <a:txBody>
                    <a:bodyPr/>
                    <a:lstStyle/>
                    <a:p>
                      <a:pPr algn="ctr">
                        <a:lnSpc>
                          <a:spcPct val="150000"/>
                        </a:lnSpc>
                      </a:pPr>
                      <a:r>
                        <a:rPr lang="en-US" sz="2000" dirty="0">
                          <a:latin typeface="+mn-lt"/>
                        </a:rPr>
                        <a:t>Optional</a:t>
                      </a:r>
                      <a:r>
                        <a:rPr lang="en-US" sz="2000" baseline="0" dirty="0">
                          <a:latin typeface="+mn-lt"/>
                        </a:rPr>
                        <a:t> previous char</a:t>
                      </a:r>
                      <a:endParaRPr lang="en-US" sz="2000" dirty="0">
                        <a:latin typeface="+mn-lt"/>
                      </a:endParaRPr>
                    </a:p>
                  </a:txBody>
                  <a:tcPr/>
                </a:tc>
                <a:tc>
                  <a:txBody>
                    <a:bodyPr/>
                    <a:lstStyle/>
                    <a:p>
                      <a:pPr algn="ctr">
                        <a:lnSpc>
                          <a:spcPct val="150000"/>
                        </a:lnSpc>
                      </a:pPr>
                      <a:r>
                        <a:rPr lang="en-US" sz="2000" u="sng" dirty="0">
                          <a:solidFill>
                            <a:srgbClr val="0000FF"/>
                          </a:solidFill>
                          <a:latin typeface="+mn-lt"/>
                          <a:cs typeface="Courier"/>
                        </a:rPr>
                        <a:t>color</a:t>
                      </a:r>
                      <a:r>
                        <a:rPr lang="en-US" sz="2000" u="none" dirty="0">
                          <a:latin typeface="+mn-lt"/>
                          <a:cs typeface="Courier"/>
                        </a:rPr>
                        <a:t>    </a:t>
                      </a:r>
                      <a:r>
                        <a:rPr lang="en-US" sz="2000" u="sng" dirty="0" err="1">
                          <a:solidFill>
                            <a:srgbClr val="0000FF"/>
                          </a:solidFill>
                          <a:latin typeface="+mn-lt"/>
                          <a:cs typeface="Courier"/>
                        </a:rPr>
                        <a:t>colour</a:t>
                      </a:r>
                      <a:endParaRPr lang="en-US" sz="2000" u="sng" dirty="0">
                        <a:solidFill>
                          <a:srgbClr val="0000FF"/>
                        </a:solidFill>
                        <a:latin typeface="+mn-lt"/>
                        <a:cs typeface="Courier"/>
                      </a:endParaRPr>
                    </a:p>
                  </a:txBody>
                  <a:tcPr/>
                </a:tc>
                <a:extLst>
                  <a:ext uri="{0D108BD9-81ED-4DB2-BD59-A6C34878D82A}">
                    <a16:rowId xmlns:a16="http://schemas.microsoft.com/office/drawing/2014/main" val="10001"/>
                  </a:ext>
                </a:extLst>
              </a:tr>
              <a:tr h="370840">
                <a:tc>
                  <a:txBody>
                    <a:bodyPr/>
                    <a:lstStyle/>
                    <a:p>
                      <a:pPr algn="ctr">
                        <a:lnSpc>
                          <a:spcPct val="150000"/>
                        </a:lnSpc>
                      </a:pPr>
                      <a:r>
                        <a:rPr lang="en-US" sz="2000" dirty="0" err="1">
                          <a:solidFill>
                            <a:srgbClr val="CC0000"/>
                          </a:solidFill>
                          <a:latin typeface="+mn-lt"/>
                          <a:cs typeface="Courier"/>
                        </a:rPr>
                        <a:t>oo</a:t>
                      </a:r>
                      <a:r>
                        <a:rPr lang="en-US" sz="2000" dirty="0">
                          <a:solidFill>
                            <a:srgbClr val="CC0000"/>
                          </a:solidFill>
                          <a:latin typeface="+mn-lt"/>
                          <a:cs typeface="Courier"/>
                        </a:rPr>
                        <a:t>*h!</a:t>
                      </a:r>
                      <a:endParaRPr lang="en-US" sz="2000" dirty="0">
                        <a:latin typeface="+mn-lt"/>
                      </a:endParaRPr>
                    </a:p>
                  </a:txBody>
                  <a:tcPr/>
                </a:tc>
                <a:tc>
                  <a:txBody>
                    <a:bodyPr/>
                    <a:lstStyle/>
                    <a:p>
                      <a:pPr algn="ctr">
                        <a:lnSpc>
                          <a:spcPct val="150000"/>
                        </a:lnSpc>
                      </a:pPr>
                      <a:r>
                        <a:rPr lang="en-US" sz="2000" dirty="0">
                          <a:solidFill>
                            <a:srgbClr val="000000"/>
                          </a:solidFill>
                          <a:latin typeface="+mn-lt"/>
                        </a:rPr>
                        <a:t>0 or more of</a:t>
                      </a:r>
                      <a:r>
                        <a:rPr lang="en-US" sz="2000" baseline="0" dirty="0">
                          <a:solidFill>
                            <a:srgbClr val="000000"/>
                          </a:solidFill>
                          <a:latin typeface="+mn-lt"/>
                        </a:rPr>
                        <a:t> </a:t>
                      </a:r>
                      <a:r>
                        <a:rPr lang="en-US" sz="2000" dirty="0">
                          <a:solidFill>
                            <a:srgbClr val="000000"/>
                          </a:solidFill>
                          <a:latin typeface="+mn-lt"/>
                        </a:rPr>
                        <a:t>previous char</a:t>
                      </a: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u="sng" dirty="0">
                          <a:solidFill>
                            <a:srgbClr val="3366FF"/>
                          </a:solidFill>
                          <a:latin typeface="+mn-lt"/>
                          <a:cs typeface="Courier"/>
                        </a:rPr>
                        <a:t>oh!</a:t>
                      </a:r>
                      <a:r>
                        <a:rPr lang="en-US" sz="2000" u="none" dirty="0">
                          <a:solidFill>
                            <a:srgbClr val="3366FF"/>
                          </a:solidFill>
                          <a:latin typeface="+mn-lt"/>
                          <a:cs typeface="Courier"/>
                        </a:rPr>
                        <a:t> </a:t>
                      </a:r>
                      <a:r>
                        <a:rPr lang="en-US" sz="2000" u="sng" dirty="0">
                          <a:solidFill>
                            <a:srgbClr val="3366FF"/>
                          </a:solidFill>
                          <a:latin typeface="+mn-lt"/>
                          <a:cs typeface="Courier"/>
                        </a:rPr>
                        <a:t>ooh!</a:t>
                      </a:r>
                      <a:r>
                        <a:rPr lang="en-US" sz="2000" u="none" dirty="0">
                          <a:solidFill>
                            <a:srgbClr val="000000"/>
                          </a:solidFill>
                          <a:latin typeface="+mn-lt"/>
                          <a:cs typeface="Courier"/>
                        </a:rPr>
                        <a:t>  </a:t>
                      </a:r>
                      <a:r>
                        <a:rPr lang="en-US" sz="2000" u="sng" dirty="0" err="1">
                          <a:solidFill>
                            <a:srgbClr val="3366FF"/>
                          </a:solidFill>
                          <a:latin typeface="+mn-lt"/>
                          <a:cs typeface="Courier"/>
                        </a:rPr>
                        <a:t>oooh</a:t>
                      </a:r>
                      <a:r>
                        <a:rPr lang="en-US" sz="2000" u="sng" dirty="0">
                          <a:solidFill>
                            <a:srgbClr val="3366FF"/>
                          </a:solidFill>
                          <a:latin typeface="+mn-lt"/>
                          <a:cs typeface="Courier"/>
                        </a:rPr>
                        <a:t>!</a:t>
                      </a:r>
                      <a:r>
                        <a:rPr lang="en-US" sz="2000" u="none" dirty="0">
                          <a:solidFill>
                            <a:srgbClr val="3366FF"/>
                          </a:solidFill>
                          <a:latin typeface="+mn-lt"/>
                          <a:cs typeface="Courier"/>
                        </a:rPr>
                        <a:t> </a:t>
                      </a:r>
                      <a:r>
                        <a:rPr lang="en-US" sz="2000" u="sng" dirty="0" err="1">
                          <a:solidFill>
                            <a:srgbClr val="3366FF"/>
                          </a:solidFill>
                          <a:latin typeface="+mn-lt"/>
                          <a:cs typeface="Courier"/>
                        </a:rPr>
                        <a:t>ooooh</a:t>
                      </a:r>
                      <a:r>
                        <a:rPr lang="en-US" sz="2000" u="sng" dirty="0">
                          <a:solidFill>
                            <a:srgbClr val="3366FF"/>
                          </a:solidFill>
                          <a:latin typeface="+mn-lt"/>
                          <a:cs typeface="Courier"/>
                        </a:rPr>
                        <a:t>!</a:t>
                      </a:r>
                      <a:endParaRPr lang="en-US" sz="2000" u="none" dirty="0">
                        <a:solidFill>
                          <a:srgbClr val="000000"/>
                        </a:solidFill>
                        <a:latin typeface="+mn-lt"/>
                        <a:cs typeface="Courier"/>
                      </a:endParaRPr>
                    </a:p>
                  </a:txBody>
                  <a:tcPr/>
                </a:tc>
                <a:extLst>
                  <a:ext uri="{0D108BD9-81ED-4DB2-BD59-A6C34878D82A}">
                    <a16:rowId xmlns:a16="http://schemas.microsoft.com/office/drawing/2014/main" val="10002"/>
                  </a:ext>
                </a:extLst>
              </a:tr>
              <a:tr h="370840">
                <a:tc>
                  <a:txBody>
                    <a:bodyPr/>
                    <a:lstStyle/>
                    <a:p>
                      <a:pPr algn="ctr">
                        <a:lnSpc>
                          <a:spcPct val="150000"/>
                        </a:lnSpc>
                      </a:pPr>
                      <a:r>
                        <a:rPr lang="en-US" sz="2000" dirty="0" err="1">
                          <a:solidFill>
                            <a:srgbClr val="CC0000"/>
                          </a:solidFill>
                          <a:latin typeface="+mn-lt"/>
                          <a:cs typeface="Courier"/>
                        </a:rPr>
                        <a:t>o+h</a:t>
                      </a:r>
                      <a:r>
                        <a:rPr lang="en-US" sz="2000" dirty="0">
                          <a:solidFill>
                            <a:srgbClr val="CC0000"/>
                          </a:solidFill>
                          <a:latin typeface="+mn-lt"/>
                          <a:cs typeface="Courier"/>
                        </a:rPr>
                        <a:t>!</a:t>
                      </a:r>
                      <a:endParaRPr lang="en-US" sz="2000" dirty="0">
                        <a:latin typeface="+mn-lt"/>
                      </a:endParaRP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dirty="0">
                          <a:solidFill>
                            <a:srgbClr val="000000"/>
                          </a:solidFill>
                          <a:latin typeface="+mn-lt"/>
                        </a:rPr>
                        <a:t>1 or more of previous char</a:t>
                      </a: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u="sng" dirty="0">
                          <a:solidFill>
                            <a:srgbClr val="3366FF"/>
                          </a:solidFill>
                          <a:latin typeface="+mn-lt"/>
                          <a:cs typeface="Courier"/>
                        </a:rPr>
                        <a:t>oh!</a:t>
                      </a:r>
                      <a:r>
                        <a:rPr lang="en-US" sz="2000" u="none" dirty="0">
                          <a:solidFill>
                            <a:srgbClr val="3366FF"/>
                          </a:solidFill>
                          <a:latin typeface="+mn-lt"/>
                          <a:cs typeface="Courier"/>
                        </a:rPr>
                        <a:t> </a:t>
                      </a:r>
                      <a:r>
                        <a:rPr lang="en-US" sz="2000" u="sng" dirty="0">
                          <a:solidFill>
                            <a:srgbClr val="3366FF"/>
                          </a:solidFill>
                          <a:latin typeface="+mn-lt"/>
                          <a:cs typeface="Courier"/>
                        </a:rPr>
                        <a:t>ooh!</a:t>
                      </a:r>
                      <a:r>
                        <a:rPr lang="en-US" sz="2000" u="none" dirty="0">
                          <a:solidFill>
                            <a:srgbClr val="000000"/>
                          </a:solidFill>
                          <a:latin typeface="+mn-lt"/>
                          <a:cs typeface="Courier"/>
                        </a:rPr>
                        <a:t>  </a:t>
                      </a:r>
                      <a:r>
                        <a:rPr lang="en-US" sz="2000" u="sng" dirty="0" err="1">
                          <a:solidFill>
                            <a:srgbClr val="3366FF"/>
                          </a:solidFill>
                          <a:latin typeface="+mn-lt"/>
                          <a:cs typeface="Courier"/>
                        </a:rPr>
                        <a:t>oooh</a:t>
                      </a:r>
                      <a:r>
                        <a:rPr lang="en-US" sz="2000" u="sng" dirty="0">
                          <a:solidFill>
                            <a:srgbClr val="3366FF"/>
                          </a:solidFill>
                          <a:latin typeface="+mn-lt"/>
                          <a:cs typeface="Courier"/>
                        </a:rPr>
                        <a:t>!</a:t>
                      </a:r>
                      <a:r>
                        <a:rPr lang="en-US" sz="2000" u="none" dirty="0">
                          <a:solidFill>
                            <a:srgbClr val="3366FF"/>
                          </a:solidFill>
                          <a:latin typeface="+mn-lt"/>
                          <a:cs typeface="Courier"/>
                        </a:rPr>
                        <a:t> </a:t>
                      </a:r>
                      <a:r>
                        <a:rPr lang="en-US" sz="2000" u="sng" dirty="0" err="1">
                          <a:solidFill>
                            <a:srgbClr val="3366FF"/>
                          </a:solidFill>
                          <a:latin typeface="+mn-lt"/>
                          <a:cs typeface="Courier"/>
                        </a:rPr>
                        <a:t>ooooh</a:t>
                      </a:r>
                      <a:r>
                        <a:rPr lang="en-US" sz="2000" u="sng" dirty="0">
                          <a:solidFill>
                            <a:srgbClr val="3366FF"/>
                          </a:solidFill>
                          <a:latin typeface="+mn-lt"/>
                          <a:cs typeface="Courier"/>
                        </a:rPr>
                        <a:t>!</a:t>
                      </a:r>
                      <a:endParaRPr lang="en-US" sz="2000" u="none" dirty="0">
                        <a:solidFill>
                          <a:srgbClr val="000000"/>
                        </a:solidFill>
                        <a:latin typeface="+mn-lt"/>
                        <a:cs typeface="Courier"/>
                      </a:endParaRPr>
                    </a:p>
                  </a:txBody>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dirty="0">
                          <a:solidFill>
                            <a:srgbClr val="CC0000"/>
                          </a:solidFill>
                          <a:latin typeface="+mn-lt"/>
                          <a:cs typeface="Courier"/>
                        </a:rPr>
                        <a:t>baa+</a:t>
                      </a:r>
                      <a:endParaRPr lang="en-US" sz="2000" dirty="0">
                        <a:latin typeface="+mn-lt"/>
                      </a:endParaRP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000" dirty="0">
                          <a:solidFill>
                            <a:srgbClr val="000000"/>
                          </a:solidFill>
                          <a:latin typeface="+mn-lt"/>
                        </a:rPr>
                        <a:t>1 or more of previous char</a:t>
                      </a: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u="sng" dirty="0">
                          <a:solidFill>
                            <a:srgbClr val="3366FF"/>
                          </a:solidFill>
                          <a:latin typeface="+mn-lt"/>
                          <a:cs typeface="Courier"/>
                        </a:rPr>
                        <a:t>baa</a:t>
                      </a:r>
                      <a:r>
                        <a:rPr lang="en-US" sz="2000" u="none" baseline="0" dirty="0">
                          <a:solidFill>
                            <a:srgbClr val="3366FF"/>
                          </a:solidFill>
                          <a:latin typeface="+mn-lt"/>
                          <a:cs typeface="Courier"/>
                        </a:rPr>
                        <a:t> </a:t>
                      </a:r>
                      <a:r>
                        <a:rPr lang="en-US" sz="2000" u="sng" baseline="0" dirty="0" err="1">
                          <a:solidFill>
                            <a:srgbClr val="3366FF"/>
                          </a:solidFill>
                          <a:latin typeface="+mn-lt"/>
                          <a:cs typeface="Courier"/>
                        </a:rPr>
                        <a:t>baaa</a:t>
                      </a:r>
                      <a:r>
                        <a:rPr lang="en-US" sz="2000" u="none" baseline="0" dirty="0">
                          <a:solidFill>
                            <a:srgbClr val="3366FF"/>
                          </a:solidFill>
                          <a:latin typeface="+mn-lt"/>
                          <a:cs typeface="Courier"/>
                        </a:rPr>
                        <a:t> </a:t>
                      </a:r>
                      <a:r>
                        <a:rPr lang="en-US" sz="2000" u="sng" baseline="0" dirty="0" err="1">
                          <a:solidFill>
                            <a:srgbClr val="3366FF"/>
                          </a:solidFill>
                          <a:latin typeface="+mn-lt"/>
                          <a:cs typeface="Courier"/>
                        </a:rPr>
                        <a:t>baaaa</a:t>
                      </a:r>
                      <a:r>
                        <a:rPr lang="en-US" sz="2000" u="none" baseline="0" dirty="0">
                          <a:solidFill>
                            <a:srgbClr val="3366FF"/>
                          </a:solidFill>
                          <a:latin typeface="+mn-lt"/>
                          <a:cs typeface="Courier"/>
                        </a:rPr>
                        <a:t> </a:t>
                      </a:r>
                      <a:r>
                        <a:rPr lang="en-US" sz="2000" u="sng" baseline="0" dirty="0" err="1">
                          <a:solidFill>
                            <a:srgbClr val="3366FF"/>
                          </a:solidFill>
                          <a:latin typeface="+mn-lt"/>
                          <a:cs typeface="Courier"/>
                        </a:rPr>
                        <a:t>baaaaa</a:t>
                      </a:r>
                      <a:endParaRPr lang="en-US" sz="2000" u="none" dirty="0">
                        <a:solidFill>
                          <a:srgbClr val="000000"/>
                        </a:solidFill>
                        <a:latin typeface="+mn-lt"/>
                        <a:cs typeface="Courier"/>
                      </a:endParaRPr>
                    </a:p>
                  </a:txBody>
                  <a:tcPr/>
                </a:tc>
                <a:extLst>
                  <a:ext uri="{0D108BD9-81ED-4DB2-BD59-A6C34878D82A}">
                    <a16:rowId xmlns:a16="http://schemas.microsoft.com/office/drawing/2014/main" val="10004"/>
                  </a:ext>
                </a:extLst>
              </a:tr>
              <a:tr h="37084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dirty="0" err="1">
                          <a:solidFill>
                            <a:srgbClr val="CC0000"/>
                          </a:solidFill>
                          <a:latin typeface="+mn-lt"/>
                          <a:cs typeface="Courier"/>
                        </a:rPr>
                        <a:t>beg.n</a:t>
                      </a:r>
                      <a:endParaRPr lang="en-US" sz="2000" dirty="0">
                        <a:latin typeface="+mn-lt"/>
                      </a:endParaRPr>
                    </a:p>
                  </a:txBody>
                  <a:tcPr/>
                </a:tc>
                <a:tc>
                  <a:txBody>
                    <a:bodyPr/>
                    <a:lstStyle/>
                    <a:p>
                      <a:pPr algn="ctr">
                        <a:lnSpc>
                          <a:spcPct val="150000"/>
                        </a:lnSpc>
                      </a:pPr>
                      <a:r>
                        <a:rPr lang="en-US" sz="2000" dirty="0">
                          <a:latin typeface="+mn-lt"/>
                        </a:rPr>
                        <a:t>any char</a:t>
                      </a: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u="sng" dirty="0">
                          <a:solidFill>
                            <a:srgbClr val="3366FF"/>
                          </a:solidFill>
                          <a:latin typeface="+mn-lt"/>
                          <a:cs typeface="Courier"/>
                        </a:rPr>
                        <a:t>begin </a:t>
                      </a:r>
                      <a:r>
                        <a:rPr lang="en-US" sz="2000" u="sng" baseline="0" dirty="0">
                          <a:solidFill>
                            <a:srgbClr val="3366FF"/>
                          </a:solidFill>
                          <a:latin typeface="+mn-lt"/>
                          <a:cs typeface="Courier"/>
                        </a:rPr>
                        <a:t>begun begun beg3n</a:t>
                      </a:r>
                      <a:endParaRPr lang="en-US" sz="2000" u="none" dirty="0">
                        <a:solidFill>
                          <a:srgbClr val="000000"/>
                        </a:solidFill>
                        <a:latin typeface="+mn-lt"/>
                        <a:cs typeface="Courier"/>
                      </a:endParaRPr>
                    </a:p>
                  </a:txBody>
                  <a:tcPr/>
                </a:tc>
                <a:extLst>
                  <a:ext uri="{0D108BD9-81ED-4DB2-BD59-A6C34878D82A}">
                    <a16:rowId xmlns:a16="http://schemas.microsoft.com/office/drawing/2014/main" val="10005"/>
                  </a:ext>
                </a:extLst>
              </a:tr>
            </a:tbl>
          </a:graphicData>
        </a:graphic>
      </p:graphicFrame>
      <p:pic>
        <p:nvPicPr>
          <p:cNvPr id="6" name="图片 5">
            <a:extLst>
              <a:ext uri="{FF2B5EF4-FFF2-40B4-BE49-F238E27FC236}">
                <a16:creationId xmlns:a16="http://schemas.microsoft.com/office/drawing/2014/main" id="{7A9C2CA1-4314-4E95-85BE-CED8FC5B327E}"/>
              </a:ext>
            </a:extLst>
          </p:cNvPr>
          <p:cNvPicPr>
            <a:picLocks noChangeAspect="1"/>
          </p:cNvPicPr>
          <p:nvPr/>
        </p:nvPicPr>
        <p:blipFill rotWithShape="1">
          <a:blip r:embed="rId3"/>
          <a:srcRect t="32480"/>
          <a:stretch/>
        </p:blipFill>
        <p:spPr>
          <a:xfrm>
            <a:off x="1138237" y="4961421"/>
            <a:ext cx="6259133" cy="1179972"/>
          </a:xfrm>
          <a:prstGeom prst="rect">
            <a:avLst/>
          </a:prstGeom>
        </p:spPr>
      </p:pic>
      <p:pic>
        <p:nvPicPr>
          <p:cNvPr id="7" name="图片 6">
            <a:extLst>
              <a:ext uri="{FF2B5EF4-FFF2-40B4-BE49-F238E27FC236}">
                <a16:creationId xmlns:a16="http://schemas.microsoft.com/office/drawing/2014/main" id="{44FAC060-2093-4465-A619-553948DC46C1}"/>
              </a:ext>
            </a:extLst>
          </p:cNvPr>
          <p:cNvPicPr>
            <a:picLocks noChangeAspect="1"/>
          </p:cNvPicPr>
          <p:nvPr/>
        </p:nvPicPr>
        <p:blipFill rotWithShape="1">
          <a:blip r:embed="rId4"/>
          <a:srcRect r="4517" b="57534"/>
          <a:stretch/>
        </p:blipFill>
        <p:spPr>
          <a:xfrm>
            <a:off x="1149448" y="6242332"/>
            <a:ext cx="6247922" cy="501086"/>
          </a:xfrm>
          <a:prstGeom prst="rect">
            <a:avLst/>
          </a:prstGeom>
        </p:spPr>
      </p:pic>
      <p:sp>
        <p:nvSpPr>
          <p:cNvPr id="10" name="灯片编号占位符 9">
            <a:extLst>
              <a:ext uri="{FF2B5EF4-FFF2-40B4-BE49-F238E27FC236}">
                <a16:creationId xmlns:a16="http://schemas.microsoft.com/office/drawing/2014/main" id="{2C9AC8F5-9069-4AD9-A497-1D9FF1BFF4CB}"/>
              </a:ext>
            </a:extLst>
          </p:cNvPr>
          <p:cNvSpPr>
            <a:spLocks noGrp="1"/>
          </p:cNvSpPr>
          <p:nvPr>
            <p:ph type="sldNum" sz="quarter" idx="12"/>
          </p:nvPr>
        </p:nvSpPr>
        <p:spPr/>
        <p:txBody>
          <a:bodyPr/>
          <a:lstStyle/>
          <a:p>
            <a:fld id="{DC8BB421-126E-41CB-B73A-69D52E98CAE3}" type="slidenum">
              <a:rPr lang="zh-CN" altLang="en-US" smtClean="0"/>
              <a:t>68</a:t>
            </a:fld>
            <a:endParaRPr lang="zh-CN" altLang="en-US" dirty="0"/>
          </a:p>
        </p:txBody>
      </p:sp>
    </p:spTree>
    <p:extLst>
      <p:ext uri="{BB962C8B-B14F-4D97-AF65-F5344CB8AC3E}">
        <p14:creationId xmlns:p14="http://schemas.microsoft.com/office/powerpoint/2010/main" val="20940598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C7F0A-C9F1-4CFC-86ED-EA579CADE64B}"/>
              </a:ext>
            </a:extLst>
          </p:cNvPr>
          <p:cNvSpPr>
            <a:spLocks noGrp="1"/>
          </p:cNvSpPr>
          <p:nvPr>
            <p:ph type="title"/>
          </p:nvPr>
        </p:nvSpPr>
        <p:spPr/>
        <p:txBody>
          <a:bodyPr/>
          <a:lstStyle/>
          <a:p>
            <a:r>
              <a:rPr lang="en-US" altLang="zh-CN" dirty="0"/>
              <a:t>RE: Anchors  ^   $</a:t>
            </a:r>
            <a:endParaRPr lang="zh-CN" altLang="en-US" dirty="0"/>
          </a:p>
        </p:txBody>
      </p:sp>
      <p:graphicFrame>
        <p:nvGraphicFramePr>
          <p:cNvPr id="5" name="Table 2">
            <a:extLst>
              <a:ext uri="{FF2B5EF4-FFF2-40B4-BE49-F238E27FC236}">
                <a16:creationId xmlns:a16="http://schemas.microsoft.com/office/drawing/2014/main" id="{D1DD61C8-69E1-4012-89BE-F6030D76270F}"/>
              </a:ext>
            </a:extLst>
          </p:cNvPr>
          <p:cNvGraphicFramePr>
            <a:graphicFrameLocks noGrp="1"/>
          </p:cNvGraphicFramePr>
          <p:nvPr>
            <p:extLst>
              <p:ext uri="{D42A27DB-BD31-4B8C-83A1-F6EECF244321}">
                <p14:modId xmlns:p14="http://schemas.microsoft.com/office/powerpoint/2010/main" val="2912760955"/>
              </p:ext>
            </p:extLst>
          </p:nvPr>
        </p:nvGraphicFramePr>
        <p:xfrm>
          <a:off x="2776896" y="1912142"/>
          <a:ext cx="6628685" cy="2432370"/>
        </p:xfrm>
        <a:graphic>
          <a:graphicData uri="http://schemas.openxmlformats.org/drawingml/2006/table">
            <a:tbl>
              <a:tblPr firstRow="1" bandRow="1">
                <a:tableStyleId>{5C22544A-7EE6-4342-B048-85BDC9FD1C3A}</a:tableStyleId>
              </a:tblPr>
              <a:tblGrid>
                <a:gridCol w="2651474">
                  <a:extLst>
                    <a:ext uri="{9D8B030D-6E8A-4147-A177-3AD203B41FA5}">
                      <a16:colId xmlns:a16="http://schemas.microsoft.com/office/drawing/2014/main" val="20000"/>
                    </a:ext>
                  </a:extLst>
                </a:gridCol>
                <a:gridCol w="3977211">
                  <a:extLst>
                    <a:ext uri="{9D8B030D-6E8A-4147-A177-3AD203B41FA5}">
                      <a16:colId xmlns:a16="http://schemas.microsoft.com/office/drawing/2014/main" val="20001"/>
                    </a:ext>
                  </a:extLst>
                </a:gridCol>
              </a:tblGrid>
              <a:tr h="370840">
                <a:tc>
                  <a:txBody>
                    <a:bodyPr/>
                    <a:lstStyle/>
                    <a:p>
                      <a:pPr algn="ctr">
                        <a:lnSpc>
                          <a:spcPct val="150000"/>
                        </a:lnSpc>
                      </a:pPr>
                      <a:r>
                        <a:rPr lang="en-US" sz="2000" dirty="0">
                          <a:latin typeface="+mn-lt"/>
                        </a:rPr>
                        <a:t>Pattern</a:t>
                      </a:r>
                    </a:p>
                  </a:txBody>
                  <a:tcPr/>
                </a:tc>
                <a:tc>
                  <a:txBody>
                    <a:bodyPr/>
                    <a:lstStyle/>
                    <a:p>
                      <a:pPr algn="ctr">
                        <a:lnSpc>
                          <a:spcPct val="150000"/>
                        </a:lnSpc>
                      </a:pPr>
                      <a:r>
                        <a:rPr lang="en-US" sz="2000" dirty="0">
                          <a:latin typeface="+mn-lt"/>
                        </a:rPr>
                        <a:t>Matches</a:t>
                      </a:r>
                    </a:p>
                  </a:txBody>
                  <a:tcPr/>
                </a:tc>
                <a:extLst>
                  <a:ext uri="{0D108BD9-81ED-4DB2-BD59-A6C34878D82A}">
                    <a16:rowId xmlns:a16="http://schemas.microsoft.com/office/drawing/2014/main" val="10000"/>
                  </a:ext>
                </a:extLst>
              </a:tr>
              <a:tr h="370840">
                <a:tc>
                  <a:txBody>
                    <a:bodyPr/>
                    <a:lstStyle/>
                    <a:p>
                      <a:pPr algn="ctr">
                        <a:lnSpc>
                          <a:spcPct val="150000"/>
                        </a:lnSpc>
                      </a:pPr>
                      <a:r>
                        <a:rPr lang="en-US" sz="2000" dirty="0">
                          <a:solidFill>
                            <a:srgbClr val="CC3300"/>
                          </a:solidFill>
                          <a:latin typeface="+mn-lt"/>
                          <a:cs typeface="Courier"/>
                        </a:rPr>
                        <a:t>^</a:t>
                      </a:r>
                      <a:r>
                        <a:rPr lang="en-US" sz="2000" dirty="0">
                          <a:latin typeface="+mn-lt"/>
                          <a:cs typeface="Courier"/>
                        </a:rPr>
                        <a:t>[A-Z] </a:t>
                      </a:r>
                      <a:endParaRPr lang="en-US" sz="2000" dirty="0">
                        <a:latin typeface="+mn-lt"/>
                      </a:endParaRPr>
                    </a:p>
                  </a:txBody>
                  <a:tcPr/>
                </a:tc>
                <a:tc>
                  <a:txBody>
                    <a:bodyPr/>
                    <a:lstStyle/>
                    <a:p>
                      <a:pPr algn="ctr">
                        <a:lnSpc>
                          <a:spcPct val="150000"/>
                        </a:lnSpc>
                      </a:pPr>
                      <a:r>
                        <a:rPr lang="en-US" sz="2000" u="sng" dirty="0">
                          <a:solidFill>
                            <a:srgbClr val="0000FF"/>
                          </a:solidFill>
                          <a:latin typeface="+mn-lt"/>
                          <a:cs typeface="Courier"/>
                        </a:rPr>
                        <a:t>P</a:t>
                      </a:r>
                      <a:r>
                        <a:rPr lang="en-US" sz="2000" u="none" dirty="0">
                          <a:solidFill>
                            <a:srgbClr val="000000"/>
                          </a:solidFill>
                          <a:latin typeface="+mn-lt"/>
                          <a:cs typeface="Courier"/>
                        </a:rPr>
                        <a:t>alo</a:t>
                      </a:r>
                      <a:r>
                        <a:rPr lang="en-US" sz="2000" u="none" baseline="0" dirty="0">
                          <a:solidFill>
                            <a:srgbClr val="000000"/>
                          </a:solidFill>
                          <a:latin typeface="+mn-lt"/>
                          <a:cs typeface="Courier"/>
                        </a:rPr>
                        <a:t> Alto</a:t>
                      </a:r>
                      <a:endParaRPr lang="en-US" sz="2000" u="none" dirty="0">
                        <a:solidFill>
                          <a:srgbClr val="000000"/>
                        </a:solidFill>
                        <a:latin typeface="+mn-lt"/>
                        <a:cs typeface="Courier"/>
                      </a:endParaRPr>
                    </a:p>
                  </a:txBody>
                  <a:tcPr/>
                </a:tc>
                <a:extLst>
                  <a:ext uri="{0D108BD9-81ED-4DB2-BD59-A6C34878D82A}">
                    <a16:rowId xmlns:a16="http://schemas.microsoft.com/office/drawing/2014/main" val="10001"/>
                  </a:ext>
                </a:extLst>
              </a:tr>
              <a:tr h="370840">
                <a:tc>
                  <a:txBody>
                    <a:bodyPr/>
                    <a:lstStyle/>
                    <a:p>
                      <a:pPr algn="ctr">
                        <a:lnSpc>
                          <a:spcPct val="150000"/>
                        </a:lnSpc>
                      </a:pPr>
                      <a:r>
                        <a:rPr lang="en-US" sz="2000" dirty="0">
                          <a:solidFill>
                            <a:srgbClr val="CC3300"/>
                          </a:solidFill>
                          <a:latin typeface="+mn-lt"/>
                          <a:cs typeface="Courier"/>
                        </a:rPr>
                        <a:t>^</a:t>
                      </a:r>
                      <a:r>
                        <a:rPr lang="en-US" sz="2000" dirty="0">
                          <a:latin typeface="+mn-lt"/>
                          <a:cs typeface="Courier"/>
                        </a:rPr>
                        <a:t>[^A-</a:t>
                      </a:r>
                      <a:r>
                        <a:rPr lang="en-US" sz="2000" dirty="0" err="1">
                          <a:latin typeface="+mn-lt"/>
                          <a:cs typeface="Courier"/>
                        </a:rPr>
                        <a:t>Za</a:t>
                      </a:r>
                      <a:r>
                        <a:rPr lang="en-US" sz="2000" dirty="0">
                          <a:latin typeface="+mn-lt"/>
                          <a:cs typeface="Courier"/>
                        </a:rPr>
                        <a:t>-z] </a:t>
                      </a:r>
                      <a:endParaRPr lang="en-US" sz="2000" dirty="0">
                        <a:latin typeface="+mn-lt"/>
                      </a:endParaRP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u="sng" dirty="0">
                          <a:solidFill>
                            <a:srgbClr val="3366FF"/>
                          </a:solidFill>
                          <a:latin typeface="+mn-lt"/>
                          <a:cs typeface="Courier"/>
                        </a:rPr>
                        <a:t>1</a:t>
                      </a:r>
                      <a:r>
                        <a:rPr lang="en-US" sz="2000" u="none" baseline="0" dirty="0">
                          <a:solidFill>
                            <a:srgbClr val="3366FF"/>
                          </a:solidFill>
                          <a:latin typeface="+mn-lt"/>
                          <a:cs typeface="Courier"/>
                        </a:rPr>
                        <a:t>    </a:t>
                      </a:r>
                      <a:r>
                        <a:rPr lang="en-US" sz="2000" u="sng" baseline="0" dirty="0">
                          <a:solidFill>
                            <a:srgbClr val="3366FF"/>
                          </a:solidFill>
                          <a:latin typeface="+mn-lt"/>
                          <a:cs typeface="Courier"/>
                        </a:rPr>
                        <a:t>“</a:t>
                      </a:r>
                      <a:r>
                        <a:rPr lang="en-US" sz="2000" u="sng" baseline="0" dirty="0">
                          <a:solidFill>
                            <a:srgbClr val="000000"/>
                          </a:solidFill>
                          <a:latin typeface="+mn-lt"/>
                          <a:cs typeface="Courier"/>
                        </a:rPr>
                        <a:t>Hello”</a:t>
                      </a:r>
                      <a:endParaRPr lang="en-US" sz="2000" u="sng" dirty="0">
                        <a:solidFill>
                          <a:srgbClr val="000000"/>
                        </a:solidFill>
                        <a:latin typeface="+mn-lt"/>
                        <a:cs typeface="Courier"/>
                      </a:endParaRPr>
                    </a:p>
                  </a:txBody>
                  <a:tcPr/>
                </a:tc>
                <a:extLst>
                  <a:ext uri="{0D108BD9-81ED-4DB2-BD59-A6C34878D82A}">
                    <a16:rowId xmlns:a16="http://schemas.microsoft.com/office/drawing/2014/main" val="10002"/>
                  </a:ext>
                </a:extLst>
              </a:tr>
              <a:tr h="370840">
                <a:tc>
                  <a:txBody>
                    <a:bodyPr/>
                    <a:lstStyle/>
                    <a:p>
                      <a:pPr algn="ctr">
                        <a:lnSpc>
                          <a:spcPct val="150000"/>
                        </a:lnSpc>
                      </a:pPr>
                      <a:r>
                        <a:rPr lang="en-US" sz="2000" dirty="0">
                          <a:latin typeface="+mn-lt"/>
                          <a:cs typeface="Courier"/>
                          <a:sym typeface="Wingdings" charset="2"/>
                        </a:rPr>
                        <a:t>\.</a:t>
                      </a:r>
                      <a:r>
                        <a:rPr lang="en-US" sz="2000" dirty="0">
                          <a:solidFill>
                            <a:srgbClr val="CC3300"/>
                          </a:solidFill>
                          <a:latin typeface="+mn-lt"/>
                          <a:cs typeface="Courier"/>
                          <a:sym typeface="Wingdings" charset="2"/>
                        </a:rPr>
                        <a:t>$</a:t>
                      </a:r>
                      <a:r>
                        <a:rPr lang="en-US" sz="2000" dirty="0">
                          <a:latin typeface="+mn-lt"/>
                          <a:cs typeface="Courier"/>
                          <a:sym typeface="Wingdings" charset="2"/>
                        </a:rPr>
                        <a:t> </a:t>
                      </a:r>
                      <a:endParaRPr lang="en-US" sz="2000" dirty="0">
                        <a:latin typeface="+mn-lt"/>
                      </a:endParaRP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u="none" dirty="0">
                          <a:solidFill>
                            <a:schemeClr val="tx1"/>
                          </a:solidFill>
                          <a:latin typeface="+mn-lt"/>
                          <a:cs typeface="Courier"/>
                        </a:rPr>
                        <a:t>The end</a:t>
                      </a:r>
                      <a:r>
                        <a:rPr lang="en-US" sz="2000" u="sng" dirty="0">
                          <a:solidFill>
                            <a:srgbClr val="3366FF"/>
                          </a:solidFill>
                          <a:latin typeface="+mn-lt"/>
                          <a:cs typeface="Courier"/>
                        </a:rPr>
                        <a:t>.</a:t>
                      </a:r>
                      <a:endParaRPr lang="en-US" sz="2000" u="none" dirty="0">
                        <a:solidFill>
                          <a:srgbClr val="000000"/>
                        </a:solidFill>
                        <a:latin typeface="+mn-lt"/>
                        <a:cs typeface="Courier"/>
                      </a:endParaRPr>
                    </a:p>
                  </a:txBody>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dirty="0">
                          <a:latin typeface="+mn-lt"/>
                          <a:cs typeface="Courier"/>
                          <a:sym typeface="Wingdings" charset="2"/>
                        </a:rPr>
                        <a:t>.</a:t>
                      </a:r>
                      <a:r>
                        <a:rPr lang="en-US" sz="2000" dirty="0">
                          <a:solidFill>
                            <a:srgbClr val="CC3300"/>
                          </a:solidFill>
                          <a:latin typeface="+mn-lt"/>
                          <a:cs typeface="Courier"/>
                          <a:sym typeface="Wingdings" charset="2"/>
                        </a:rPr>
                        <a:t>$</a:t>
                      </a:r>
                      <a:r>
                        <a:rPr lang="en-US" sz="2000" dirty="0">
                          <a:latin typeface="+mn-lt"/>
                          <a:cs typeface="Courier"/>
                          <a:sym typeface="Wingdings" charset="2"/>
                        </a:rPr>
                        <a:t> </a:t>
                      </a:r>
                      <a:endParaRPr lang="en-US" sz="2000" dirty="0">
                        <a:latin typeface="+mn-lt"/>
                      </a:endParaRP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u="none" dirty="0">
                          <a:solidFill>
                            <a:schemeClr val="tx1"/>
                          </a:solidFill>
                          <a:latin typeface="+mn-lt"/>
                          <a:cs typeface="Courier"/>
                        </a:rPr>
                        <a:t>The end</a:t>
                      </a:r>
                      <a:r>
                        <a:rPr lang="en-US" sz="2000" u="sng" dirty="0">
                          <a:solidFill>
                            <a:srgbClr val="3366FF"/>
                          </a:solidFill>
                          <a:latin typeface="+mn-lt"/>
                          <a:cs typeface="Courier"/>
                        </a:rPr>
                        <a:t>?</a:t>
                      </a:r>
                      <a:r>
                        <a:rPr lang="en-US" sz="2000" u="none" baseline="0" dirty="0">
                          <a:solidFill>
                            <a:srgbClr val="3366FF"/>
                          </a:solidFill>
                          <a:latin typeface="+mn-lt"/>
                          <a:cs typeface="Courier"/>
                        </a:rPr>
                        <a:t>  </a:t>
                      </a:r>
                      <a:r>
                        <a:rPr lang="en-US" sz="2000" u="none" dirty="0">
                          <a:solidFill>
                            <a:schemeClr val="tx1"/>
                          </a:solidFill>
                          <a:latin typeface="+mn-lt"/>
                          <a:cs typeface="Courier"/>
                        </a:rPr>
                        <a:t>The end</a:t>
                      </a:r>
                      <a:r>
                        <a:rPr lang="en-US" sz="2000" u="sng" dirty="0">
                          <a:solidFill>
                            <a:srgbClr val="3366FF"/>
                          </a:solidFill>
                          <a:latin typeface="+mn-lt"/>
                          <a:cs typeface="Courier"/>
                        </a:rPr>
                        <a:t>!</a:t>
                      </a:r>
                      <a:endParaRPr lang="en-US" sz="2000" u="none" dirty="0">
                        <a:solidFill>
                          <a:srgbClr val="000000"/>
                        </a:solidFill>
                        <a:latin typeface="+mn-lt"/>
                        <a:cs typeface="Courier"/>
                      </a:endParaRPr>
                    </a:p>
                  </a:txBody>
                  <a:tcPr/>
                </a:tc>
                <a:extLst>
                  <a:ext uri="{0D108BD9-81ED-4DB2-BD59-A6C34878D82A}">
                    <a16:rowId xmlns:a16="http://schemas.microsoft.com/office/drawing/2014/main" val="10004"/>
                  </a:ext>
                </a:extLst>
              </a:tr>
            </a:tbl>
          </a:graphicData>
        </a:graphic>
      </p:graphicFrame>
      <p:sp>
        <p:nvSpPr>
          <p:cNvPr id="8" name="灯片编号占位符 7">
            <a:extLst>
              <a:ext uri="{FF2B5EF4-FFF2-40B4-BE49-F238E27FC236}">
                <a16:creationId xmlns:a16="http://schemas.microsoft.com/office/drawing/2014/main" id="{E4936C58-0569-4E22-8704-75F0335B88E0}"/>
              </a:ext>
            </a:extLst>
          </p:cNvPr>
          <p:cNvSpPr>
            <a:spLocks noGrp="1"/>
          </p:cNvSpPr>
          <p:nvPr>
            <p:ph type="sldNum" sz="quarter" idx="12"/>
          </p:nvPr>
        </p:nvSpPr>
        <p:spPr/>
        <p:txBody>
          <a:bodyPr/>
          <a:lstStyle/>
          <a:p>
            <a:fld id="{DC8BB421-126E-41CB-B73A-69D52E98CAE3}" type="slidenum">
              <a:rPr lang="zh-CN" altLang="en-US" smtClean="0"/>
              <a:t>69</a:t>
            </a:fld>
            <a:endParaRPr lang="zh-CN" altLang="en-US" dirty="0"/>
          </a:p>
        </p:txBody>
      </p:sp>
    </p:spTree>
    <p:extLst>
      <p:ext uri="{BB962C8B-B14F-4D97-AF65-F5344CB8AC3E}">
        <p14:creationId xmlns:p14="http://schemas.microsoft.com/office/powerpoint/2010/main" val="2579056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639E88-E79C-4BDD-8C9E-D7F99637AE16}"/>
              </a:ext>
            </a:extLst>
          </p:cNvPr>
          <p:cNvSpPr>
            <a:spLocks noGrp="1"/>
          </p:cNvSpPr>
          <p:nvPr>
            <p:ph type="title"/>
          </p:nvPr>
        </p:nvSpPr>
        <p:spPr/>
        <p:txBody>
          <a:bodyPr/>
          <a:lstStyle/>
          <a:p>
            <a:r>
              <a:rPr lang="en-US" altLang="zh-CN" dirty="0"/>
              <a:t>NLP from linguistics</a:t>
            </a:r>
            <a:endParaRPr lang="zh-CN" altLang="en-US" dirty="0"/>
          </a:p>
        </p:txBody>
      </p:sp>
      <p:pic>
        <p:nvPicPr>
          <p:cNvPr id="5" name="图片 4">
            <a:extLst>
              <a:ext uri="{FF2B5EF4-FFF2-40B4-BE49-F238E27FC236}">
                <a16:creationId xmlns:a16="http://schemas.microsoft.com/office/drawing/2014/main" id="{A7CB04F5-6A95-450A-A5F6-C54B6315022F}"/>
              </a:ext>
            </a:extLst>
          </p:cNvPr>
          <p:cNvPicPr>
            <a:picLocks noChangeAspect="1"/>
          </p:cNvPicPr>
          <p:nvPr/>
        </p:nvPicPr>
        <p:blipFill rotWithShape="1">
          <a:blip r:embed="rId3"/>
          <a:srcRect r="11606"/>
          <a:stretch/>
        </p:blipFill>
        <p:spPr>
          <a:xfrm>
            <a:off x="485125" y="1044208"/>
            <a:ext cx="7467384" cy="5617060"/>
          </a:xfrm>
          <a:prstGeom prst="rect">
            <a:avLst/>
          </a:prstGeom>
        </p:spPr>
      </p:pic>
      <p:pic>
        <p:nvPicPr>
          <p:cNvPr id="6" name="Picture 4">
            <a:extLst>
              <a:ext uri="{FF2B5EF4-FFF2-40B4-BE49-F238E27FC236}">
                <a16:creationId xmlns:a16="http://schemas.microsoft.com/office/drawing/2014/main" id="{7E2BD779-9872-4CBD-8EEB-75D5E1EA0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1261" y="2231293"/>
            <a:ext cx="3815938" cy="3074495"/>
          </a:xfrm>
          <a:prstGeom prst="rect">
            <a:avLst/>
          </a:prstGeom>
          <a:noFill/>
          <a:extLst>
            <a:ext uri="{909E8E84-426E-40DD-AFC4-6F175D3DCCD1}">
              <a14:hiddenFill xmlns:a14="http://schemas.microsoft.com/office/drawing/2010/main">
                <a:solidFill>
                  <a:srgbClr val="FFFFFF"/>
                </a:solidFill>
              </a14:hiddenFill>
            </a:ext>
          </a:extLst>
        </p:spPr>
      </p:pic>
      <p:sp>
        <p:nvSpPr>
          <p:cNvPr id="9" name="灯片编号占位符 8">
            <a:extLst>
              <a:ext uri="{FF2B5EF4-FFF2-40B4-BE49-F238E27FC236}">
                <a16:creationId xmlns:a16="http://schemas.microsoft.com/office/drawing/2014/main" id="{ABF9424B-9369-4BA1-9001-B5CF415FA1A0}"/>
              </a:ext>
            </a:extLst>
          </p:cNvPr>
          <p:cNvSpPr>
            <a:spLocks noGrp="1"/>
          </p:cNvSpPr>
          <p:nvPr>
            <p:ph type="sldNum" sz="quarter" idx="12"/>
          </p:nvPr>
        </p:nvSpPr>
        <p:spPr/>
        <p:txBody>
          <a:bodyPr/>
          <a:lstStyle/>
          <a:p>
            <a:fld id="{DC8BB421-126E-41CB-B73A-69D52E98CAE3}" type="slidenum">
              <a:rPr lang="zh-CN" altLang="en-US" smtClean="0"/>
              <a:t>7</a:t>
            </a:fld>
            <a:endParaRPr lang="zh-CN" altLang="en-US" dirty="0"/>
          </a:p>
        </p:txBody>
      </p:sp>
    </p:spTree>
    <p:extLst>
      <p:ext uri="{BB962C8B-B14F-4D97-AF65-F5344CB8AC3E}">
        <p14:creationId xmlns:p14="http://schemas.microsoft.com/office/powerpoint/2010/main" val="1087699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688434-0C10-4994-AFEB-44C2918DBFEF}"/>
              </a:ext>
            </a:extLst>
          </p:cNvPr>
          <p:cNvSpPr>
            <a:spLocks noGrp="1"/>
          </p:cNvSpPr>
          <p:nvPr>
            <p:ph type="title"/>
          </p:nvPr>
        </p:nvSpPr>
        <p:spPr/>
        <p:txBody>
          <a:bodyPr/>
          <a:lstStyle/>
          <a:p>
            <a:r>
              <a:rPr lang="en-US" altLang="zh-CN" dirty="0"/>
              <a:t>Example: Find all “the” in a text</a:t>
            </a:r>
            <a:endParaRPr lang="zh-CN" altLang="en-US" dirty="0"/>
          </a:p>
        </p:txBody>
      </p:sp>
      <p:sp>
        <p:nvSpPr>
          <p:cNvPr id="5" name="Rectangle 3">
            <a:extLst>
              <a:ext uri="{FF2B5EF4-FFF2-40B4-BE49-F238E27FC236}">
                <a16:creationId xmlns:a16="http://schemas.microsoft.com/office/drawing/2014/main" id="{5FF07147-7173-46A9-B542-20A503405D90}"/>
              </a:ext>
            </a:extLst>
          </p:cNvPr>
          <p:cNvSpPr txBox="1">
            <a:spLocks noChangeArrowheads="1"/>
          </p:cNvSpPr>
          <p:nvPr/>
        </p:nvSpPr>
        <p:spPr>
          <a:xfrm>
            <a:off x="534631" y="1208720"/>
            <a:ext cx="10730269" cy="4629926"/>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400" rtl="0" eaLnBrk="1" fontAlgn="base" latinLnBrk="0" hangingPunct="1">
              <a:lnSpc>
                <a:spcPct val="90000"/>
              </a:lnSpc>
              <a:spcBef>
                <a:spcPts val="1000"/>
              </a:spcBef>
              <a:spcAft>
                <a:spcPct val="0"/>
              </a:spcAft>
              <a:buClrTx/>
              <a:buSzTx/>
              <a:buFont typeface="Arial" charset="0"/>
              <a:buChar char="•"/>
              <a:tabLst/>
              <a:defRPr/>
            </a:pPr>
            <a:r>
              <a:rPr kumimoji="0" lang="en-US" sz="32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rPr>
              <a:t> Find me all instances of the word “the” in a text.</a:t>
            </a:r>
          </a:p>
          <a:p>
            <a:pPr marL="457200" marR="0" lvl="1" indent="0" algn="l" defTabSz="914400" rtl="0" eaLnBrk="1" fontAlgn="base" latinLnBrk="0" hangingPunct="1">
              <a:lnSpc>
                <a:spcPct val="90000"/>
              </a:lnSpc>
              <a:spcBef>
                <a:spcPts val="500"/>
              </a:spcBef>
              <a:spcAft>
                <a:spcPct val="0"/>
              </a:spcAft>
              <a:buClrTx/>
              <a:buSzTx/>
              <a:buFont typeface="Arial" charset="0"/>
              <a:buNone/>
              <a:tabLst/>
              <a:defRPr/>
            </a:pPr>
            <a:r>
              <a:rPr kumimoji="0" lang="en-US" sz="2800" b="0" i="0" u="none" strike="noStrike" kern="1200" cap="none" spc="0" normalizeH="0" baseline="0" noProof="0" dirty="0">
                <a:ln>
                  <a:noFill/>
                </a:ln>
                <a:solidFill>
                  <a:srgbClr val="A50021"/>
                </a:solidFill>
                <a:effectLst/>
                <a:uLnTx/>
                <a:uFillTx/>
                <a:latin typeface="Arial" panose="020B0604020202020204"/>
                <a:ea typeface="SimSun" panose="02010600030101010101" pitchFamily="2" charset="-122"/>
                <a:cs typeface="Courier"/>
              </a:rPr>
              <a:t>the</a:t>
            </a:r>
          </a:p>
          <a:p>
            <a:pPr marL="800100" marR="0" lvl="2" indent="0" algn="l" defTabSz="914400" rtl="0" eaLnBrk="1" fontAlgn="base" latinLnBrk="0" hangingPunct="1">
              <a:lnSpc>
                <a:spcPct val="90000"/>
              </a:lnSpc>
              <a:spcBef>
                <a:spcPts val="500"/>
              </a:spcBef>
              <a:spcAft>
                <a:spcPct val="0"/>
              </a:spcAft>
              <a:buClrTx/>
              <a:buSzTx/>
              <a:buFont typeface="Arial" charset="0"/>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SimSun" panose="02010600030101010101" pitchFamily="2" charset="-122"/>
                <a:cs typeface="Calibri"/>
              </a:rPr>
              <a:t>                                                Misses capitalized examples</a:t>
            </a:r>
          </a:p>
          <a:p>
            <a:pPr marL="457200" marR="0" lvl="1" indent="0" algn="l" defTabSz="914400" rtl="0" eaLnBrk="1" fontAlgn="base" latinLnBrk="0" hangingPunct="1">
              <a:lnSpc>
                <a:spcPct val="90000"/>
              </a:lnSpc>
              <a:spcBef>
                <a:spcPts val="500"/>
              </a:spcBef>
              <a:spcAft>
                <a:spcPct val="0"/>
              </a:spcAft>
              <a:buClrTx/>
              <a:buSzTx/>
              <a:buFont typeface="Arial" charset="0"/>
              <a:buNone/>
              <a:tabLst/>
              <a:defRPr/>
            </a:pPr>
            <a:r>
              <a:rPr kumimoji="0" lang="en-US" sz="2800" b="0" i="0" u="none" strike="noStrike" kern="1200" cap="none" spc="0" normalizeH="0" baseline="0" noProof="0" dirty="0">
                <a:ln>
                  <a:noFill/>
                </a:ln>
                <a:solidFill>
                  <a:srgbClr val="009900"/>
                </a:solidFill>
                <a:effectLst/>
                <a:uLnTx/>
                <a:uFillTx/>
                <a:latin typeface="Arial" panose="020B0604020202020204"/>
                <a:ea typeface="SimSun" panose="02010600030101010101" pitchFamily="2" charset="-122"/>
                <a:cs typeface="Courier"/>
              </a:rPr>
              <a:t>[</a:t>
            </a:r>
            <a:r>
              <a:rPr kumimoji="0" lang="en-US" sz="2800" b="0" i="0" u="none" strike="noStrike" kern="1200" cap="none" spc="0" normalizeH="0" baseline="0" noProof="0" dirty="0" err="1">
                <a:ln>
                  <a:noFill/>
                </a:ln>
                <a:solidFill>
                  <a:srgbClr val="009900"/>
                </a:solidFill>
                <a:effectLst/>
                <a:uLnTx/>
                <a:uFillTx/>
                <a:latin typeface="Arial" panose="020B0604020202020204"/>
                <a:ea typeface="SimSun" panose="02010600030101010101" pitchFamily="2" charset="-122"/>
                <a:cs typeface="Courier"/>
              </a:rPr>
              <a:t>tT</a:t>
            </a:r>
            <a:r>
              <a:rPr kumimoji="0" lang="en-US" sz="2800" b="0" i="0" u="none" strike="noStrike" kern="1200" cap="none" spc="0" normalizeH="0" baseline="0" noProof="0" dirty="0">
                <a:ln>
                  <a:noFill/>
                </a:ln>
                <a:solidFill>
                  <a:srgbClr val="009900"/>
                </a:solidFill>
                <a:effectLst/>
                <a:uLnTx/>
                <a:uFillTx/>
                <a:latin typeface="Arial" panose="020B0604020202020204"/>
                <a:ea typeface="SimSun" panose="02010600030101010101" pitchFamily="2" charset="-122"/>
                <a:cs typeface="Courier"/>
              </a:rPr>
              <a:t>]he</a:t>
            </a:r>
          </a:p>
          <a:p>
            <a:pPr marL="800100" marR="0" lvl="2" indent="0" algn="l" defTabSz="914400" rtl="0" eaLnBrk="1" fontAlgn="base" latinLnBrk="0" hangingPunct="1">
              <a:lnSpc>
                <a:spcPct val="90000"/>
              </a:lnSpc>
              <a:spcBef>
                <a:spcPts val="500"/>
              </a:spcBef>
              <a:spcAft>
                <a:spcPct val="0"/>
              </a:spcAft>
              <a:buClrTx/>
              <a:buSzTx/>
              <a:buFont typeface="Arial"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Calibri"/>
              </a:rPr>
              <a:t>                                                Incorrectly returns </a:t>
            </a:r>
            <a:r>
              <a:rPr kumimoji="0" lang="en-US" sz="24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Courier"/>
              </a:rPr>
              <a:t>other</a:t>
            </a:r>
            <a:r>
              <a:rPr kumimoji="0" lang="en-US" sz="24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Calibri"/>
              </a:rPr>
              <a:t> or </a:t>
            </a:r>
            <a:r>
              <a:rPr kumimoji="0" lang="en-US" sz="24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Courier"/>
              </a:rPr>
              <a:t>theology</a:t>
            </a:r>
          </a:p>
          <a:p>
            <a:pPr marL="457200" marR="0" lvl="1" indent="0" algn="l" defTabSz="914400" rtl="0" eaLnBrk="1" fontAlgn="base" latinLnBrk="0" hangingPunct="1">
              <a:lnSpc>
                <a:spcPct val="90000"/>
              </a:lnSpc>
              <a:spcBef>
                <a:spcPts val="500"/>
              </a:spcBef>
              <a:spcAft>
                <a:spcPct val="0"/>
              </a:spcAft>
              <a:buClrTx/>
              <a:buSzTx/>
              <a:buFont typeface="Arial" charset="0"/>
              <a:buNone/>
              <a:tabLst/>
              <a:defRPr/>
            </a:pPr>
            <a:r>
              <a:rPr kumimoji="0" lang="en-US" sz="2800" b="0" i="0" u="none" strike="noStrike" kern="1200" cap="none" spc="0" normalizeH="0" baseline="0" noProof="0" dirty="0">
                <a:ln>
                  <a:noFill/>
                </a:ln>
                <a:solidFill>
                  <a:srgbClr val="0066FF"/>
                </a:solidFill>
                <a:effectLst/>
                <a:uLnTx/>
                <a:uFillTx/>
                <a:latin typeface="Arial" panose="020B0604020202020204"/>
                <a:ea typeface="SimSun" panose="02010600030101010101" pitchFamily="2" charset="-122"/>
                <a:cs typeface="Courier"/>
              </a:rPr>
              <a:t>[^a-</a:t>
            </a:r>
            <a:r>
              <a:rPr kumimoji="0" lang="en-US" sz="2800" b="0" i="0" u="none" strike="noStrike" kern="1200" cap="none" spc="0" normalizeH="0" baseline="0" noProof="0" dirty="0" err="1">
                <a:ln>
                  <a:noFill/>
                </a:ln>
                <a:solidFill>
                  <a:srgbClr val="0066FF"/>
                </a:solidFill>
                <a:effectLst/>
                <a:uLnTx/>
                <a:uFillTx/>
                <a:latin typeface="Arial" panose="020B0604020202020204"/>
                <a:ea typeface="SimSun" panose="02010600030101010101" pitchFamily="2" charset="-122"/>
                <a:cs typeface="Courier"/>
              </a:rPr>
              <a:t>zA</a:t>
            </a:r>
            <a:r>
              <a:rPr kumimoji="0" lang="en-US" sz="2800" b="0" i="0" u="none" strike="noStrike" kern="1200" cap="none" spc="0" normalizeH="0" baseline="0" noProof="0" dirty="0">
                <a:ln>
                  <a:noFill/>
                </a:ln>
                <a:solidFill>
                  <a:srgbClr val="0066FF"/>
                </a:solidFill>
                <a:effectLst/>
                <a:uLnTx/>
                <a:uFillTx/>
                <a:latin typeface="Arial" panose="020B0604020202020204"/>
                <a:ea typeface="SimSun" panose="02010600030101010101" pitchFamily="2" charset="-122"/>
                <a:cs typeface="Courier"/>
              </a:rPr>
              <a:t>-Z]</a:t>
            </a:r>
            <a:r>
              <a:rPr kumimoji="0" lang="en-US" sz="2800" b="0" i="0" u="none" strike="noStrike" kern="1200" cap="none" spc="0" normalizeH="0" baseline="0" noProof="0" dirty="0">
                <a:ln>
                  <a:noFill/>
                </a:ln>
                <a:solidFill>
                  <a:srgbClr val="CC3300"/>
                </a:solidFill>
                <a:effectLst/>
                <a:uLnTx/>
                <a:uFillTx/>
                <a:latin typeface="Arial" panose="020B0604020202020204"/>
                <a:ea typeface="SimSun" panose="02010600030101010101" pitchFamily="2" charset="-122"/>
                <a:cs typeface="Courier"/>
              </a:rPr>
              <a:t>[</a:t>
            </a:r>
            <a:r>
              <a:rPr kumimoji="0" lang="en-US" sz="2800" b="0" i="0" u="none" strike="noStrike" kern="1200" cap="none" spc="0" normalizeH="0" baseline="0" noProof="0" dirty="0" err="1">
                <a:ln>
                  <a:noFill/>
                </a:ln>
                <a:solidFill>
                  <a:srgbClr val="CC3300"/>
                </a:solidFill>
                <a:effectLst/>
                <a:uLnTx/>
                <a:uFillTx/>
                <a:latin typeface="Arial" panose="020B0604020202020204"/>
                <a:ea typeface="SimSun" panose="02010600030101010101" pitchFamily="2" charset="-122"/>
                <a:cs typeface="Courier"/>
              </a:rPr>
              <a:t>tT</a:t>
            </a:r>
            <a:r>
              <a:rPr kumimoji="0" lang="en-US" sz="2800" b="0" i="0" u="none" strike="noStrike" kern="1200" cap="none" spc="0" normalizeH="0" baseline="0" noProof="0" dirty="0">
                <a:ln>
                  <a:noFill/>
                </a:ln>
                <a:solidFill>
                  <a:srgbClr val="CC3300"/>
                </a:solidFill>
                <a:effectLst/>
                <a:uLnTx/>
                <a:uFillTx/>
                <a:latin typeface="Arial" panose="020B0604020202020204"/>
                <a:ea typeface="SimSun" panose="02010600030101010101" pitchFamily="2" charset="-122"/>
                <a:cs typeface="Courier"/>
              </a:rPr>
              <a:t>]</a:t>
            </a:r>
            <a:r>
              <a:rPr kumimoji="0" lang="en-US" sz="28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Courier"/>
              </a:rPr>
              <a:t>he</a:t>
            </a:r>
            <a:r>
              <a:rPr kumimoji="0" lang="en-US" sz="2800" b="0" i="0" u="none" strike="noStrike" kern="1200" cap="none" spc="0" normalizeH="0" baseline="0" noProof="0" dirty="0">
                <a:ln>
                  <a:noFill/>
                </a:ln>
                <a:solidFill>
                  <a:srgbClr val="0066FF"/>
                </a:solidFill>
                <a:effectLst/>
                <a:uLnTx/>
                <a:uFillTx/>
                <a:latin typeface="Arial" panose="020B0604020202020204"/>
                <a:ea typeface="SimSun" panose="02010600030101010101" pitchFamily="2" charset="-122"/>
                <a:cs typeface="Courier"/>
              </a:rPr>
              <a:t>[^a-</a:t>
            </a:r>
            <a:r>
              <a:rPr kumimoji="0" lang="en-US" sz="2800" b="0" i="0" u="none" strike="noStrike" kern="1200" cap="none" spc="0" normalizeH="0" baseline="0" noProof="0" dirty="0" err="1">
                <a:ln>
                  <a:noFill/>
                </a:ln>
                <a:solidFill>
                  <a:srgbClr val="0066FF"/>
                </a:solidFill>
                <a:effectLst/>
                <a:uLnTx/>
                <a:uFillTx/>
                <a:latin typeface="Arial" panose="020B0604020202020204"/>
                <a:ea typeface="SimSun" panose="02010600030101010101" pitchFamily="2" charset="-122"/>
                <a:cs typeface="Courier"/>
              </a:rPr>
              <a:t>zA</a:t>
            </a:r>
            <a:r>
              <a:rPr kumimoji="0" lang="en-US" sz="2800" b="0" i="0" u="none" strike="noStrike" kern="1200" cap="none" spc="0" normalizeH="0" baseline="0" noProof="0" dirty="0">
                <a:ln>
                  <a:noFill/>
                </a:ln>
                <a:solidFill>
                  <a:srgbClr val="0066FF"/>
                </a:solidFill>
                <a:effectLst/>
                <a:uLnTx/>
                <a:uFillTx/>
                <a:latin typeface="Arial" panose="020B0604020202020204"/>
                <a:ea typeface="SimSun" panose="02010600030101010101" pitchFamily="2" charset="-122"/>
                <a:cs typeface="Courier"/>
              </a:rPr>
              <a:t>-Z]</a:t>
            </a:r>
          </a:p>
          <a:p>
            <a:pPr marL="457200" marR="0" lvl="1" indent="0" algn="l" defTabSz="914400" rtl="0" eaLnBrk="1" fontAlgn="base" latinLnBrk="0" hangingPunct="1">
              <a:lnSpc>
                <a:spcPct val="90000"/>
              </a:lnSpc>
              <a:spcBef>
                <a:spcPts val="500"/>
              </a:spcBef>
              <a:spcAft>
                <a:spcPct val="0"/>
              </a:spcAft>
              <a:buClrTx/>
              <a:buSzTx/>
              <a:buFont typeface="Arial" charset="0"/>
              <a:buNone/>
              <a:tabLst/>
              <a:defRPr/>
            </a:pPr>
            <a:endParaRPr kumimoji="0" lang="en-US" sz="2800" b="0" i="0" u="none" strike="noStrike" kern="1200" cap="none" spc="0" normalizeH="0" baseline="0" noProof="0" dirty="0">
              <a:ln>
                <a:noFill/>
              </a:ln>
              <a:solidFill>
                <a:srgbClr val="0066FF"/>
              </a:solidFill>
              <a:effectLst/>
              <a:uLnTx/>
              <a:uFillTx/>
              <a:latin typeface="Arial" panose="020B0604020202020204"/>
              <a:ea typeface="SimSun" panose="02010600030101010101" pitchFamily="2" charset="-122"/>
              <a:cs typeface="Courier"/>
            </a:endParaRPr>
          </a:p>
          <a:p>
            <a:pPr marL="228594" marR="0" lvl="0" indent="-228594" algn="l" defTabSz="914400" rtl="0" eaLnBrk="0" fontAlgn="base" latinLnBrk="0" hangingPunct="0">
              <a:lnSpc>
                <a:spcPct val="90000"/>
              </a:lnSpc>
              <a:spcBef>
                <a:spcPts val="1000"/>
              </a:spcBef>
              <a:spcAft>
                <a:spcPct val="0"/>
              </a:spcAft>
              <a:buClrTx/>
              <a:buSzTx/>
              <a:buFont typeface="Arial" charset="0"/>
              <a:buChar char="•"/>
              <a:tabLst/>
              <a:defRPr/>
            </a:pPr>
            <a:r>
              <a:rPr kumimoji="0" lang="en-US" altLang="zh-CN" sz="32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rPr>
              <a:t> More on Regular Expression: </a:t>
            </a:r>
            <a:r>
              <a:rPr kumimoji="0" lang="en-US" altLang="zh-CN" sz="32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Times New Roman" panose="02020603050405020304" pitchFamily="18" charset="0"/>
              </a:rPr>
              <a:t>Chapter 3 on Natural Language Processing with Python </a:t>
            </a:r>
            <a:r>
              <a:rPr kumimoji="0" lang="en-US" altLang="zh-CN" sz="32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Times New Roman" panose="02020603050405020304" pitchFamily="18" charset="0"/>
                <a:hlinkClick r:id="rId3"/>
              </a:rPr>
              <a:t>http://www.nltk.org/book/ch03.html</a:t>
            </a:r>
            <a:r>
              <a:rPr kumimoji="0" lang="en-US" altLang="zh-CN" sz="32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Times New Roman" panose="02020603050405020304" pitchFamily="18" charset="0"/>
              </a:rPr>
              <a:t> </a:t>
            </a:r>
            <a:r>
              <a:rPr kumimoji="0" lang="en-US" sz="24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Calibri"/>
              </a:rPr>
              <a:t>                                          </a:t>
            </a:r>
            <a:endParaRPr kumimoji="0" lang="en-US" sz="2400" b="0" i="0" u="none" strike="noStrike" kern="1200" cap="none" spc="0" normalizeH="0" baseline="0" noProof="0" dirty="0">
              <a:ln>
                <a:noFill/>
              </a:ln>
              <a:solidFill>
                <a:srgbClr val="CC00CC"/>
              </a:solidFill>
              <a:effectLst/>
              <a:uLnTx/>
              <a:uFillTx/>
              <a:latin typeface="Arial" panose="020B0604020202020204"/>
              <a:ea typeface="SimSun" panose="02010600030101010101" pitchFamily="2" charset="-122"/>
              <a:cs typeface="+mn-cs"/>
            </a:endParaRPr>
          </a:p>
          <a:p>
            <a:pPr marL="685783" marR="0" lvl="1" indent="-228594" algn="l" defTabSz="914400" rtl="0" eaLnBrk="1" fontAlgn="base" latinLnBrk="0" hangingPunct="1">
              <a:lnSpc>
                <a:spcPct val="90000"/>
              </a:lnSpc>
              <a:spcBef>
                <a:spcPts val="500"/>
              </a:spcBef>
              <a:spcAft>
                <a:spcPct val="0"/>
              </a:spcAft>
              <a:buClrTx/>
              <a:buSzTx/>
              <a:buFont typeface="Arial" charset="0"/>
              <a:buChar char="•"/>
              <a:tabLst/>
              <a:defRPr/>
            </a:pPr>
            <a:endParaRPr kumimoji="0" lang="en-US" sz="28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endParaRPr>
          </a:p>
        </p:txBody>
      </p:sp>
      <p:sp>
        <p:nvSpPr>
          <p:cNvPr id="8" name="灯片编号占位符 7">
            <a:extLst>
              <a:ext uri="{FF2B5EF4-FFF2-40B4-BE49-F238E27FC236}">
                <a16:creationId xmlns:a16="http://schemas.microsoft.com/office/drawing/2014/main" id="{34C75625-C445-44BD-BB37-B85F3DCFBEE2}"/>
              </a:ext>
            </a:extLst>
          </p:cNvPr>
          <p:cNvSpPr>
            <a:spLocks noGrp="1"/>
          </p:cNvSpPr>
          <p:nvPr>
            <p:ph type="sldNum" sz="quarter" idx="12"/>
          </p:nvPr>
        </p:nvSpPr>
        <p:spPr/>
        <p:txBody>
          <a:bodyPr/>
          <a:lstStyle/>
          <a:p>
            <a:fld id="{DC8BB421-126E-41CB-B73A-69D52E98CAE3}" type="slidenum">
              <a:rPr lang="zh-CN" altLang="en-US" smtClean="0"/>
              <a:t>70</a:t>
            </a:fld>
            <a:endParaRPr lang="zh-CN" altLang="en-US" dirty="0"/>
          </a:p>
        </p:txBody>
      </p:sp>
    </p:spTree>
    <p:extLst>
      <p:ext uri="{BB962C8B-B14F-4D97-AF65-F5344CB8AC3E}">
        <p14:creationId xmlns:p14="http://schemas.microsoft.com/office/powerpoint/2010/main" val="16906048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BFF57-45A3-4F76-8BDB-D78F5910AFC9}"/>
              </a:ext>
            </a:extLst>
          </p:cNvPr>
          <p:cNvSpPr>
            <a:spLocks noGrp="1"/>
          </p:cNvSpPr>
          <p:nvPr>
            <p:ph type="title"/>
          </p:nvPr>
        </p:nvSpPr>
        <p:spPr/>
        <p:txBody>
          <a:bodyPr/>
          <a:lstStyle/>
          <a:p>
            <a:r>
              <a:rPr lang="en-US" altLang="zh-CN" dirty="0"/>
              <a:t>RE: Real-world example</a:t>
            </a:r>
            <a:endParaRPr lang="zh-CN" altLang="en-US" dirty="0"/>
          </a:p>
        </p:txBody>
      </p:sp>
      <p:sp>
        <p:nvSpPr>
          <p:cNvPr id="3" name="内容占位符 2">
            <a:extLst>
              <a:ext uri="{FF2B5EF4-FFF2-40B4-BE49-F238E27FC236}">
                <a16:creationId xmlns:a16="http://schemas.microsoft.com/office/drawing/2014/main" id="{A2ECB222-E9E1-4D1B-9FCC-13F1F2327EC7}"/>
              </a:ext>
            </a:extLst>
          </p:cNvPr>
          <p:cNvSpPr>
            <a:spLocks noGrp="1"/>
          </p:cNvSpPr>
          <p:nvPr>
            <p:ph idx="1"/>
          </p:nvPr>
        </p:nvSpPr>
        <p:spPr>
          <a:xfrm>
            <a:off x="517525" y="1108433"/>
            <a:ext cx="11350627" cy="4809767"/>
          </a:xfrm>
        </p:spPr>
        <p:txBody>
          <a:bodyPr/>
          <a:lstStyle/>
          <a:p>
            <a:r>
              <a:rPr lang="en-US" altLang="zh-CN" sz="2800" dirty="0"/>
              <a:t>Use the following RE in Python to extract links from Wikipedia dump</a:t>
            </a:r>
            <a:r>
              <a:rPr lang="en-US" altLang="zh-CN" dirty="0"/>
              <a:t>: </a:t>
            </a:r>
          </a:p>
          <a:p>
            <a:pPr marL="457200" lvl="1" indent="0" algn="ctr">
              <a:buNone/>
            </a:pPr>
            <a:r>
              <a:rPr lang="en-US" altLang="zh-CN" sz="2000" dirty="0">
                <a:solidFill>
                  <a:srgbClr val="FF0000"/>
                </a:solidFill>
              </a:rPr>
              <a:t>\[\[(?P&lt;link&gt;[ˆ\n\|\]\[\&lt;\&gt;\{\}]{0,256})(?:\|(?P&lt;anchor&gt;[ˆ\[]*?))?\]\]</a:t>
            </a:r>
            <a:endParaRPr lang="en-US" altLang="zh-CN" dirty="0">
              <a:solidFill>
                <a:srgbClr val="FF0000"/>
              </a:solidFill>
            </a:endParaRPr>
          </a:p>
          <a:p>
            <a:endParaRPr lang="en-US" altLang="zh-CN" dirty="0"/>
          </a:p>
          <a:p>
            <a:endParaRPr lang="en-US" altLang="zh-CN" dirty="0"/>
          </a:p>
          <a:p>
            <a:endParaRPr lang="zh-CN" altLang="en-US" dirty="0"/>
          </a:p>
        </p:txBody>
      </p:sp>
      <p:pic>
        <p:nvPicPr>
          <p:cNvPr id="5" name="内容占位符 13">
            <a:extLst>
              <a:ext uri="{FF2B5EF4-FFF2-40B4-BE49-F238E27FC236}">
                <a16:creationId xmlns:a16="http://schemas.microsoft.com/office/drawing/2014/main" id="{7B81BFE8-9ACB-43AC-AAB6-641C9D11901A}"/>
              </a:ext>
            </a:extLst>
          </p:cNvPr>
          <p:cNvPicPr>
            <a:picLocks noChangeAspect="1"/>
          </p:cNvPicPr>
          <p:nvPr/>
        </p:nvPicPr>
        <p:blipFill>
          <a:blip r:embed="rId2"/>
          <a:stretch>
            <a:fillRect/>
          </a:stretch>
        </p:blipFill>
        <p:spPr>
          <a:xfrm>
            <a:off x="2332038" y="2615896"/>
            <a:ext cx="8349399" cy="31336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文本框 5">
            <a:extLst>
              <a:ext uri="{FF2B5EF4-FFF2-40B4-BE49-F238E27FC236}">
                <a16:creationId xmlns:a16="http://schemas.microsoft.com/office/drawing/2014/main" id="{FC6A3D5E-D8FD-41CB-859E-F7BC69964AAF}"/>
              </a:ext>
            </a:extLst>
          </p:cNvPr>
          <p:cNvSpPr txBox="1"/>
          <p:nvPr/>
        </p:nvSpPr>
        <p:spPr>
          <a:xfrm>
            <a:off x="517525" y="6310944"/>
            <a:ext cx="10302875" cy="523220"/>
          </a:xfrm>
          <a:prstGeom prst="rect">
            <a:avLst/>
          </a:prstGeom>
          <a:noFill/>
        </p:spPr>
        <p:txBody>
          <a:bodyPr wrap="square">
            <a:spAutoFit/>
          </a:bodyPr>
          <a:lstStyle/>
          <a:p>
            <a:r>
              <a:rPr lang="en-US" altLang="zh-CN" sz="1400" i="0" dirty="0">
                <a:solidFill>
                  <a:srgbClr val="222222"/>
                </a:solidFill>
                <a:effectLst/>
                <a:latin typeface="Arial" panose="020B0604020202020204" pitchFamily="34" charset="0"/>
              </a:rPr>
              <a:t>Consonni, Cristian, David Laniado, and Alberto Montresor. "</a:t>
            </a:r>
            <a:r>
              <a:rPr lang="en-US" altLang="zh-CN" sz="1400" i="0" dirty="0" err="1">
                <a:solidFill>
                  <a:srgbClr val="222222"/>
                </a:solidFill>
                <a:effectLst/>
                <a:latin typeface="Arial" panose="020B0604020202020204" pitchFamily="34" charset="0"/>
              </a:rPr>
              <a:t>WikiLinkGraphs</a:t>
            </a:r>
            <a:r>
              <a:rPr lang="en-US" altLang="zh-CN" sz="1400" i="0" dirty="0">
                <a:solidFill>
                  <a:srgbClr val="222222"/>
                </a:solidFill>
                <a:effectLst/>
                <a:latin typeface="Arial" panose="020B0604020202020204" pitchFamily="34" charset="0"/>
              </a:rPr>
              <a:t>: a complete, longitudinal and multi-language dataset of the Wikipedia link networks." </a:t>
            </a:r>
            <a:r>
              <a:rPr lang="en-US" altLang="zh-CN" sz="1400" i="1" dirty="0">
                <a:solidFill>
                  <a:srgbClr val="222222"/>
                </a:solidFill>
                <a:effectLst/>
                <a:latin typeface="Arial" panose="020B0604020202020204" pitchFamily="34" charset="0"/>
              </a:rPr>
              <a:t>Proceedings of the International AAAI Conference on Web and Social Media</a:t>
            </a:r>
            <a:r>
              <a:rPr lang="en-US" altLang="zh-CN" sz="1400" i="0" dirty="0">
                <a:solidFill>
                  <a:srgbClr val="222222"/>
                </a:solidFill>
                <a:effectLst/>
                <a:latin typeface="Arial" panose="020B0604020202020204" pitchFamily="34" charset="0"/>
              </a:rPr>
              <a:t>. Vol. 13. 2019.</a:t>
            </a:r>
            <a:endParaRPr lang="zh-CN" altLang="en-US" sz="1400" dirty="0"/>
          </a:p>
        </p:txBody>
      </p:sp>
      <p:sp>
        <p:nvSpPr>
          <p:cNvPr id="10" name="灯片编号占位符 9">
            <a:extLst>
              <a:ext uri="{FF2B5EF4-FFF2-40B4-BE49-F238E27FC236}">
                <a16:creationId xmlns:a16="http://schemas.microsoft.com/office/drawing/2014/main" id="{4DD8CAB4-623B-4075-B8F7-F88BD343CC42}"/>
              </a:ext>
            </a:extLst>
          </p:cNvPr>
          <p:cNvSpPr>
            <a:spLocks noGrp="1"/>
          </p:cNvSpPr>
          <p:nvPr>
            <p:ph type="sldNum" sz="quarter" idx="12"/>
          </p:nvPr>
        </p:nvSpPr>
        <p:spPr/>
        <p:txBody>
          <a:bodyPr/>
          <a:lstStyle/>
          <a:p>
            <a:fld id="{DC8BB421-126E-41CB-B73A-69D52E98CAE3}" type="slidenum">
              <a:rPr lang="zh-CN" altLang="en-US" smtClean="0"/>
              <a:t>71</a:t>
            </a:fld>
            <a:endParaRPr lang="zh-CN" altLang="en-US" dirty="0"/>
          </a:p>
        </p:txBody>
      </p:sp>
    </p:spTree>
    <p:extLst>
      <p:ext uri="{BB962C8B-B14F-4D97-AF65-F5344CB8AC3E}">
        <p14:creationId xmlns:p14="http://schemas.microsoft.com/office/powerpoint/2010/main" val="4452620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98A5C-A1FC-4A76-9232-234A92E7D2C1}"/>
              </a:ext>
            </a:extLst>
          </p:cNvPr>
          <p:cNvSpPr>
            <a:spLocks noGrp="1"/>
          </p:cNvSpPr>
          <p:nvPr>
            <p:ph type="title"/>
          </p:nvPr>
        </p:nvSpPr>
        <p:spPr/>
        <p:txBody>
          <a:bodyPr/>
          <a:lstStyle/>
          <a:p>
            <a:r>
              <a:rPr lang="en-US" altLang="zh-CN" dirty="0"/>
              <a:t>Outline</a:t>
            </a:r>
            <a:endParaRPr lang="zh-CN" altLang="en-US" dirty="0"/>
          </a:p>
        </p:txBody>
      </p:sp>
      <p:sp>
        <p:nvSpPr>
          <p:cNvPr id="5" name="内容占位符 2">
            <a:extLst>
              <a:ext uri="{FF2B5EF4-FFF2-40B4-BE49-F238E27FC236}">
                <a16:creationId xmlns:a16="http://schemas.microsoft.com/office/drawing/2014/main" id="{CB2A19F2-DD68-47C0-AD00-9FE7EC60EC02}"/>
              </a:ext>
            </a:extLst>
          </p:cNvPr>
          <p:cNvSpPr txBox="1">
            <a:spLocks/>
          </p:cNvSpPr>
          <p:nvPr/>
        </p:nvSpPr>
        <p:spPr>
          <a:xfrm>
            <a:off x="543850" y="1415557"/>
            <a:ext cx="10479750" cy="478204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3600" b="1" dirty="0"/>
              <a:t>Regular Expressions</a:t>
            </a:r>
          </a:p>
          <a:p>
            <a:pPr>
              <a:lnSpc>
                <a:spcPct val="150000"/>
              </a:lnSpc>
            </a:pPr>
            <a:r>
              <a:rPr lang="en-US" altLang="zh-CN" sz="3600" b="1" dirty="0"/>
              <a:t>Edit Distance</a:t>
            </a:r>
          </a:p>
          <a:p>
            <a:pPr lvl="1"/>
            <a:r>
              <a:rPr lang="en-US" altLang="zh-CN" b="1" dirty="0">
                <a:solidFill>
                  <a:srgbClr val="FF0000"/>
                </a:solidFill>
              </a:rPr>
              <a:t>Definition of Minimum Edit Distance</a:t>
            </a:r>
          </a:p>
          <a:p>
            <a:pPr lvl="1"/>
            <a:r>
              <a:rPr lang="en-US" altLang="zh-CN" b="1" dirty="0"/>
              <a:t>Computing Minimum Edit Distance</a:t>
            </a:r>
            <a:endParaRPr lang="en-US" altLang="zh-CN" sz="3200" b="1" dirty="0"/>
          </a:p>
        </p:txBody>
      </p:sp>
      <p:sp>
        <p:nvSpPr>
          <p:cNvPr id="8" name="灯片编号占位符 7">
            <a:extLst>
              <a:ext uri="{FF2B5EF4-FFF2-40B4-BE49-F238E27FC236}">
                <a16:creationId xmlns:a16="http://schemas.microsoft.com/office/drawing/2014/main" id="{9BC4E4EE-532A-4F78-B9BB-553D791A1C74}"/>
              </a:ext>
            </a:extLst>
          </p:cNvPr>
          <p:cNvSpPr>
            <a:spLocks noGrp="1"/>
          </p:cNvSpPr>
          <p:nvPr>
            <p:ph type="sldNum" sz="quarter" idx="12"/>
          </p:nvPr>
        </p:nvSpPr>
        <p:spPr/>
        <p:txBody>
          <a:bodyPr/>
          <a:lstStyle/>
          <a:p>
            <a:fld id="{DC8BB421-126E-41CB-B73A-69D52E98CAE3}" type="slidenum">
              <a:rPr lang="zh-CN" altLang="en-US" smtClean="0"/>
              <a:t>72</a:t>
            </a:fld>
            <a:endParaRPr lang="zh-CN" altLang="en-US" dirty="0"/>
          </a:p>
        </p:txBody>
      </p:sp>
    </p:spTree>
    <p:extLst>
      <p:ext uri="{BB962C8B-B14F-4D97-AF65-F5344CB8AC3E}">
        <p14:creationId xmlns:p14="http://schemas.microsoft.com/office/powerpoint/2010/main" val="35604027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B7102-3755-45CB-96D6-459E52C73870}"/>
              </a:ext>
            </a:extLst>
          </p:cNvPr>
          <p:cNvSpPr>
            <a:spLocks noGrp="1"/>
          </p:cNvSpPr>
          <p:nvPr>
            <p:ph type="title"/>
          </p:nvPr>
        </p:nvSpPr>
        <p:spPr/>
        <p:txBody>
          <a:bodyPr/>
          <a:lstStyle/>
          <a:p>
            <a:r>
              <a:rPr lang="en-US" altLang="zh-CN" dirty="0"/>
              <a:t>How similar are two strings?</a:t>
            </a:r>
            <a:endParaRPr lang="zh-CN" altLang="en-US" dirty="0"/>
          </a:p>
        </p:txBody>
      </p:sp>
      <p:sp>
        <p:nvSpPr>
          <p:cNvPr id="3" name="内容占位符 2">
            <a:extLst>
              <a:ext uri="{FF2B5EF4-FFF2-40B4-BE49-F238E27FC236}">
                <a16:creationId xmlns:a16="http://schemas.microsoft.com/office/drawing/2014/main" id="{905200B8-0C66-4409-A07E-E37C0115F2E1}"/>
              </a:ext>
            </a:extLst>
          </p:cNvPr>
          <p:cNvSpPr>
            <a:spLocks noGrp="1"/>
          </p:cNvSpPr>
          <p:nvPr>
            <p:ph idx="1"/>
          </p:nvPr>
        </p:nvSpPr>
        <p:spPr>
          <a:xfrm>
            <a:off x="517525" y="956033"/>
            <a:ext cx="11350627" cy="5508233"/>
          </a:xfrm>
        </p:spPr>
        <p:txBody>
          <a:bodyPr>
            <a:noAutofit/>
          </a:bodyPr>
          <a:lstStyle/>
          <a:p>
            <a:pPr>
              <a:spcBef>
                <a:spcPts val="1800"/>
              </a:spcBef>
            </a:pPr>
            <a:r>
              <a:rPr lang="en-US" altLang="zh-CN" b="1" dirty="0"/>
              <a:t>Spell correction</a:t>
            </a:r>
          </a:p>
          <a:p>
            <a:pPr lvl="1">
              <a:spcAft>
                <a:spcPts val="600"/>
              </a:spcAft>
            </a:pPr>
            <a:r>
              <a:rPr lang="en-US" altLang="zh-CN" dirty="0"/>
              <a:t>The user typed “</a:t>
            </a:r>
            <a:r>
              <a:rPr lang="en-US" altLang="zh-CN" dirty="0" err="1"/>
              <a:t>graffe</a:t>
            </a:r>
            <a:r>
              <a:rPr lang="en-US" altLang="zh-CN" dirty="0"/>
              <a:t>”. Given candidate set </a:t>
            </a:r>
            <a:r>
              <a:rPr lang="en-US" altLang="zh-CN" dirty="0">
                <a:solidFill>
                  <a:srgbClr val="0068B7"/>
                </a:solidFill>
              </a:rPr>
              <a:t>{</a:t>
            </a:r>
            <a:r>
              <a:rPr lang="en-US" altLang="zh-CN" sz="2400" dirty="0" err="1">
                <a:solidFill>
                  <a:srgbClr val="0068B7"/>
                </a:solidFill>
              </a:rPr>
              <a:t>graf</a:t>
            </a:r>
            <a:r>
              <a:rPr lang="en-US" altLang="zh-CN" sz="2400" dirty="0">
                <a:solidFill>
                  <a:srgbClr val="0068B7"/>
                </a:solidFill>
              </a:rPr>
              <a:t>  graft  grail  giraffe</a:t>
            </a:r>
            <a:r>
              <a:rPr lang="en-US" altLang="zh-CN" dirty="0">
                <a:solidFill>
                  <a:srgbClr val="0068B7"/>
                </a:solidFill>
              </a:rPr>
              <a:t>} </a:t>
            </a:r>
          </a:p>
          <a:p>
            <a:pPr lvl="1">
              <a:spcAft>
                <a:spcPts val="600"/>
              </a:spcAft>
            </a:pPr>
            <a:r>
              <a:rPr lang="en-US" altLang="zh-CN" dirty="0"/>
              <a:t>Which is closest? </a:t>
            </a:r>
            <a:r>
              <a:rPr lang="en-US" altLang="zh-CN" dirty="0">
                <a:solidFill>
                  <a:srgbClr val="FF0000"/>
                </a:solidFill>
              </a:rPr>
              <a:t> </a:t>
            </a:r>
            <a:endParaRPr lang="en-US" altLang="zh-CN" sz="2400" dirty="0">
              <a:solidFill>
                <a:srgbClr val="0068B7"/>
              </a:solidFill>
            </a:endParaRPr>
          </a:p>
          <a:p>
            <a:pPr>
              <a:spcBef>
                <a:spcPts val="1800"/>
              </a:spcBef>
            </a:pPr>
            <a:r>
              <a:rPr kumimoji="0" lang="en-US" altLang="zh-CN" sz="2800" b="1" i="0" u="none" strike="noStrike" kern="1200" cap="none" spc="0" normalizeH="0" baseline="0" noProof="0" dirty="0">
                <a:ln>
                  <a:noFill/>
                </a:ln>
                <a:solidFill>
                  <a:prstClr val="black"/>
                </a:solidFill>
                <a:effectLst/>
                <a:uLnTx/>
                <a:uFillTx/>
                <a:latin typeface="Arial" panose="020B0604020202020204"/>
                <a:ea typeface="ＭＳ Ｐゴシック" pitchFamily="-65" charset="-128"/>
              </a:rPr>
              <a:t>Computational Biology</a:t>
            </a:r>
          </a:p>
          <a:p>
            <a:pPr lvl="1">
              <a:spcBef>
                <a:spcPts val="0"/>
              </a:spcBef>
              <a:spcAft>
                <a:spcPts val="0"/>
              </a:spcAft>
            </a:pPr>
            <a:r>
              <a:rPr lang="en-US" altLang="zh-CN" dirty="0"/>
              <a:t>Align two sequences of nucleotides</a:t>
            </a:r>
          </a:p>
          <a:p>
            <a:pPr marL="457200" lvl="1" indent="0">
              <a:buNone/>
            </a:pPr>
            <a:endParaRPr lang="en-US" altLang="zh-CN" dirty="0"/>
          </a:p>
          <a:p>
            <a:pPr marL="457200" lvl="1" indent="0">
              <a:buNone/>
            </a:pPr>
            <a:endParaRPr lang="en-US" altLang="zh-CN" dirty="0"/>
          </a:p>
          <a:p>
            <a:pPr lvl="1"/>
            <a:r>
              <a:rPr kumimoji="0" lang="en-US" altLang="zh-CN" sz="2400" b="0" i="0" u="none" strike="noStrike" kern="1200" cap="none" spc="0" normalizeH="0" baseline="0" noProof="0" dirty="0">
                <a:ln>
                  <a:noFill/>
                </a:ln>
                <a:solidFill>
                  <a:prstClr val="black"/>
                </a:solidFill>
                <a:effectLst/>
                <a:uLnTx/>
                <a:uFillTx/>
                <a:latin typeface="Arial" panose="020B0604020202020204"/>
                <a:ea typeface="ＭＳ Ｐゴシック" pitchFamily="-65" charset="-128"/>
                <a:cs typeface="+mn-cs"/>
              </a:rPr>
              <a:t>Resulting alignment</a:t>
            </a:r>
          </a:p>
          <a:p>
            <a:pPr lvl="1"/>
            <a:endParaRPr lang="en-US" altLang="zh-CN" dirty="0"/>
          </a:p>
          <a:p>
            <a:endParaRPr lang="en-US" altLang="zh-CN" dirty="0"/>
          </a:p>
          <a:p>
            <a:endParaRPr lang="zh-CN" altLang="en-US" dirty="0"/>
          </a:p>
        </p:txBody>
      </p:sp>
      <p:sp>
        <p:nvSpPr>
          <p:cNvPr id="5" name="Text Box 5">
            <a:extLst>
              <a:ext uri="{FF2B5EF4-FFF2-40B4-BE49-F238E27FC236}">
                <a16:creationId xmlns:a16="http://schemas.microsoft.com/office/drawing/2014/main" id="{ED0321B3-72D3-4E41-9AA5-0DBB81C2206E}"/>
              </a:ext>
            </a:extLst>
          </p:cNvPr>
          <p:cNvSpPr txBox="1">
            <a:spLocks noChangeArrowheads="1"/>
          </p:cNvSpPr>
          <p:nvPr/>
        </p:nvSpPr>
        <p:spPr bwMode="auto">
          <a:xfrm>
            <a:off x="2807213" y="4093318"/>
            <a:ext cx="6288652" cy="830997"/>
          </a:xfrm>
          <a:prstGeom prst="rect">
            <a:avLst/>
          </a:prstGeom>
          <a:noFill/>
          <a:ln w="38100">
            <a:noFill/>
            <a:miter lim="800000"/>
            <a:headEnd/>
            <a:tailEnd/>
          </a:ln>
        </p:spPr>
        <p:txBody>
          <a:bodyPr wrap="squar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68B7"/>
                </a:solidFill>
                <a:effectLst/>
                <a:uLnTx/>
                <a:uFillTx/>
                <a:latin typeface="Courier New" charset="0"/>
                <a:ea typeface="+mn-ea"/>
                <a:cs typeface="+mn-cs"/>
              </a:rPr>
              <a:t>AGGCTATCACCTGACCTCCAGGCCGATGCCC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68B7"/>
                </a:solidFill>
                <a:effectLst/>
                <a:uLnTx/>
                <a:uFillTx/>
                <a:latin typeface="Courier New" charset="0"/>
                <a:ea typeface="+mn-ea"/>
                <a:cs typeface="+mn-cs"/>
              </a:rPr>
              <a:t>TAGCTATCACGACCGCGGTCGATTTGCCCGAC</a:t>
            </a:r>
          </a:p>
        </p:txBody>
      </p:sp>
      <p:sp>
        <p:nvSpPr>
          <p:cNvPr id="6" name="Text Box 3">
            <a:extLst>
              <a:ext uri="{FF2B5EF4-FFF2-40B4-BE49-F238E27FC236}">
                <a16:creationId xmlns:a16="http://schemas.microsoft.com/office/drawing/2014/main" id="{DF0DA3EA-8AE6-4D5F-8D21-FADFB11632CE}"/>
              </a:ext>
            </a:extLst>
          </p:cNvPr>
          <p:cNvSpPr txBox="1">
            <a:spLocks noChangeArrowheads="1"/>
          </p:cNvSpPr>
          <p:nvPr/>
        </p:nvSpPr>
        <p:spPr bwMode="auto">
          <a:xfrm>
            <a:off x="2807213" y="5737580"/>
            <a:ext cx="7005444" cy="830997"/>
          </a:xfrm>
          <a:prstGeom prst="rect">
            <a:avLst/>
          </a:prstGeom>
          <a:noFill/>
          <a:ln w="38100">
            <a:noFill/>
            <a:miter lim="800000"/>
            <a:headEnd/>
            <a:tailEnd/>
          </a:ln>
        </p:spPr>
        <p:txBody>
          <a:bodyPr wrap="none">
            <a:prstTxWarp prst="textNoShape">
              <a:avLst/>
            </a:prstTxWarp>
            <a:spAutoFit/>
          </a:bodyPr>
          <a:lstStyle/>
          <a:p>
            <a:pPr lvl="0">
              <a:defRPr/>
            </a:pPr>
            <a:r>
              <a:rPr lang="en-US" altLang="zh-CN" sz="2400" dirty="0">
                <a:solidFill>
                  <a:srgbClr val="006699"/>
                </a:solidFill>
                <a:latin typeface="Courier New" charset="0"/>
              </a:rPr>
              <a:t>-</a:t>
            </a:r>
            <a:r>
              <a:rPr kumimoji="0" lang="en-US" sz="2400" b="1" i="0" u="none" strike="noStrike" kern="1200" cap="none" spc="0" normalizeH="0" baseline="0" noProof="0" dirty="0">
                <a:ln>
                  <a:noFill/>
                </a:ln>
                <a:solidFill>
                  <a:srgbClr val="000066"/>
                </a:solidFill>
                <a:effectLst/>
                <a:uLnTx/>
                <a:uFillTx/>
                <a:latin typeface="Courier New" charset="0"/>
                <a:ea typeface="+mn-ea"/>
                <a:cs typeface="+mn-cs"/>
              </a:rPr>
              <a:t>AG</a:t>
            </a:r>
            <a:r>
              <a:rPr kumimoji="0" lang="en-US" sz="2400" b="0" i="0" u="none" strike="noStrike" kern="1200" cap="none" spc="0" normalizeH="0" baseline="0" noProof="0" dirty="0">
                <a:ln>
                  <a:noFill/>
                </a:ln>
                <a:solidFill>
                  <a:srgbClr val="006699"/>
                </a:solidFill>
                <a:effectLst/>
                <a:uLnTx/>
                <a:uFillTx/>
                <a:latin typeface="Courier New" charset="0"/>
                <a:ea typeface="+mn-ea"/>
                <a:cs typeface="+mn-cs"/>
              </a:rPr>
              <a:t>G</a:t>
            </a:r>
            <a:r>
              <a:rPr kumimoji="0" lang="en-US" sz="2400" b="1" i="0" u="none" strike="noStrike" kern="1200" cap="none" spc="0" normalizeH="0" baseline="0" noProof="0" dirty="0">
                <a:ln>
                  <a:noFill/>
                </a:ln>
                <a:solidFill>
                  <a:srgbClr val="000066"/>
                </a:solidFill>
                <a:effectLst/>
                <a:uLnTx/>
                <a:uFillTx/>
                <a:latin typeface="Courier New" charset="0"/>
                <a:ea typeface="+mn-ea"/>
                <a:cs typeface="+mn-cs"/>
              </a:rPr>
              <a:t>CTATCAC</a:t>
            </a:r>
            <a:r>
              <a:rPr kumimoji="0" lang="en-US" sz="2400" b="0" i="0" u="none" strike="noStrike" kern="1200" cap="none" spc="0" normalizeH="0" baseline="0" noProof="0" dirty="0">
                <a:ln>
                  <a:noFill/>
                </a:ln>
                <a:solidFill>
                  <a:srgbClr val="006699"/>
                </a:solidFill>
                <a:effectLst/>
                <a:uLnTx/>
                <a:uFillTx/>
                <a:latin typeface="Courier New" charset="0"/>
                <a:ea typeface="+mn-ea"/>
                <a:cs typeface="+mn-cs"/>
              </a:rPr>
              <a:t>CT</a:t>
            </a:r>
            <a:r>
              <a:rPr kumimoji="0" lang="en-US" sz="2400" b="1" i="0" u="none" strike="noStrike" kern="1200" cap="none" spc="0" normalizeH="0" baseline="0" noProof="0" dirty="0">
                <a:ln>
                  <a:noFill/>
                </a:ln>
                <a:solidFill>
                  <a:srgbClr val="000066"/>
                </a:solidFill>
                <a:effectLst/>
                <a:uLnTx/>
                <a:uFillTx/>
                <a:latin typeface="Courier New" charset="0"/>
                <a:ea typeface="+mn-ea"/>
                <a:cs typeface="+mn-cs"/>
              </a:rPr>
              <a:t>GACC</a:t>
            </a:r>
            <a:r>
              <a:rPr kumimoji="0" lang="en-US" sz="2400" b="0" i="0" u="none" strike="noStrike" kern="1200" cap="none" spc="0" normalizeH="0" baseline="0" noProof="0" dirty="0">
                <a:ln>
                  <a:noFill/>
                </a:ln>
                <a:solidFill>
                  <a:srgbClr val="006699"/>
                </a:solidFill>
                <a:effectLst/>
                <a:uLnTx/>
                <a:uFillTx/>
                <a:latin typeface="Courier New" charset="0"/>
                <a:ea typeface="+mn-ea"/>
                <a:cs typeface="+mn-cs"/>
              </a:rPr>
              <a:t>T</a:t>
            </a:r>
            <a:r>
              <a:rPr kumimoji="0" lang="en-US" sz="2400" b="1" i="0" u="none" strike="noStrike" kern="1200" cap="none" spc="0" normalizeH="0" baseline="0" noProof="0" dirty="0">
                <a:ln>
                  <a:noFill/>
                </a:ln>
                <a:solidFill>
                  <a:srgbClr val="000066"/>
                </a:solidFill>
                <a:effectLst/>
                <a:uLnTx/>
                <a:uFillTx/>
                <a:latin typeface="Courier New" charset="0"/>
                <a:ea typeface="+mn-ea"/>
                <a:cs typeface="+mn-cs"/>
              </a:rPr>
              <a:t>C</a:t>
            </a:r>
            <a:r>
              <a:rPr kumimoji="0" lang="en-US" sz="2400" b="0" i="0" u="none" strike="noStrike" kern="1200" cap="none" spc="0" normalizeH="0" baseline="0" noProof="0" dirty="0">
                <a:ln>
                  <a:noFill/>
                </a:ln>
                <a:solidFill>
                  <a:srgbClr val="006699"/>
                </a:solidFill>
                <a:effectLst/>
                <a:uLnTx/>
                <a:uFillTx/>
                <a:latin typeface="Courier New" charset="0"/>
                <a:ea typeface="+mn-ea"/>
                <a:cs typeface="+mn-cs"/>
              </a:rPr>
              <a:t>CA</a:t>
            </a:r>
            <a:r>
              <a:rPr kumimoji="0" lang="en-US" sz="2400" b="1" i="0" u="none" strike="noStrike" kern="1200" cap="none" spc="0" normalizeH="0" baseline="0" noProof="0" dirty="0">
                <a:ln>
                  <a:noFill/>
                </a:ln>
                <a:solidFill>
                  <a:srgbClr val="000066"/>
                </a:solidFill>
                <a:effectLst/>
                <a:uLnTx/>
                <a:uFillTx/>
                <a:latin typeface="Courier New" charset="0"/>
                <a:ea typeface="+mn-ea"/>
                <a:cs typeface="+mn-cs"/>
              </a:rPr>
              <a:t>GG</a:t>
            </a:r>
            <a:r>
              <a:rPr kumimoji="0" lang="en-US" sz="2400" b="0" i="0" u="none" strike="noStrike" kern="1200" cap="none" spc="0" normalizeH="0" baseline="0" noProof="0" dirty="0">
                <a:ln>
                  <a:noFill/>
                </a:ln>
                <a:solidFill>
                  <a:srgbClr val="006699"/>
                </a:solidFill>
                <a:effectLst/>
                <a:uLnTx/>
                <a:uFillTx/>
                <a:latin typeface="Courier New" charset="0"/>
                <a:ea typeface="+mn-ea"/>
                <a:cs typeface="+mn-cs"/>
              </a:rPr>
              <a:t>C</a:t>
            </a:r>
            <a:r>
              <a:rPr kumimoji="0" lang="en-US" sz="2400" b="1" i="0" u="none" strike="noStrike" kern="1200" cap="none" spc="0" normalizeH="0" baseline="0" noProof="0" dirty="0">
                <a:ln>
                  <a:noFill/>
                </a:ln>
                <a:solidFill>
                  <a:srgbClr val="000066"/>
                </a:solidFill>
                <a:effectLst/>
                <a:uLnTx/>
                <a:uFillTx/>
                <a:latin typeface="Courier New" charset="0"/>
                <a:ea typeface="+mn-ea"/>
                <a:cs typeface="+mn-cs"/>
              </a:rPr>
              <a:t>CGA</a:t>
            </a:r>
            <a:r>
              <a:rPr kumimoji="0" lang="en-US" sz="2400" b="0" i="0" u="none" strike="noStrike" kern="1200" cap="none" spc="0" normalizeH="0" baseline="0" noProof="0" dirty="0">
                <a:ln>
                  <a:noFill/>
                </a:ln>
                <a:solidFill>
                  <a:srgbClr val="006699"/>
                </a:solidFill>
                <a:effectLst/>
                <a:uLnTx/>
                <a:uFillTx/>
                <a:latin typeface="Courier New" charset="0"/>
                <a:ea typeface="+mn-ea"/>
                <a:cs typeface="+mn-cs"/>
              </a:rPr>
              <a:t>--</a:t>
            </a:r>
            <a:r>
              <a:rPr kumimoji="0" lang="en-US" sz="2400" b="1" i="0" u="none" strike="noStrike" kern="1200" cap="none" spc="0" normalizeH="0" baseline="0" noProof="0" dirty="0">
                <a:ln>
                  <a:noFill/>
                </a:ln>
                <a:solidFill>
                  <a:srgbClr val="000066"/>
                </a:solidFill>
                <a:effectLst/>
                <a:uLnTx/>
                <a:uFillTx/>
                <a:latin typeface="Courier New" charset="0"/>
                <a:ea typeface="+mn-ea"/>
                <a:cs typeface="+mn-cs"/>
              </a:rPr>
              <a:t>TGCCC</a:t>
            </a:r>
            <a:r>
              <a:rPr kumimoji="0" lang="en-US" sz="2400" b="0" i="0" u="none" strike="noStrike" kern="1200" cap="none" spc="0" normalizeH="0" baseline="0" noProof="0" dirty="0">
                <a:ln>
                  <a:noFill/>
                </a:ln>
                <a:solidFill>
                  <a:srgbClr val="006699"/>
                </a:solidFill>
                <a:effectLst/>
                <a:uLnTx/>
                <a:uFillTx/>
                <a:latin typeface="Courier New"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6699"/>
                </a:solidFill>
                <a:effectLst/>
                <a:uLnTx/>
                <a:uFillTx/>
                <a:latin typeface="Courier New" charset="0"/>
                <a:ea typeface="+mn-ea"/>
                <a:cs typeface="+mn-cs"/>
              </a:rPr>
              <a:t>T</a:t>
            </a:r>
            <a:r>
              <a:rPr kumimoji="0" lang="en-US" sz="2400" b="1" i="0" u="none" strike="noStrike" kern="1200" cap="none" spc="0" normalizeH="0" baseline="0" noProof="0" dirty="0">
                <a:ln>
                  <a:noFill/>
                </a:ln>
                <a:solidFill>
                  <a:srgbClr val="000066"/>
                </a:solidFill>
                <a:effectLst/>
                <a:uLnTx/>
                <a:uFillTx/>
                <a:latin typeface="Courier New" charset="0"/>
                <a:ea typeface="+mn-ea"/>
                <a:cs typeface="+mn-cs"/>
              </a:rPr>
              <a:t>AG</a:t>
            </a:r>
            <a:r>
              <a:rPr kumimoji="0" lang="en-US" sz="2400" b="0" i="0" u="none" strike="noStrike" kern="1200" cap="none" spc="0" normalizeH="0" baseline="0" noProof="0" dirty="0">
                <a:ln>
                  <a:noFill/>
                </a:ln>
                <a:solidFill>
                  <a:srgbClr val="006699"/>
                </a:solidFill>
                <a:effectLst/>
                <a:uLnTx/>
                <a:uFillTx/>
                <a:latin typeface="Courier New" charset="0"/>
                <a:ea typeface="+mn-ea"/>
                <a:cs typeface="+mn-cs"/>
              </a:rPr>
              <a:t>-</a:t>
            </a:r>
            <a:r>
              <a:rPr kumimoji="0" lang="en-US" sz="2400" b="1" i="0" u="none" strike="noStrike" kern="1200" cap="none" spc="0" normalizeH="0" baseline="0" noProof="0" dirty="0">
                <a:ln>
                  <a:noFill/>
                </a:ln>
                <a:solidFill>
                  <a:srgbClr val="000066"/>
                </a:solidFill>
                <a:effectLst/>
                <a:uLnTx/>
                <a:uFillTx/>
                <a:latin typeface="Courier New" charset="0"/>
                <a:ea typeface="+mn-ea"/>
                <a:cs typeface="+mn-cs"/>
              </a:rPr>
              <a:t>CTATCAC</a:t>
            </a:r>
            <a:r>
              <a:rPr kumimoji="0" lang="en-US" sz="2400" b="0" i="0" u="none" strike="noStrike" kern="1200" cap="none" spc="0" normalizeH="0" baseline="0" noProof="0" dirty="0">
                <a:ln>
                  <a:noFill/>
                </a:ln>
                <a:solidFill>
                  <a:srgbClr val="006699"/>
                </a:solidFill>
                <a:effectLst/>
                <a:uLnTx/>
                <a:uFillTx/>
                <a:latin typeface="Courier New" charset="0"/>
                <a:ea typeface="+mn-ea"/>
                <a:cs typeface="+mn-cs"/>
              </a:rPr>
              <a:t>--</a:t>
            </a:r>
            <a:r>
              <a:rPr kumimoji="0" lang="en-US" sz="2400" b="1" i="0" u="none" strike="noStrike" kern="1200" cap="none" spc="0" normalizeH="0" baseline="0" noProof="0" dirty="0">
                <a:ln>
                  <a:noFill/>
                </a:ln>
                <a:solidFill>
                  <a:srgbClr val="000066"/>
                </a:solidFill>
                <a:effectLst/>
                <a:uLnTx/>
                <a:uFillTx/>
                <a:latin typeface="Courier New" charset="0"/>
                <a:ea typeface="+mn-ea"/>
                <a:cs typeface="+mn-cs"/>
              </a:rPr>
              <a:t>GACC</a:t>
            </a:r>
            <a:r>
              <a:rPr kumimoji="0" lang="en-US" sz="2400" b="0" i="0" u="none" strike="noStrike" kern="1200" cap="none" spc="0" normalizeH="0" baseline="0" noProof="0" dirty="0">
                <a:ln>
                  <a:noFill/>
                </a:ln>
                <a:solidFill>
                  <a:srgbClr val="006699"/>
                </a:solidFill>
                <a:effectLst/>
                <a:uLnTx/>
                <a:uFillTx/>
                <a:latin typeface="Courier New" charset="0"/>
                <a:ea typeface="+mn-ea"/>
                <a:cs typeface="+mn-cs"/>
              </a:rPr>
              <a:t>G</a:t>
            </a:r>
            <a:r>
              <a:rPr kumimoji="0" lang="en-US" sz="2400" b="1" i="0" u="none" strike="noStrike" kern="1200" cap="none" spc="0" normalizeH="0" baseline="0" noProof="0" dirty="0">
                <a:ln>
                  <a:noFill/>
                </a:ln>
                <a:solidFill>
                  <a:srgbClr val="000066"/>
                </a:solidFill>
                <a:effectLst/>
                <a:uLnTx/>
                <a:uFillTx/>
                <a:latin typeface="Courier New" charset="0"/>
                <a:ea typeface="+mn-ea"/>
                <a:cs typeface="+mn-cs"/>
              </a:rPr>
              <a:t>C</a:t>
            </a:r>
            <a:r>
              <a:rPr kumimoji="0" lang="en-US" sz="2400" b="0" i="0" u="none" strike="noStrike" kern="1200" cap="none" spc="0" normalizeH="0" baseline="0" noProof="0" dirty="0">
                <a:ln>
                  <a:noFill/>
                </a:ln>
                <a:solidFill>
                  <a:srgbClr val="006699"/>
                </a:solidFill>
                <a:effectLst/>
                <a:uLnTx/>
                <a:uFillTx/>
                <a:latin typeface="Courier New" charset="0"/>
                <a:ea typeface="+mn-ea"/>
                <a:cs typeface="+mn-cs"/>
              </a:rPr>
              <a:t>--</a:t>
            </a:r>
            <a:r>
              <a:rPr kumimoji="0" lang="en-US" sz="2400" b="1" i="0" u="none" strike="noStrike" kern="1200" cap="none" spc="0" normalizeH="0" baseline="0" noProof="0" dirty="0">
                <a:ln>
                  <a:noFill/>
                </a:ln>
                <a:solidFill>
                  <a:srgbClr val="000066"/>
                </a:solidFill>
                <a:effectLst/>
                <a:uLnTx/>
                <a:uFillTx/>
                <a:latin typeface="Courier New" charset="0"/>
                <a:ea typeface="+mn-ea"/>
                <a:cs typeface="+mn-cs"/>
              </a:rPr>
              <a:t>GG</a:t>
            </a:r>
            <a:r>
              <a:rPr kumimoji="0" lang="en-US" sz="2400" b="0" i="0" u="none" strike="noStrike" kern="1200" cap="none" spc="0" normalizeH="0" baseline="0" noProof="0" dirty="0">
                <a:ln>
                  <a:noFill/>
                </a:ln>
                <a:solidFill>
                  <a:srgbClr val="006699"/>
                </a:solidFill>
                <a:effectLst/>
                <a:uLnTx/>
                <a:uFillTx/>
                <a:latin typeface="Courier New" charset="0"/>
                <a:ea typeface="+mn-ea"/>
                <a:cs typeface="+mn-cs"/>
              </a:rPr>
              <a:t>T</a:t>
            </a:r>
            <a:r>
              <a:rPr kumimoji="0" lang="en-US" sz="2400" b="1" i="0" u="none" strike="noStrike" kern="1200" cap="none" spc="0" normalizeH="0" baseline="0" noProof="0" dirty="0">
                <a:ln>
                  <a:noFill/>
                </a:ln>
                <a:solidFill>
                  <a:srgbClr val="000066"/>
                </a:solidFill>
                <a:effectLst/>
                <a:uLnTx/>
                <a:uFillTx/>
                <a:latin typeface="Courier New" charset="0"/>
                <a:ea typeface="+mn-ea"/>
                <a:cs typeface="+mn-cs"/>
              </a:rPr>
              <a:t>CGA</a:t>
            </a:r>
            <a:r>
              <a:rPr kumimoji="0" lang="en-US" sz="2400" b="0" i="0" u="none" strike="noStrike" kern="1200" cap="none" spc="0" normalizeH="0" baseline="0" noProof="0" dirty="0">
                <a:ln>
                  <a:noFill/>
                </a:ln>
                <a:solidFill>
                  <a:srgbClr val="006699"/>
                </a:solidFill>
                <a:effectLst/>
                <a:uLnTx/>
                <a:uFillTx/>
                <a:latin typeface="Courier New" charset="0"/>
                <a:ea typeface="+mn-ea"/>
                <a:cs typeface="+mn-cs"/>
              </a:rPr>
              <a:t>TT</a:t>
            </a:r>
            <a:r>
              <a:rPr kumimoji="0" lang="en-US" sz="2400" b="1" i="0" u="none" strike="noStrike" kern="1200" cap="none" spc="0" normalizeH="0" baseline="0" noProof="0" dirty="0">
                <a:ln>
                  <a:noFill/>
                </a:ln>
                <a:solidFill>
                  <a:srgbClr val="000066"/>
                </a:solidFill>
                <a:effectLst/>
                <a:uLnTx/>
                <a:uFillTx/>
                <a:latin typeface="Courier New" charset="0"/>
                <a:ea typeface="+mn-ea"/>
                <a:cs typeface="+mn-cs"/>
              </a:rPr>
              <a:t>TGCCC</a:t>
            </a:r>
            <a:r>
              <a:rPr kumimoji="0" lang="en-US" sz="2400" b="0" i="0" u="none" strike="noStrike" kern="1200" cap="none" spc="0" normalizeH="0" baseline="0" noProof="0" dirty="0">
                <a:ln>
                  <a:noFill/>
                </a:ln>
                <a:solidFill>
                  <a:srgbClr val="006699"/>
                </a:solidFill>
                <a:effectLst/>
                <a:uLnTx/>
                <a:uFillTx/>
                <a:latin typeface="Courier New" charset="0"/>
                <a:ea typeface="+mn-ea"/>
                <a:cs typeface="+mn-cs"/>
              </a:rPr>
              <a:t>GAC</a:t>
            </a:r>
          </a:p>
        </p:txBody>
      </p:sp>
      <p:sp>
        <p:nvSpPr>
          <p:cNvPr id="10" name="灯片编号占位符 9">
            <a:extLst>
              <a:ext uri="{FF2B5EF4-FFF2-40B4-BE49-F238E27FC236}">
                <a16:creationId xmlns:a16="http://schemas.microsoft.com/office/drawing/2014/main" id="{804BBF6E-A2C3-4DF8-B477-4CBAA6D69021}"/>
              </a:ext>
            </a:extLst>
          </p:cNvPr>
          <p:cNvSpPr>
            <a:spLocks noGrp="1"/>
          </p:cNvSpPr>
          <p:nvPr>
            <p:ph type="sldNum" sz="quarter" idx="12"/>
          </p:nvPr>
        </p:nvSpPr>
        <p:spPr/>
        <p:txBody>
          <a:bodyPr/>
          <a:lstStyle/>
          <a:p>
            <a:fld id="{DC8BB421-126E-41CB-B73A-69D52E98CAE3}" type="slidenum">
              <a:rPr lang="zh-CN" altLang="en-US" smtClean="0"/>
              <a:t>73</a:t>
            </a:fld>
            <a:endParaRPr lang="zh-CN" altLang="en-US" dirty="0"/>
          </a:p>
        </p:txBody>
      </p:sp>
    </p:spTree>
    <p:extLst>
      <p:ext uri="{BB962C8B-B14F-4D97-AF65-F5344CB8AC3E}">
        <p14:creationId xmlns:p14="http://schemas.microsoft.com/office/powerpoint/2010/main" val="40543757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13A226-BC81-4D87-9C21-0B39FC69541A}"/>
              </a:ext>
            </a:extLst>
          </p:cNvPr>
          <p:cNvSpPr>
            <a:spLocks noGrp="1"/>
          </p:cNvSpPr>
          <p:nvPr>
            <p:ph type="title"/>
          </p:nvPr>
        </p:nvSpPr>
        <p:spPr/>
        <p:txBody>
          <a:bodyPr/>
          <a:lstStyle/>
          <a:p>
            <a:r>
              <a:rPr lang="en-US" altLang="zh-CN" dirty="0"/>
              <a:t>How similar are two strings? (Continued)</a:t>
            </a:r>
            <a:endParaRPr lang="zh-CN" altLang="en-US" dirty="0"/>
          </a:p>
        </p:txBody>
      </p:sp>
      <p:sp>
        <p:nvSpPr>
          <p:cNvPr id="3" name="内容占位符 2">
            <a:extLst>
              <a:ext uri="{FF2B5EF4-FFF2-40B4-BE49-F238E27FC236}">
                <a16:creationId xmlns:a16="http://schemas.microsoft.com/office/drawing/2014/main" id="{4EAB75D3-40A5-47F7-93F0-41A66A9443BC}"/>
              </a:ext>
            </a:extLst>
          </p:cNvPr>
          <p:cNvSpPr>
            <a:spLocks noGrp="1"/>
          </p:cNvSpPr>
          <p:nvPr>
            <p:ph idx="1"/>
          </p:nvPr>
        </p:nvSpPr>
        <p:spPr/>
        <p:txBody>
          <a:bodyPr/>
          <a:lstStyle/>
          <a:p>
            <a:r>
              <a:rPr lang="en-US" altLang="zh-CN" b="1" dirty="0"/>
              <a:t>Machine Translation (Task: Chinese -&gt; English)</a:t>
            </a:r>
          </a:p>
          <a:p>
            <a:pPr lvl="1"/>
            <a:r>
              <a:rPr lang="en-US" altLang="zh-CN" dirty="0"/>
              <a:t>Chinese:</a:t>
            </a:r>
            <a:r>
              <a:rPr lang="zh-CN" altLang="en-US" dirty="0"/>
              <a:t> </a:t>
            </a:r>
            <a:r>
              <a:rPr lang="en-US" altLang="zh-CN" dirty="0"/>
              <a:t>	</a:t>
            </a:r>
            <a:r>
              <a:rPr lang="zh-CN" altLang="en-US" dirty="0"/>
              <a:t>这个机场的安全工作由以色列方面负责</a:t>
            </a:r>
            <a:endParaRPr lang="en-US" altLang="zh-CN" dirty="0"/>
          </a:p>
          <a:p>
            <a:pPr lvl="1"/>
            <a:r>
              <a:rPr lang="en-US" altLang="zh-CN" dirty="0"/>
              <a:t>Reference: 	Israel officials are responsible for airport security</a:t>
            </a:r>
          </a:p>
          <a:p>
            <a:pPr lvl="1"/>
            <a:r>
              <a:rPr lang="en-US" altLang="zh-CN" dirty="0"/>
              <a:t>Model 1: 	Israel officials responsibility of airport safety</a:t>
            </a:r>
          </a:p>
          <a:p>
            <a:pPr lvl="1"/>
            <a:r>
              <a:rPr lang="en-US" altLang="zh-CN" dirty="0"/>
              <a:t>Model 2: 	Israel is responsible for safety work at this airport</a:t>
            </a:r>
          </a:p>
          <a:p>
            <a:pPr lvl="1"/>
            <a:r>
              <a:rPr lang="en-US" altLang="zh-CN" dirty="0"/>
              <a:t>Model 3: 	Israel presides over the security of the airport</a:t>
            </a:r>
          </a:p>
          <a:p>
            <a:pPr lvl="1"/>
            <a:r>
              <a:rPr lang="en-US" altLang="zh-CN" dirty="0"/>
              <a:t>Model 4: 	Israel took charge of the airport security</a:t>
            </a:r>
          </a:p>
          <a:p>
            <a:r>
              <a:rPr lang="en-US" altLang="zh-CN" b="1" dirty="0"/>
              <a:t>Which translation model is the best? </a:t>
            </a:r>
          </a:p>
          <a:p>
            <a:pPr lvl="1"/>
            <a:endParaRPr lang="en-US" altLang="zh-CN" b="1" dirty="0"/>
          </a:p>
          <a:p>
            <a:pPr lvl="1"/>
            <a:endParaRPr lang="en-US" altLang="zh-CN" b="1" dirty="0"/>
          </a:p>
          <a:p>
            <a:pPr lvl="1"/>
            <a:endParaRPr lang="zh-CN" altLang="en-US" b="1" dirty="0"/>
          </a:p>
          <a:p>
            <a:pPr lvl="1"/>
            <a:endParaRPr lang="en-US" altLang="zh-CN" b="1" dirty="0"/>
          </a:p>
          <a:p>
            <a:endParaRPr lang="zh-CN" altLang="en-US" dirty="0"/>
          </a:p>
        </p:txBody>
      </p:sp>
      <p:sp>
        <p:nvSpPr>
          <p:cNvPr id="8" name="灯片编号占位符 7">
            <a:extLst>
              <a:ext uri="{FF2B5EF4-FFF2-40B4-BE49-F238E27FC236}">
                <a16:creationId xmlns:a16="http://schemas.microsoft.com/office/drawing/2014/main" id="{2D944598-C13D-417A-AEF0-44AE8E9D8768}"/>
              </a:ext>
            </a:extLst>
          </p:cNvPr>
          <p:cNvSpPr>
            <a:spLocks noGrp="1"/>
          </p:cNvSpPr>
          <p:nvPr>
            <p:ph type="sldNum" sz="quarter" idx="12"/>
          </p:nvPr>
        </p:nvSpPr>
        <p:spPr/>
        <p:txBody>
          <a:bodyPr/>
          <a:lstStyle/>
          <a:p>
            <a:fld id="{DC8BB421-126E-41CB-B73A-69D52E98CAE3}" type="slidenum">
              <a:rPr lang="zh-CN" altLang="en-US" smtClean="0"/>
              <a:t>74</a:t>
            </a:fld>
            <a:endParaRPr lang="zh-CN" altLang="en-US" dirty="0"/>
          </a:p>
        </p:txBody>
      </p:sp>
    </p:spTree>
    <p:extLst>
      <p:ext uri="{BB962C8B-B14F-4D97-AF65-F5344CB8AC3E}">
        <p14:creationId xmlns:p14="http://schemas.microsoft.com/office/powerpoint/2010/main" val="25656080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DEF77-DF4D-457D-97E6-456680DE4466}"/>
              </a:ext>
            </a:extLst>
          </p:cNvPr>
          <p:cNvSpPr>
            <a:spLocks noGrp="1"/>
          </p:cNvSpPr>
          <p:nvPr>
            <p:ph type="title"/>
          </p:nvPr>
        </p:nvSpPr>
        <p:spPr/>
        <p:txBody>
          <a:bodyPr/>
          <a:lstStyle/>
          <a:p>
            <a:r>
              <a:rPr lang="en-US" altLang="zh-CN" dirty="0"/>
              <a:t>Minimum</a:t>
            </a:r>
            <a:r>
              <a:rPr lang="zh-CN" altLang="en-US" dirty="0"/>
              <a:t> </a:t>
            </a:r>
            <a:r>
              <a:rPr lang="en-US" altLang="zh-CN" dirty="0"/>
              <a:t>Edit Distance </a:t>
            </a:r>
            <a:endParaRPr lang="zh-CN" altLang="en-US" dirty="0"/>
          </a:p>
        </p:txBody>
      </p:sp>
      <p:sp>
        <p:nvSpPr>
          <p:cNvPr id="3" name="内容占位符 2">
            <a:extLst>
              <a:ext uri="{FF2B5EF4-FFF2-40B4-BE49-F238E27FC236}">
                <a16:creationId xmlns:a16="http://schemas.microsoft.com/office/drawing/2014/main" id="{81EFE347-2453-4DCB-9393-5824D18ACCCF}"/>
              </a:ext>
            </a:extLst>
          </p:cNvPr>
          <p:cNvSpPr>
            <a:spLocks noGrp="1"/>
          </p:cNvSpPr>
          <p:nvPr>
            <p:ph idx="1"/>
          </p:nvPr>
        </p:nvSpPr>
        <p:spPr/>
        <p:txBody>
          <a:bodyPr/>
          <a:lstStyle/>
          <a:p>
            <a:r>
              <a:rPr lang="en-US" altLang="zh-CN" b="1" dirty="0"/>
              <a:t>The minimum edit distance between two strings</a:t>
            </a:r>
          </a:p>
          <a:p>
            <a:pPr lvl="1"/>
            <a:r>
              <a:rPr lang="en-US" altLang="zh-CN" dirty="0">
                <a:solidFill>
                  <a:srgbClr val="0068B7"/>
                </a:solidFill>
              </a:rPr>
              <a:t>String X</a:t>
            </a:r>
            <a:r>
              <a:rPr lang="en-US" altLang="zh-CN" dirty="0"/>
              <a:t> -&gt; </a:t>
            </a:r>
            <a:r>
              <a:rPr lang="en-US" altLang="zh-CN" dirty="0">
                <a:solidFill>
                  <a:schemeClr val="accent2"/>
                </a:solidFill>
              </a:rPr>
              <a:t>String Y</a:t>
            </a:r>
          </a:p>
          <a:p>
            <a:r>
              <a:rPr lang="en-US" altLang="zh-CN" b="1" dirty="0"/>
              <a:t>Is the minimum number of editing operations</a:t>
            </a:r>
          </a:p>
          <a:p>
            <a:pPr lvl="1"/>
            <a:r>
              <a:rPr lang="en-US" altLang="zh-CN" dirty="0"/>
              <a:t>Insertion (</a:t>
            </a:r>
            <a:r>
              <a:rPr lang="en-US" altLang="zh-CN" dirty="0" err="1"/>
              <a:t>i</a:t>
            </a:r>
            <a:r>
              <a:rPr lang="en-US" altLang="zh-CN" dirty="0"/>
              <a:t>)</a:t>
            </a:r>
          </a:p>
          <a:p>
            <a:pPr lvl="1"/>
            <a:r>
              <a:rPr lang="en-US" altLang="zh-CN" dirty="0"/>
              <a:t>Deletion (d)</a:t>
            </a:r>
          </a:p>
          <a:p>
            <a:pPr lvl="1"/>
            <a:r>
              <a:rPr lang="en-US" altLang="zh-CN" dirty="0"/>
              <a:t>Substitution (s)</a:t>
            </a:r>
          </a:p>
          <a:p>
            <a:r>
              <a:rPr lang="en-US" altLang="zh-CN" b="1" dirty="0"/>
              <a:t>T</a:t>
            </a:r>
            <a:r>
              <a:rPr lang="en-US" altLang="zh-CN" sz="2800" b="1" dirty="0"/>
              <a:t>ransform </a:t>
            </a:r>
            <a:r>
              <a:rPr lang="en-US" altLang="zh-CN" sz="2800" b="1" dirty="0">
                <a:solidFill>
                  <a:srgbClr val="0068B7"/>
                </a:solidFill>
              </a:rPr>
              <a:t>String X</a:t>
            </a:r>
            <a:r>
              <a:rPr lang="en-US" altLang="zh-CN" sz="2800" b="1" dirty="0"/>
              <a:t> into </a:t>
            </a:r>
            <a:r>
              <a:rPr lang="en-US" altLang="zh-CN" sz="2800" b="1" dirty="0">
                <a:solidFill>
                  <a:schemeClr val="accent2"/>
                </a:solidFill>
              </a:rPr>
              <a:t>String Y</a:t>
            </a:r>
            <a:endParaRPr lang="en-US" altLang="zh-CN" b="1" dirty="0">
              <a:solidFill>
                <a:schemeClr val="accent2"/>
              </a:solidFill>
            </a:endParaRPr>
          </a:p>
          <a:p>
            <a:endParaRPr lang="en-US" altLang="zh-CN" dirty="0"/>
          </a:p>
          <a:p>
            <a:endParaRPr lang="zh-CN" altLang="en-US" dirty="0"/>
          </a:p>
        </p:txBody>
      </p:sp>
      <p:sp>
        <p:nvSpPr>
          <p:cNvPr id="8" name="灯片编号占位符 7">
            <a:extLst>
              <a:ext uri="{FF2B5EF4-FFF2-40B4-BE49-F238E27FC236}">
                <a16:creationId xmlns:a16="http://schemas.microsoft.com/office/drawing/2014/main" id="{52379549-DCBE-4EC8-B213-D40531D0434C}"/>
              </a:ext>
            </a:extLst>
          </p:cNvPr>
          <p:cNvSpPr>
            <a:spLocks noGrp="1"/>
          </p:cNvSpPr>
          <p:nvPr>
            <p:ph type="sldNum" sz="quarter" idx="12"/>
          </p:nvPr>
        </p:nvSpPr>
        <p:spPr/>
        <p:txBody>
          <a:bodyPr/>
          <a:lstStyle/>
          <a:p>
            <a:fld id="{DC8BB421-126E-41CB-B73A-69D52E98CAE3}" type="slidenum">
              <a:rPr lang="zh-CN" altLang="en-US" smtClean="0"/>
              <a:t>75</a:t>
            </a:fld>
            <a:endParaRPr lang="zh-CN" altLang="en-US" dirty="0"/>
          </a:p>
        </p:txBody>
      </p:sp>
    </p:spTree>
    <p:extLst>
      <p:ext uri="{BB962C8B-B14F-4D97-AF65-F5344CB8AC3E}">
        <p14:creationId xmlns:p14="http://schemas.microsoft.com/office/powerpoint/2010/main" val="33482431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D4D89-8E52-473C-94A2-7172D62EA1F0}"/>
              </a:ext>
            </a:extLst>
          </p:cNvPr>
          <p:cNvSpPr>
            <a:spLocks noGrp="1"/>
          </p:cNvSpPr>
          <p:nvPr>
            <p:ph type="title"/>
          </p:nvPr>
        </p:nvSpPr>
        <p:spPr/>
        <p:txBody>
          <a:bodyPr>
            <a:normAutofit fontScale="90000"/>
          </a:bodyPr>
          <a:lstStyle/>
          <a:p>
            <a:r>
              <a:rPr lang="en-US" altLang="zh-CN" dirty="0"/>
              <a:t>Minimum Edit Distance</a:t>
            </a:r>
            <a:r>
              <a:rPr lang="zh-CN" altLang="en-US" dirty="0"/>
              <a:t> </a:t>
            </a:r>
            <a:r>
              <a:rPr lang="en-US" altLang="zh-CN" dirty="0"/>
              <a:t>(MED)</a:t>
            </a:r>
            <a:endParaRPr lang="zh-CN" altLang="en-US" dirty="0"/>
          </a:p>
        </p:txBody>
      </p:sp>
      <p:sp>
        <p:nvSpPr>
          <p:cNvPr id="5" name="Content Placeholder 7">
            <a:extLst>
              <a:ext uri="{FF2B5EF4-FFF2-40B4-BE49-F238E27FC236}">
                <a16:creationId xmlns:a16="http://schemas.microsoft.com/office/drawing/2014/main" id="{66C4F31B-B722-4E41-AC8A-5699B331D692}"/>
              </a:ext>
            </a:extLst>
          </p:cNvPr>
          <p:cNvSpPr txBox="1">
            <a:spLocks/>
          </p:cNvSpPr>
          <p:nvPr/>
        </p:nvSpPr>
        <p:spPr>
          <a:xfrm>
            <a:off x="479425" y="1358106"/>
            <a:ext cx="6484412" cy="2329474"/>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400" rtl="0" eaLnBrk="0" fontAlgn="base" latinLnBrk="0" hangingPunct="0">
              <a:lnSpc>
                <a:spcPct val="150000"/>
              </a:lnSpc>
              <a:spcBef>
                <a:spcPts val="1000"/>
              </a:spcBef>
              <a:spcAft>
                <a:spcPct val="0"/>
              </a:spcAft>
              <a:buClrTx/>
              <a:buSzTx/>
              <a:buFont typeface="Arial"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rPr>
              <a:t>Two strings and their </a:t>
            </a:r>
            <a:r>
              <a:rPr kumimoji="0" lang="en-US" sz="2800" b="1"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rPr>
              <a:t>alignment</a:t>
            </a:r>
            <a:endParaRPr lang="en-US" dirty="0">
              <a:solidFill>
                <a:prstClr val="black"/>
              </a:solidFill>
              <a:latin typeface="Arial" panose="020B0604020202020204"/>
            </a:endParaRPr>
          </a:p>
          <a:p>
            <a:pPr marL="228594" marR="0" lvl="0" indent="-228594" algn="l" defTabSz="914400" rtl="0" eaLnBrk="0" fontAlgn="base" latinLnBrk="0" hangingPunct="0">
              <a:lnSpc>
                <a:spcPct val="150000"/>
              </a:lnSpc>
              <a:spcBef>
                <a:spcPts val="1000"/>
              </a:spcBef>
              <a:spcAft>
                <a:spcPct val="0"/>
              </a:spcAft>
              <a:buClrTx/>
              <a:buSzTx/>
              <a:buFont typeface="Arial" charset="0"/>
              <a:buChar char="•"/>
              <a:tabLst/>
              <a:defRPr/>
            </a:pPr>
            <a:r>
              <a:rPr lang="en-US" dirty="0">
                <a:solidFill>
                  <a:srgbClr val="0068B7"/>
                </a:solidFill>
                <a:latin typeface="Arial" panose="020B0604020202020204"/>
              </a:rPr>
              <a:t>String X</a:t>
            </a:r>
            <a:r>
              <a:rPr lang="en-US" dirty="0">
                <a:solidFill>
                  <a:prstClr val="black"/>
                </a:solidFill>
                <a:latin typeface="Arial" panose="020B0604020202020204"/>
              </a:rPr>
              <a:t> = INTENTION</a:t>
            </a:r>
          </a:p>
          <a:p>
            <a:pPr marL="228594" marR="0" lvl="0" indent="-228594" algn="l" defTabSz="914400" rtl="0" eaLnBrk="0" fontAlgn="base" latinLnBrk="0" hangingPunct="0">
              <a:lnSpc>
                <a:spcPct val="150000"/>
              </a:lnSpc>
              <a:spcBef>
                <a:spcPts val="1000"/>
              </a:spcBef>
              <a:spcAft>
                <a:spcPct val="0"/>
              </a:spcAft>
              <a:buClrTx/>
              <a:buSzTx/>
              <a:buFont typeface="Arial" charset="0"/>
              <a:buChar char="•"/>
              <a:tabLst/>
              <a:defRPr/>
            </a:pPr>
            <a:r>
              <a:rPr kumimoji="0" lang="en-US" sz="2800" b="0" i="0" u="none" strike="noStrike" kern="1200" cap="none" spc="0" normalizeH="0" baseline="0" noProof="0" dirty="0">
                <a:ln>
                  <a:noFill/>
                </a:ln>
                <a:solidFill>
                  <a:schemeClr val="accent2"/>
                </a:solidFill>
                <a:effectLst/>
                <a:uLnTx/>
                <a:uFillTx/>
                <a:latin typeface="Arial" panose="020B0604020202020204"/>
                <a:ea typeface="SimSun" panose="02010600030101010101" pitchFamily="2" charset="-122"/>
                <a:cs typeface="+mn-cs"/>
              </a:rPr>
              <a:t>String Y</a:t>
            </a:r>
            <a:r>
              <a:rPr kumimoji="0" lang="en-US" sz="28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rPr>
              <a:t> = EXECUTION</a:t>
            </a:r>
          </a:p>
          <a:p>
            <a:pPr marL="228594" marR="0" lvl="0" indent="-228594" algn="l" defTabSz="914400" rtl="0" eaLnBrk="0" fontAlgn="base" latinLnBrk="0" hangingPunct="0">
              <a:lnSpc>
                <a:spcPct val="150000"/>
              </a:lnSpc>
              <a:spcBef>
                <a:spcPts val="1000"/>
              </a:spcBef>
              <a:spcAft>
                <a:spcPct val="0"/>
              </a:spcAft>
              <a:buClrTx/>
              <a:buSzTx/>
              <a:buFont typeface="Arial" charset="0"/>
              <a:buChar char="•"/>
              <a:tabLst/>
              <a:defRPr/>
            </a:pPr>
            <a:endParaRPr kumimoji="0" lang="en-US" sz="28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endParaRPr>
          </a:p>
        </p:txBody>
      </p:sp>
      <p:sp>
        <p:nvSpPr>
          <p:cNvPr id="3" name="TextBox 2">
            <a:extLst>
              <a:ext uri="{FF2B5EF4-FFF2-40B4-BE49-F238E27FC236}">
                <a16:creationId xmlns:a16="http://schemas.microsoft.com/office/drawing/2014/main" id="{5BFDDC30-9AD6-324C-8168-1AE8A37AB8FE}"/>
              </a:ext>
            </a:extLst>
          </p:cNvPr>
          <p:cNvSpPr txBox="1"/>
          <p:nvPr/>
        </p:nvSpPr>
        <p:spPr>
          <a:xfrm>
            <a:off x="1206054" y="3947784"/>
            <a:ext cx="319318" cy="523220"/>
          </a:xfrm>
          <a:prstGeom prst="rect">
            <a:avLst/>
          </a:prstGeom>
          <a:noFill/>
        </p:spPr>
        <p:txBody>
          <a:bodyPr wrap="none" rtlCol="0">
            <a:spAutoFit/>
          </a:bodyPr>
          <a:lstStyle/>
          <a:p>
            <a:r>
              <a:rPr lang="en-CN" sz="2800" dirty="0">
                <a:solidFill>
                  <a:schemeClr val="accent1"/>
                </a:solidFill>
              </a:rPr>
              <a:t>I</a:t>
            </a:r>
          </a:p>
        </p:txBody>
      </p:sp>
      <p:sp>
        <p:nvSpPr>
          <p:cNvPr id="7" name="TextBox 6">
            <a:extLst>
              <a:ext uri="{FF2B5EF4-FFF2-40B4-BE49-F238E27FC236}">
                <a16:creationId xmlns:a16="http://schemas.microsoft.com/office/drawing/2014/main" id="{4E5CE08E-0AF1-5748-A036-CB64577773DA}"/>
              </a:ext>
            </a:extLst>
          </p:cNvPr>
          <p:cNvSpPr txBox="1"/>
          <p:nvPr/>
        </p:nvSpPr>
        <p:spPr>
          <a:xfrm>
            <a:off x="1823149" y="3947784"/>
            <a:ext cx="425116" cy="523220"/>
          </a:xfrm>
          <a:prstGeom prst="rect">
            <a:avLst/>
          </a:prstGeom>
          <a:noFill/>
        </p:spPr>
        <p:txBody>
          <a:bodyPr wrap="none" rtlCol="0">
            <a:spAutoFit/>
          </a:bodyPr>
          <a:lstStyle/>
          <a:p>
            <a:r>
              <a:rPr lang="en-CN" sz="2800" dirty="0">
                <a:solidFill>
                  <a:schemeClr val="accent1"/>
                </a:solidFill>
              </a:rPr>
              <a:t>N</a:t>
            </a:r>
          </a:p>
        </p:txBody>
      </p:sp>
      <p:sp>
        <p:nvSpPr>
          <p:cNvPr id="8" name="TextBox 7">
            <a:extLst>
              <a:ext uri="{FF2B5EF4-FFF2-40B4-BE49-F238E27FC236}">
                <a16:creationId xmlns:a16="http://schemas.microsoft.com/office/drawing/2014/main" id="{1CECEA1F-F791-684C-90B8-FAB8AF255492}"/>
              </a:ext>
            </a:extLst>
          </p:cNvPr>
          <p:cNvSpPr txBox="1"/>
          <p:nvPr/>
        </p:nvSpPr>
        <p:spPr>
          <a:xfrm>
            <a:off x="2440244" y="3947784"/>
            <a:ext cx="394660" cy="523220"/>
          </a:xfrm>
          <a:prstGeom prst="rect">
            <a:avLst/>
          </a:prstGeom>
          <a:noFill/>
        </p:spPr>
        <p:txBody>
          <a:bodyPr wrap="none" rtlCol="0">
            <a:spAutoFit/>
          </a:bodyPr>
          <a:lstStyle/>
          <a:p>
            <a:r>
              <a:rPr lang="en-CN" sz="2800" dirty="0">
                <a:solidFill>
                  <a:schemeClr val="accent1"/>
                </a:solidFill>
              </a:rPr>
              <a:t>T</a:t>
            </a:r>
          </a:p>
        </p:txBody>
      </p:sp>
      <p:sp>
        <p:nvSpPr>
          <p:cNvPr id="9" name="TextBox 8">
            <a:extLst>
              <a:ext uri="{FF2B5EF4-FFF2-40B4-BE49-F238E27FC236}">
                <a16:creationId xmlns:a16="http://schemas.microsoft.com/office/drawing/2014/main" id="{1AC68FC0-C0DF-E64B-90B7-62FB9255A050}"/>
              </a:ext>
            </a:extLst>
          </p:cNvPr>
          <p:cNvSpPr txBox="1"/>
          <p:nvPr/>
        </p:nvSpPr>
        <p:spPr>
          <a:xfrm>
            <a:off x="3057339" y="3947784"/>
            <a:ext cx="386644" cy="523220"/>
          </a:xfrm>
          <a:prstGeom prst="rect">
            <a:avLst/>
          </a:prstGeom>
          <a:noFill/>
        </p:spPr>
        <p:txBody>
          <a:bodyPr wrap="none" rtlCol="0">
            <a:spAutoFit/>
          </a:bodyPr>
          <a:lstStyle/>
          <a:p>
            <a:r>
              <a:rPr lang="en-CN" sz="2800" dirty="0">
                <a:solidFill>
                  <a:schemeClr val="accent1"/>
                </a:solidFill>
              </a:rPr>
              <a:t>E</a:t>
            </a:r>
          </a:p>
        </p:txBody>
      </p:sp>
      <p:sp>
        <p:nvSpPr>
          <p:cNvPr id="10" name="TextBox 9">
            <a:extLst>
              <a:ext uri="{FF2B5EF4-FFF2-40B4-BE49-F238E27FC236}">
                <a16:creationId xmlns:a16="http://schemas.microsoft.com/office/drawing/2014/main" id="{93342622-32B6-B84B-98D0-372D58282236}"/>
              </a:ext>
            </a:extLst>
          </p:cNvPr>
          <p:cNvSpPr txBox="1"/>
          <p:nvPr/>
        </p:nvSpPr>
        <p:spPr>
          <a:xfrm>
            <a:off x="3674434" y="3947784"/>
            <a:ext cx="380232" cy="523220"/>
          </a:xfrm>
          <a:prstGeom prst="rect">
            <a:avLst/>
          </a:prstGeom>
          <a:noFill/>
        </p:spPr>
        <p:txBody>
          <a:bodyPr wrap="none" rtlCol="0">
            <a:spAutoFit/>
          </a:bodyPr>
          <a:lstStyle/>
          <a:p>
            <a:r>
              <a:rPr lang="zh-CN" altLang="en-US" sz="2800" dirty="0">
                <a:solidFill>
                  <a:schemeClr val="accent1"/>
                </a:solidFill>
              </a:rPr>
              <a:t>*</a:t>
            </a:r>
            <a:endParaRPr lang="en-CN" sz="2800" dirty="0">
              <a:solidFill>
                <a:schemeClr val="accent1"/>
              </a:solidFill>
            </a:endParaRPr>
          </a:p>
        </p:txBody>
      </p:sp>
      <p:sp>
        <p:nvSpPr>
          <p:cNvPr id="11" name="TextBox 10">
            <a:extLst>
              <a:ext uri="{FF2B5EF4-FFF2-40B4-BE49-F238E27FC236}">
                <a16:creationId xmlns:a16="http://schemas.microsoft.com/office/drawing/2014/main" id="{DAFB3403-8D0E-A241-BB1D-F42E14FF1FFB}"/>
              </a:ext>
            </a:extLst>
          </p:cNvPr>
          <p:cNvSpPr txBox="1"/>
          <p:nvPr/>
        </p:nvSpPr>
        <p:spPr>
          <a:xfrm>
            <a:off x="4291529" y="3947784"/>
            <a:ext cx="425116" cy="523220"/>
          </a:xfrm>
          <a:prstGeom prst="rect">
            <a:avLst/>
          </a:prstGeom>
          <a:noFill/>
        </p:spPr>
        <p:txBody>
          <a:bodyPr wrap="none" rtlCol="0">
            <a:spAutoFit/>
          </a:bodyPr>
          <a:lstStyle/>
          <a:p>
            <a:r>
              <a:rPr lang="en-CN" sz="2800" dirty="0">
                <a:solidFill>
                  <a:schemeClr val="accent1"/>
                </a:solidFill>
              </a:rPr>
              <a:t>N</a:t>
            </a:r>
          </a:p>
        </p:txBody>
      </p:sp>
      <p:sp>
        <p:nvSpPr>
          <p:cNvPr id="12" name="TextBox 11">
            <a:extLst>
              <a:ext uri="{FF2B5EF4-FFF2-40B4-BE49-F238E27FC236}">
                <a16:creationId xmlns:a16="http://schemas.microsoft.com/office/drawing/2014/main" id="{F2DDD2F4-0F2F-2B46-8E87-4D7FDB39205A}"/>
              </a:ext>
            </a:extLst>
          </p:cNvPr>
          <p:cNvSpPr txBox="1"/>
          <p:nvPr/>
        </p:nvSpPr>
        <p:spPr>
          <a:xfrm>
            <a:off x="4908624" y="3947784"/>
            <a:ext cx="394660" cy="523220"/>
          </a:xfrm>
          <a:prstGeom prst="rect">
            <a:avLst/>
          </a:prstGeom>
          <a:noFill/>
        </p:spPr>
        <p:txBody>
          <a:bodyPr wrap="none" rtlCol="0">
            <a:spAutoFit/>
          </a:bodyPr>
          <a:lstStyle/>
          <a:p>
            <a:r>
              <a:rPr lang="en-CN" sz="2800" dirty="0">
                <a:solidFill>
                  <a:schemeClr val="accent1"/>
                </a:solidFill>
              </a:rPr>
              <a:t>T</a:t>
            </a:r>
          </a:p>
        </p:txBody>
      </p:sp>
      <p:sp>
        <p:nvSpPr>
          <p:cNvPr id="13" name="TextBox 12">
            <a:extLst>
              <a:ext uri="{FF2B5EF4-FFF2-40B4-BE49-F238E27FC236}">
                <a16:creationId xmlns:a16="http://schemas.microsoft.com/office/drawing/2014/main" id="{6D6E13FC-D5D1-ED4C-A867-5FDB3A8E8A9A}"/>
              </a:ext>
            </a:extLst>
          </p:cNvPr>
          <p:cNvSpPr txBox="1"/>
          <p:nvPr/>
        </p:nvSpPr>
        <p:spPr>
          <a:xfrm>
            <a:off x="5525719" y="3947784"/>
            <a:ext cx="319318" cy="523220"/>
          </a:xfrm>
          <a:prstGeom prst="rect">
            <a:avLst/>
          </a:prstGeom>
          <a:noFill/>
        </p:spPr>
        <p:txBody>
          <a:bodyPr wrap="none" rtlCol="0">
            <a:spAutoFit/>
          </a:bodyPr>
          <a:lstStyle/>
          <a:p>
            <a:r>
              <a:rPr lang="en-CN" sz="2800" dirty="0">
                <a:solidFill>
                  <a:schemeClr val="accent1"/>
                </a:solidFill>
              </a:rPr>
              <a:t>I</a:t>
            </a:r>
          </a:p>
        </p:txBody>
      </p:sp>
      <p:sp>
        <p:nvSpPr>
          <p:cNvPr id="14" name="TextBox 13">
            <a:extLst>
              <a:ext uri="{FF2B5EF4-FFF2-40B4-BE49-F238E27FC236}">
                <a16:creationId xmlns:a16="http://schemas.microsoft.com/office/drawing/2014/main" id="{BFA567A9-C9DC-184B-80CB-56E5FA514D14}"/>
              </a:ext>
            </a:extLst>
          </p:cNvPr>
          <p:cNvSpPr txBox="1"/>
          <p:nvPr/>
        </p:nvSpPr>
        <p:spPr>
          <a:xfrm>
            <a:off x="6142814" y="3947784"/>
            <a:ext cx="437940" cy="523220"/>
          </a:xfrm>
          <a:prstGeom prst="rect">
            <a:avLst/>
          </a:prstGeom>
          <a:noFill/>
        </p:spPr>
        <p:txBody>
          <a:bodyPr wrap="none" rtlCol="0">
            <a:spAutoFit/>
          </a:bodyPr>
          <a:lstStyle/>
          <a:p>
            <a:r>
              <a:rPr lang="en-CN" sz="2800" dirty="0">
                <a:solidFill>
                  <a:schemeClr val="accent1"/>
                </a:solidFill>
              </a:rPr>
              <a:t>O</a:t>
            </a:r>
          </a:p>
        </p:txBody>
      </p:sp>
      <p:sp>
        <p:nvSpPr>
          <p:cNvPr id="15" name="TextBox 14">
            <a:extLst>
              <a:ext uri="{FF2B5EF4-FFF2-40B4-BE49-F238E27FC236}">
                <a16:creationId xmlns:a16="http://schemas.microsoft.com/office/drawing/2014/main" id="{723F6DAD-BE52-C445-9406-02AAB6057CB0}"/>
              </a:ext>
            </a:extLst>
          </p:cNvPr>
          <p:cNvSpPr txBox="1"/>
          <p:nvPr/>
        </p:nvSpPr>
        <p:spPr>
          <a:xfrm>
            <a:off x="6759909" y="3947784"/>
            <a:ext cx="425116" cy="523220"/>
          </a:xfrm>
          <a:prstGeom prst="rect">
            <a:avLst/>
          </a:prstGeom>
          <a:noFill/>
        </p:spPr>
        <p:txBody>
          <a:bodyPr wrap="none" rtlCol="0">
            <a:spAutoFit/>
          </a:bodyPr>
          <a:lstStyle/>
          <a:p>
            <a:r>
              <a:rPr lang="en-CN" sz="2800" dirty="0">
                <a:solidFill>
                  <a:schemeClr val="accent1"/>
                </a:solidFill>
              </a:rPr>
              <a:t>N</a:t>
            </a:r>
          </a:p>
        </p:txBody>
      </p:sp>
      <p:sp>
        <p:nvSpPr>
          <p:cNvPr id="19" name="TextBox 18">
            <a:extLst>
              <a:ext uri="{FF2B5EF4-FFF2-40B4-BE49-F238E27FC236}">
                <a16:creationId xmlns:a16="http://schemas.microsoft.com/office/drawing/2014/main" id="{17456102-D4B9-B644-862A-19917917CECF}"/>
              </a:ext>
            </a:extLst>
          </p:cNvPr>
          <p:cNvSpPr txBox="1"/>
          <p:nvPr/>
        </p:nvSpPr>
        <p:spPr>
          <a:xfrm>
            <a:off x="1206054" y="5495458"/>
            <a:ext cx="380232" cy="523220"/>
          </a:xfrm>
          <a:prstGeom prst="rect">
            <a:avLst/>
          </a:prstGeom>
          <a:noFill/>
        </p:spPr>
        <p:txBody>
          <a:bodyPr wrap="none" rtlCol="0">
            <a:spAutoFit/>
          </a:bodyPr>
          <a:lstStyle/>
          <a:p>
            <a:r>
              <a:rPr lang="zh-CN" altLang="en-US" sz="2800" dirty="0">
                <a:solidFill>
                  <a:schemeClr val="accent2"/>
                </a:solidFill>
              </a:rPr>
              <a:t>*</a:t>
            </a:r>
            <a:endParaRPr lang="en-CN" sz="2800" dirty="0">
              <a:solidFill>
                <a:schemeClr val="accent2"/>
              </a:solidFill>
            </a:endParaRPr>
          </a:p>
        </p:txBody>
      </p:sp>
      <p:sp>
        <p:nvSpPr>
          <p:cNvPr id="20" name="TextBox 19">
            <a:extLst>
              <a:ext uri="{FF2B5EF4-FFF2-40B4-BE49-F238E27FC236}">
                <a16:creationId xmlns:a16="http://schemas.microsoft.com/office/drawing/2014/main" id="{46C4ED3D-18D7-DC43-B525-52963EA27200}"/>
              </a:ext>
            </a:extLst>
          </p:cNvPr>
          <p:cNvSpPr txBox="1"/>
          <p:nvPr/>
        </p:nvSpPr>
        <p:spPr>
          <a:xfrm>
            <a:off x="1823149" y="5495458"/>
            <a:ext cx="386644" cy="523220"/>
          </a:xfrm>
          <a:prstGeom prst="rect">
            <a:avLst/>
          </a:prstGeom>
          <a:noFill/>
        </p:spPr>
        <p:txBody>
          <a:bodyPr wrap="none" rtlCol="0">
            <a:spAutoFit/>
          </a:bodyPr>
          <a:lstStyle/>
          <a:p>
            <a:r>
              <a:rPr lang="en-CN" sz="2800" dirty="0">
                <a:solidFill>
                  <a:schemeClr val="accent2"/>
                </a:solidFill>
              </a:rPr>
              <a:t>E</a:t>
            </a:r>
          </a:p>
        </p:txBody>
      </p:sp>
      <p:sp>
        <p:nvSpPr>
          <p:cNvPr id="21" name="TextBox 20">
            <a:extLst>
              <a:ext uri="{FF2B5EF4-FFF2-40B4-BE49-F238E27FC236}">
                <a16:creationId xmlns:a16="http://schemas.microsoft.com/office/drawing/2014/main" id="{7A09C723-5A93-804F-A9B1-96D9013D9803}"/>
              </a:ext>
            </a:extLst>
          </p:cNvPr>
          <p:cNvSpPr txBox="1"/>
          <p:nvPr/>
        </p:nvSpPr>
        <p:spPr>
          <a:xfrm>
            <a:off x="2440244" y="5495458"/>
            <a:ext cx="394660" cy="523220"/>
          </a:xfrm>
          <a:prstGeom prst="rect">
            <a:avLst/>
          </a:prstGeom>
          <a:noFill/>
        </p:spPr>
        <p:txBody>
          <a:bodyPr wrap="none" rtlCol="0">
            <a:spAutoFit/>
          </a:bodyPr>
          <a:lstStyle/>
          <a:p>
            <a:r>
              <a:rPr lang="en-CN" sz="2800" dirty="0">
                <a:solidFill>
                  <a:schemeClr val="accent2"/>
                </a:solidFill>
              </a:rPr>
              <a:t>X</a:t>
            </a:r>
          </a:p>
        </p:txBody>
      </p:sp>
      <p:sp>
        <p:nvSpPr>
          <p:cNvPr id="22" name="TextBox 21">
            <a:extLst>
              <a:ext uri="{FF2B5EF4-FFF2-40B4-BE49-F238E27FC236}">
                <a16:creationId xmlns:a16="http://schemas.microsoft.com/office/drawing/2014/main" id="{4C66A930-54E3-6147-BE10-14F73E75F707}"/>
              </a:ext>
            </a:extLst>
          </p:cNvPr>
          <p:cNvSpPr txBox="1"/>
          <p:nvPr/>
        </p:nvSpPr>
        <p:spPr>
          <a:xfrm>
            <a:off x="3057339" y="5495458"/>
            <a:ext cx="386644" cy="523220"/>
          </a:xfrm>
          <a:prstGeom prst="rect">
            <a:avLst/>
          </a:prstGeom>
          <a:noFill/>
        </p:spPr>
        <p:txBody>
          <a:bodyPr wrap="none" rtlCol="0">
            <a:spAutoFit/>
          </a:bodyPr>
          <a:lstStyle/>
          <a:p>
            <a:r>
              <a:rPr lang="en-CN" sz="2800" dirty="0">
                <a:solidFill>
                  <a:schemeClr val="accent2"/>
                </a:solidFill>
              </a:rPr>
              <a:t>E</a:t>
            </a:r>
          </a:p>
        </p:txBody>
      </p:sp>
      <p:sp>
        <p:nvSpPr>
          <p:cNvPr id="23" name="TextBox 22">
            <a:extLst>
              <a:ext uri="{FF2B5EF4-FFF2-40B4-BE49-F238E27FC236}">
                <a16:creationId xmlns:a16="http://schemas.microsoft.com/office/drawing/2014/main" id="{0F2D2202-90D9-AF46-8270-6FD7887B816A}"/>
              </a:ext>
            </a:extLst>
          </p:cNvPr>
          <p:cNvSpPr txBox="1"/>
          <p:nvPr/>
        </p:nvSpPr>
        <p:spPr>
          <a:xfrm>
            <a:off x="3674434" y="5495458"/>
            <a:ext cx="401072" cy="523220"/>
          </a:xfrm>
          <a:prstGeom prst="rect">
            <a:avLst/>
          </a:prstGeom>
          <a:noFill/>
        </p:spPr>
        <p:txBody>
          <a:bodyPr wrap="none" rtlCol="0">
            <a:spAutoFit/>
          </a:bodyPr>
          <a:lstStyle/>
          <a:p>
            <a:r>
              <a:rPr lang="en-US" altLang="zh-CN" sz="2800" dirty="0">
                <a:solidFill>
                  <a:schemeClr val="accent2"/>
                </a:solidFill>
              </a:rPr>
              <a:t>C</a:t>
            </a:r>
            <a:endParaRPr lang="en-CN" sz="2800" dirty="0">
              <a:solidFill>
                <a:schemeClr val="accent2"/>
              </a:solidFill>
            </a:endParaRPr>
          </a:p>
        </p:txBody>
      </p:sp>
      <p:sp>
        <p:nvSpPr>
          <p:cNvPr id="24" name="TextBox 23">
            <a:extLst>
              <a:ext uri="{FF2B5EF4-FFF2-40B4-BE49-F238E27FC236}">
                <a16:creationId xmlns:a16="http://schemas.microsoft.com/office/drawing/2014/main" id="{E7AC6977-6049-2B49-BDC9-3C9C0FC3DB7D}"/>
              </a:ext>
            </a:extLst>
          </p:cNvPr>
          <p:cNvSpPr txBox="1"/>
          <p:nvPr/>
        </p:nvSpPr>
        <p:spPr>
          <a:xfrm>
            <a:off x="4291529" y="5495458"/>
            <a:ext cx="425116" cy="523220"/>
          </a:xfrm>
          <a:prstGeom prst="rect">
            <a:avLst/>
          </a:prstGeom>
          <a:noFill/>
        </p:spPr>
        <p:txBody>
          <a:bodyPr wrap="none" rtlCol="0">
            <a:spAutoFit/>
          </a:bodyPr>
          <a:lstStyle/>
          <a:p>
            <a:r>
              <a:rPr lang="en-CN" sz="2800" dirty="0">
                <a:solidFill>
                  <a:schemeClr val="accent2"/>
                </a:solidFill>
              </a:rPr>
              <a:t>U</a:t>
            </a:r>
          </a:p>
        </p:txBody>
      </p:sp>
      <p:sp>
        <p:nvSpPr>
          <p:cNvPr id="25" name="TextBox 24">
            <a:extLst>
              <a:ext uri="{FF2B5EF4-FFF2-40B4-BE49-F238E27FC236}">
                <a16:creationId xmlns:a16="http://schemas.microsoft.com/office/drawing/2014/main" id="{50C1FB21-62BF-FC4E-AF28-0C531AD5333F}"/>
              </a:ext>
            </a:extLst>
          </p:cNvPr>
          <p:cNvSpPr txBox="1"/>
          <p:nvPr/>
        </p:nvSpPr>
        <p:spPr>
          <a:xfrm>
            <a:off x="4908624" y="5495458"/>
            <a:ext cx="394660" cy="523220"/>
          </a:xfrm>
          <a:prstGeom prst="rect">
            <a:avLst/>
          </a:prstGeom>
          <a:noFill/>
        </p:spPr>
        <p:txBody>
          <a:bodyPr wrap="none" rtlCol="0">
            <a:spAutoFit/>
          </a:bodyPr>
          <a:lstStyle/>
          <a:p>
            <a:r>
              <a:rPr lang="en-CN" sz="2800" dirty="0">
                <a:solidFill>
                  <a:schemeClr val="accent2"/>
                </a:solidFill>
              </a:rPr>
              <a:t>T</a:t>
            </a:r>
          </a:p>
        </p:txBody>
      </p:sp>
      <p:sp>
        <p:nvSpPr>
          <p:cNvPr id="26" name="TextBox 25">
            <a:extLst>
              <a:ext uri="{FF2B5EF4-FFF2-40B4-BE49-F238E27FC236}">
                <a16:creationId xmlns:a16="http://schemas.microsoft.com/office/drawing/2014/main" id="{FDD7B7C4-F12E-9D4B-BCD4-2502301EE581}"/>
              </a:ext>
            </a:extLst>
          </p:cNvPr>
          <p:cNvSpPr txBox="1"/>
          <p:nvPr/>
        </p:nvSpPr>
        <p:spPr>
          <a:xfrm>
            <a:off x="5525719" y="5495458"/>
            <a:ext cx="319318" cy="523220"/>
          </a:xfrm>
          <a:prstGeom prst="rect">
            <a:avLst/>
          </a:prstGeom>
          <a:noFill/>
        </p:spPr>
        <p:txBody>
          <a:bodyPr wrap="none" rtlCol="0">
            <a:spAutoFit/>
          </a:bodyPr>
          <a:lstStyle/>
          <a:p>
            <a:r>
              <a:rPr lang="en-CN" sz="2800" dirty="0">
                <a:solidFill>
                  <a:schemeClr val="accent2"/>
                </a:solidFill>
              </a:rPr>
              <a:t>I</a:t>
            </a:r>
          </a:p>
        </p:txBody>
      </p:sp>
      <p:sp>
        <p:nvSpPr>
          <p:cNvPr id="27" name="TextBox 26">
            <a:extLst>
              <a:ext uri="{FF2B5EF4-FFF2-40B4-BE49-F238E27FC236}">
                <a16:creationId xmlns:a16="http://schemas.microsoft.com/office/drawing/2014/main" id="{CED43E26-059A-BF43-AA70-28154A3FDBE6}"/>
              </a:ext>
            </a:extLst>
          </p:cNvPr>
          <p:cNvSpPr txBox="1"/>
          <p:nvPr/>
        </p:nvSpPr>
        <p:spPr>
          <a:xfrm>
            <a:off x="6142814" y="5495458"/>
            <a:ext cx="437940" cy="523220"/>
          </a:xfrm>
          <a:prstGeom prst="rect">
            <a:avLst/>
          </a:prstGeom>
          <a:noFill/>
        </p:spPr>
        <p:txBody>
          <a:bodyPr wrap="none" rtlCol="0">
            <a:spAutoFit/>
          </a:bodyPr>
          <a:lstStyle/>
          <a:p>
            <a:r>
              <a:rPr lang="en-CN" sz="2800" dirty="0">
                <a:solidFill>
                  <a:schemeClr val="accent2"/>
                </a:solidFill>
              </a:rPr>
              <a:t>O</a:t>
            </a:r>
          </a:p>
        </p:txBody>
      </p:sp>
      <p:sp>
        <p:nvSpPr>
          <p:cNvPr id="28" name="TextBox 27">
            <a:extLst>
              <a:ext uri="{FF2B5EF4-FFF2-40B4-BE49-F238E27FC236}">
                <a16:creationId xmlns:a16="http://schemas.microsoft.com/office/drawing/2014/main" id="{8B5A1E9E-61F4-CD44-A37B-36ADF29558B2}"/>
              </a:ext>
            </a:extLst>
          </p:cNvPr>
          <p:cNvSpPr txBox="1"/>
          <p:nvPr/>
        </p:nvSpPr>
        <p:spPr>
          <a:xfrm>
            <a:off x="6759909" y="5495458"/>
            <a:ext cx="425116" cy="523220"/>
          </a:xfrm>
          <a:prstGeom prst="rect">
            <a:avLst/>
          </a:prstGeom>
          <a:noFill/>
        </p:spPr>
        <p:txBody>
          <a:bodyPr wrap="none" rtlCol="0">
            <a:spAutoFit/>
          </a:bodyPr>
          <a:lstStyle/>
          <a:p>
            <a:r>
              <a:rPr lang="en-CN" sz="2800" dirty="0">
                <a:solidFill>
                  <a:schemeClr val="accent2"/>
                </a:solidFill>
              </a:rPr>
              <a:t>N</a:t>
            </a:r>
          </a:p>
        </p:txBody>
      </p:sp>
      <p:cxnSp>
        <p:nvCxnSpPr>
          <p:cNvPr id="30" name="Straight Arrow Connector 29">
            <a:extLst>
              <a:ext uri="{FF2B5EF4-FFF2-40B4-BE49-F238E27FC236}">
                <a16:creationId xmlns:a16="http://schemas.microsoft.com/office/drawing/2014/main" id="{71B542D3-B899-4443-BB01-169C6B9D2C82}"/>
              </a:ext>
            </a:extLst>
          </p:cNvPr>
          <p:cNvCxnSpPr>
            <a:cxnSpLocks/>
          </p:cNvCxnSpPr>
          <p:nvPr/>
        </p:nvCxnSpPr>
        <p:spPr>
          <a:xfrm>
            <a:off x="1373945" y="4515811"/>
            <a:ext cx="0" cy="9840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7D48DD0-D992-B54A-8F95-A254F6D221FB}"/>
              </a:ext>
            </a:extLst>
          </p:cNvPr>
          <p:cNvCxnSpPr>
            <a:cxnSpLocks/>
          </p:cNvCxnSpPr>
          <p:nvPr/>
        </p:nvCxnSpPr>
        <p:spPr>
          <a:xfrm>
            <a:off x="2037520" y="4515811"/>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17DF699-798B-4B4A-BCA0-9CC4431C11AD}"/>
              </a:ext>
            </a:extLst>
          </p:cNvPr>
          <p:cNvCxnSpPr>
            <a:cxnSpLocks/>
          </p:cNvCxnSpPr>
          <p:nvPr/>
        </p:nvCxnSpPr>
        <p:spPr>
          <a:xfrm>
            <a:off x="2623015" y="4515811"/>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190CF60-B26F-1B44-8EB8-57C0DB6E564F}"/>
              </a:ext>
            </a:extLst>
          </p:cNvPr>
          <p:cNvCxnSpPr>
            <a:cxnSpLocks/>
          </p:cNvCxnSpPr>
          <p:nvPr/>
        </p:nvCxnSpPr>
        <p:spPr>
          <a:xfrm>
            <a:off x="3286590" y="4515811"/>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268A27-8F8D-034A-A5C3-7168F7356E43}"/>
              </a:ext>
            </a:extLst>
          </p:cNvPr>
          <p:cNvCxnSpPr>
            <a:cxnSpLocks/>
          </p:cNvCxnSpPr>
          <p:nvPr/>
        </p:nvCxnSpPr>
        <p:spPr>
          <a:xfrm>
            <a:off x="3861173" y="4511375"/>
            <a:ext cx="0" cy="98408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3ACE75B-B04A-734A-872D-F8F0A5A14D50}"/>
              </a:ext>
            </a:extLst>
          </p:cNvPr>
          <p:cNvCxnSpPr>
            <a:cxnSpLocks/>
          </p:cNvCxnSpPr>
          <p:nvPr/>
        </p:nvCxnSpPr>
        <p:spPr>
          <a:xfrm>
            <a:off x="4524748" y="4511375"/>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9C094D7-944F-6B4B-A807-4DE4496A79B8}"/>
              </a:ext>
            </a:extLst>
          </p:cNvPr>
          <p:cNvCxnSpPr>
            <a:cxnSpLocks/>
          </p:cNvCxnSpPr>
          <p:nvPr/>
        </p:nvCxnSpPr>
        <p:spPr>
          <a:xfrm>
            <a:off x="5110243" y="4511375"/>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8C0E5A3-2592-324F-9050-1904C50CD39E}"/>
              </a:ext>
            </a:extLst>
          </p:cNvPr>
          <p:cNvCxnSpPr>
            <a:cxnSpLocks/>
          </p:cNvCxnSpPr>
          <p:nvPr/>
        </p:nvCxnSpPr>
        <p:spPr>
          <a:xfrm>
            <a:off x="5685042" y="4511375"/>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F6185D-9E73-F141-81B6-8D63F7819B6C}"/>
              </a:ext>
            </a:extLst>
          </p:cNvPr>
          <p:cNvCxnSpPr>
            <a:cxnSpLocks/>
          </p:cNvCxnSpPr>
          <p:nvPr/>
        </p:nvCxnSpPr>
        <p:spPr>
          <a:xfrm>
            <a:off x="6344215" y="4511375"/>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FBC52D9-BEC4-8849-936A-205C6E91B6EF}"/>
              </a:ext>
            </a:extLst>
          </p:cNvPr>
          <p:cNvCxnSpPr>
            <a:cxnSpLocks/>
          </p:cNvCxnSpPr>
          <p:nvPr/>
        </p:nvCxnSpPr>
        <p:spPr>
          <a:xfrm>
            <a:off x="6963837" y="4511375"/>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0C3D440-1AFD-C74D-A1C7-9FB4A1296951}"/>
              </a:ext>
            </a:extLst>
          </p:cNvPr>
          <p:cNvCxnSpPr>
            <a:cxnSpLocks/>
          </p:cNvCxnSpPr>
          <p:nvPr/>
        </p:nvCxnSpPr>
        <p:spPr>
          <a:xfrm>
            <a:off x="8116496" y="5453836"/>
            <a:ext cx="73383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CD8C530-FE2B-B64A-ABE9-002D3B8A3995}"/>
              </a:ext>
            </a:extLst>
          </p:cNvPr>
          <p:cNvCxnSpPr>
            <a:cxnSpLocks/>
          </p:cNvCxnSpPr>
          <p:nvPr/>
        </p:nvCxnSpPr>
        <p:spPr>
          <a:xfrm>
            <a:off x="8116496" y="5966001"/>
            <a:ext cx="733837"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20AB7F7-1044-CE41-B3D4-8D3FFFC01F2C}"/>
              </a:ext>
            </a:extLst>
          </p:cNvPr>
          <p:cNvCxnSpPr>
            <a:cxnSpLocks/>
          </p:cNvCxnSpPr>
          <p:nvPr/>
        </p:nvCxnSpPr>
        <p:spPr>
          <a:xfrm>
            <a:off x="8116496" y="6493155"/>
            <a:ext cx="733837"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75F89DC-C03A-9A4D-A4E4-750196CDCB2B}"/>
              </a:ext>
            </a:extLst>
          </p:cNvPr>
          <p:cNvSpPr txBox="1"/>
          <p:nvPr/>
        </p:nvSpPr>
        <p:spPr>
          <a:xfrm>
            <a:off x="9141966" y="5192226"/>
            <a:ext cx="1835089" cy="400110"/>
          </a:xfrm>
          <a:prstGeom prst="rect">
            <a:avLst/>
          </a:prstGeom>
          <a:noFill/>
        </p:spPr>
        <p:txBody>
          <a:bodyPr wrap="square">
            <a:spAutoFit/>
          </a:bodyPr>
          <a:lstStyle/>
          <a:p>
            <a:r>
              <a:rPr lang="en-US" altLang="zh-CN" sz="2000" dirty="0"/>
              <a:t>Deletion</a:t>
            </a:r>
            <a:endParaRPr lang="en-CN" sz="2000" dirty="0"/>
          </a:p>
        </p:txBody>
      </p:sp>
      <p:sp>
        <p:nvSpPr>
          <p:cNvPr id="49" name="TextBox 48">
            <a:extLst>
              <a:ext uri="{FF2B5EF4-FFF2-40B4-BE49-F238E27FC236}">
                <a16:creationId xmlns:a16="http://schemas.microsoft.com/office/drawing/2014/main" id="{9C94B176-D349-8043-B815-4810434D1A85}"/>
              </a:ext>
            </a:extLst>
          </p:cNvPr>
          <p:cNvSpPr txBox="1"/>
          <p:nvPr/>
        </p:nvSpPr>
        <p:spPr>
          <a:xfrm>
            <a:off x="9141966" y="5704391"/>
            <a:ext cx="1620972" cy="400110"/>
          </a:xfrm>
          <a:prstGeom prst="rect">
            <a:avLst/>
          </a:prstGeom>
          <a:noFill/>
        </p:spPr>
        <p:txBody>
          <a:bodyPr wrap="square">
            <a:spAutoFit/>
          </a:bodyPr>
          <a:lstStyle/>
          <a:p>
            <a:r>
              <a:rPr lang="en-US" altLang="zh-CN" sz="2000" dirty="0"/>
              <a:t>Substitution</a:t>
            </a:r>
            <a:endParaRPr lang="en-CN" sz="2000" dirty="0"/>
          </a:p>
        </p:txBody>
      </p:sp>
      <p:sp>
        <p:nvSpPr>
          <p:cNvPr id="50" name="TextBox 49">
            <a:extLst>
              <a:ext uri="{FF2B5EF4-FFF2-40B4-BE49-F238E27FC236}">
                <a16:creationId xmlns:a16="http://schemas.microsoft.com/office/drawing/2014/main" id="{A9B63A59-05EA-9B4D-A700-744282A15DC0}"/>
              </a:ext>
            </a:extLst>
          </p:cNvPr>
          <p:cNvSpPr txBox="1"/>
          <p:nvPr/>
        </p:nvSpPr>
        <p:spPr>
          <a:xfrm>
            <a:off x="9141964" y="6216556"/>
            <a:ext cx="1835089" cy="400110"/>
          </a:xfrm>
          <a:prstGeom prst="rect">
            <a:avLst/>
          </a:prstGeom>
          <a:noFill/>
        </p:spPr>
        <p:txBody>
          <a:bodyPr wrap="square">
            <a:spAutoFit/>
          </a:bodyPr>
          <a:lstStyle/>
          <a:p>
            <a:r>
              <a:rPr lang="en-US" altLang="zh-CN" sz="2000" dirty="0"/>
              <a:t>Insertion</a:t>
            </a:r>
            <a:endParaRPr lang="en-CN" sz="2000" dirty="0"/>
          </a:p>
        </p:txBody>
      </p:sp>
      <p:sp>
        <p:nvSpPr>
          <p:cNvPr id="57" name="Content Placeholder 7">
            <a:extLst>
              <a:ext uri="{FF2B5EF4-FFF2-40B4-BE49-F238E27FC236}">
                <a16:creationId xmlns:a16="http://schemas.microsoft.com/office/drawing/2014/main" id="{59290DB6-3AFA-9F4E-8C4A-52AD83825E28}"/>
              </a:ext>
            </a:extLst>
          </p:cNvPr>
          <p:cNvSpPr txBox="1">
            <a:spLocks/>
          </p:cNvSpPr>
          <p:nvPr/>
        </p:nvSpPr>
        <p:spPr>
          <a:xfrm>
            <a:off x="6580755" y="1560242"/>
            <a:ext cx="5287398" cy="1781954"/>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kumimoji="0" lang="en-US" altLang="zh-CN" sz="2800" b="0" i="0" u="none" strike="noStrike" kern="1200" cap="none" spc="0" normalizeH="0" baseline="0" noProof="0" dirty="0">
                <a:ln>
                  <a:noFill/>
                </a:ln>
                <a:solidFill>
                  <a:prstClr val="black"/>
                </a:solidFill>
                <a:effectLst/>
                <a:uLnTx/>
                <a:uFillTx/>
                <a:ea typeface="SimSun" panose="02010600030101010101" pitchFamily="2" charset="-122"/>
                <a:cs typeface="+mn-cs"/>
              </a:rPr>
              <a:t>If each operation has cost of 1</a:t>
            </a:r>
          </a:p>
          <a:p>
            <a:pPr lvl="1">
              <a:defRPr/>
            </a:pPr>
            <a:r>
              <a:rPr lang="en-US" altLang="zh-CN" dirty="0">
                <a:solidFill>
                  <a:prstClr val="black"/>
                </a:solidFill>
              </a:rPr>
              <a:t>Distance between X and Y is 5</a:t>
            </a:r>
          </a:p>
          <a:p>
            <a:pPr>
              <a:defRPr/>
            </a:pPr>
            <a:r>
              <a:rPr kumimoji="0" lang="en-US" altLang="zh-CN" sz="2800" b="0" i="0" u="none" strike="noStrike" kern="1200" cap="none" spc="0" normalizeH="0" baseline="0" noProof="0" dirty="0">
                <a:ln>
                  <a:noFill/>
                </a:ln>
                <a:solidFill>
                  <a:prstClr val="black"/>
                </a:solidFill>
                <a:effectLst/>
                <a:uLnTx/>
                <a:uFillTx/>
                <a:ea typeface="SimSun" panose="02010600030101010101" pitchFamily="2" charset="-122"/>
                <a:cs typeface="+mn-cs"/>
              </a:rPr>
              <a:t>If substitutions cost 2</a:t>
            </a:r>
          </a:p>
          <a:p>
            <a:pPr lvl="1">
              <a:defRPr/>
            </a:pPr>
            <a:r>
              <a:rPr lang="en-US" altLang="zh-CN" dirty="0">
                <a:solidFill>
                  <a:prstClr val="black"/>
                </a:solidFill>
              </a:rPr>
              <a:t>Distance between X and Y is 8</a:t>
            </a:r>
            <a:endParaRPr kumimoji="0" lang="en-US" altLang="zh-CN" b="0" i="0" u="none" strike="noStrike" kern="1200" cap="none" spc="0" normalizeH="0" baseline="0" noProof="0" dirty="0">
              <a:ln>
                <a:noFill/>
              </a:ln>
              <a:solidFill>
                <a:prstClr val="black"/>
              </a:solidFill>
              <a:effectLst/>
              <a:uLnTx/>
              <a:uFillTx/>
              <a:ea typeface="SimSun" panose="02010600030101010101" pitchFamily="2" charset="-122"/>
              <a:cs typeface="+mn-cs"/>
            </a:endParaRPr>
          </a:p>
        </p:txBody>
      </p:sp>
      <p:sp>
        <p:nvSpPr>
          <p:cNvPr id="18" name="灯片编号占位符 17">
            <a:extLst>
              <a:ext uri="{FF2B5EF4-FFF2-40B4-BE49-F238E27FC236}">
                <a16:creationId xmlns:a16="http://schemas.microsoft.com/office/drawing/2014/main" id="{916ECD34-90E4-41C3-B463-F943DC62B1AD}"/>
              </a:ext>
            </a:extLst>
          </p:cNvPr>
          <p:cNvSpPr>
            <a:spLocks noGrp="1"/>
          </p:cNvSpPr>
          <p:nvPr>
            <p:ph type="sldNum" sz="quarter" idx="12"/>
          </p:nvPr>
        </p:nvSpPr>
        <p:spPr/>
        <p:txBody>
          <a:bodyPr/>
          <a:lstStyle/>
          <a:p>
            <a:fld id="{DC8BB421-126E-41CB-B73A-69D52E98CAE3}" type="slidenum">
              <a:rPr lang="zh-CN" altLang="en-US" smtClean="0"/>
              <a:t>76</a:t>
            </a:fld>
            <a:endParaRPr lang="zh-CN" altLang="en-US" dirty="0"/>
          </a:p>
        </p:txBody>
      </p:sp>
    </p:spTree>
    <p:extLst>
      <p:ext uri="{BB962C8B-B14F-4D97-AF65-F5344CB8AC3E}">
        <p14:creationId xmlns:p14="http://schemas.microsoft.com/office/powerpoint/2010/main" val="363294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P spid="10" grpId="0"/>
      <p:bldP spid="11" grpId="0"/>
      <p:bldP spid="12" grpId="0"/>
      <p:bldP spid="13" grpId="0"/>
      <p:bldP spid="14" grpId="0"/>
      <p:bldP spid="15" grpId="0"/>
      <p:bldP spid="19" grpId="0"/>
      <p:bldP spid="20" grpId="0"/>
      <p:bldP spid="21" grpId="0"/>
      <p:bldP spid="22" grpId="0"/>
      <p:bldP spid="23" grpId="0"/>
      <p:bldP spid="24" grpId="0"/>
      <p:bldP spid="25" grpId="0"/>
      <p:bldP spid="26" grpId="0"/>
      <p:bldP spid="27" grpId="0"/>
      <p:bldP spid="28" grpId="0"/>
      <p:bldP spid="48" grpId="0"/>
      <p:bldP spid="49" grpId="0"/>
      <p:bldP spid="50" grpId="0"/>
      <p:bldP spid="5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F6E6DD-D037-48E5-9710-68D70F08A0BB}"/>
              </a:ext>
            </a:extLst>
          </p:cNvPr>
          <p:cNvSpPr>
            <a:spLocks noGrp="1"/>
          </p:cNvSpPr>
          <p:nvPr>
            <p:ph type="title"/>
          </p:nvPr>
        </p:nvSpPr>
        <p:spPr/>
        <p:txBody>
          <a:bodyPr>
            <a:normAutofit fontScale="90000"/>
          </a:bodyPr>
          <a:lstStyle/>
          <a:p>
            <a:r>
              <a:rPr lang="en-US" altLang="zh-CN" dirty="0"/>
              <a:t>How to find</a:t>
            </a:r>
            <a:r>
              <a:rPr lang="zh-CN" altLang="en-US" dirty="0"/>
              <a:t> </a:t>
            </a:r>
            <a:r>
              <a:rPr lang="en-US" altLang="zh-CN" dirty="0"/>
              <a:t>MED?</a:t>
            </a:r>
            <a:endParaRPr lang="zh-CN" altLang="en-US" dirty="0"/>
          </a:p>
        </p:txBody>
      </p:sp>
      <p:sp>
        <p:nvSpPr>
          <p:cNvPr id="5" name="Rectangle 3">
            <a:extLst>
              <a:ext uri="{FF2B5EF4-FFF2-40B4-BE49-F238E27FC236}">
                <a16:creationId xmlns:a16="http://schemas.microsoft.com/office/drawing/2014/main" id="{F866238F-E293-4EAF-9E43-6CE63A1CCA2B}"/>
              </a:ext>
            </a:extLst>
          </p:cNvPr>
          <p:cNvSpPr txBox="1">
            <a:spLocks noChangeArrowheads="1"/>
          </p:cNvSpPr>
          <p:nvPr/>
        </p:nvSpPr>
        <p:spPr>
          <a:xfrm>
            <a:off x="479425" y="1018865"/>
            <a:ext cx="10122794" cy="3333750"/>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400" rtl="0" eaLnBrk="0" fontAlgn="base" latinLnBrk="0" hangingPunct="0">
              <a:lnSpc>
                <a:spcPct val="90000"/>
              </a:lnSpc>
              <a:spcBef>
                <a:spcPts val="1000"/>
              </a:spcBef>
              <a:spcAft>
                <a:spcPct val="0"/>
              </a:spcAft>
              <a:buClrTx/>
              <a:buSzTx/>
              <a:buFont typeface="Arial" charset="0"/>
              <a:buChar char="•"/>
              <a:tabLst/>
              <a:defRPr/>
            </a:pPr>
            <a:r>
              <a:rPr kumimoji="0" lang="en-US" sz="3200" b="0" i="0" u="none" strike="noStrike" kern="1200" cap="none" spc="0" normalizeH="0" baseline="0" noProof="0" dirty="0">
                <a:ln>
                  <a:noFill/>
                </a:ln>
                <a:solidFill>
                  <a:prstClr val="black"/>
                </a:solidFill>
                <a:effectLst/>
                <a:uLnTx/>
                <a:uFillTx/>
                <a:ea typeface="SimSun" panose="02010600030101010101" pitchFamily="2" charset="-122"/>
                <a:cs typeface="+mn-cs"/>
              </a:rPr>
              <a:t>Searching for a path (sequence of edits) from the start string to the final string:</a:t>
            </a:r>
          </a:p>
          <a:p>
            <a:pPr marL="685783" marR="0" lvl="1" indent="-228594" algn="l" defTabSz="914400" rtl="0" eaLnBrk="0" fontAlgn="base" latinLnBrk="0" hangingPunct="0">
              <a:lnSpc>
                <a:spcPct val="90000"/>
              </a:lnSpc>
              <a:spcBef>
                <a:spcPts val="500"/>
              </a:spcBef>
              <a:spcAft>
                <a:spcPct val="0"/>
              </a:spcAft>
              <a:buClrTx/>
              <a:buSzTx/>
              <a:buFont typeface="Arial" charset="0"/>
              <a:buChar char="•"/>
              <a:tabLst/>
              <a:defRPr/>
            </a:pPr>
            <a:r>
              <a:rPr kumimoji="0" lang="en-US" b="1" i="0" u="none" strike="noStrike" kern="1200" cap="none" spc="0" normalizeH="0" baseline="0" noProof="0" dirty="0">
                <a:ln>
                  <a:noFill/>
                </a:ln>
                <a:solidFill>
                  <a:prstClr val="black"/>
                </a:solidFill>
                <a:effectLst/>
                <a:uLnTx/>
                <a:uFillTx/>
                <a:ea typeface="SimSun" panose="02010600030101010101" pitchFamily="2" charset="-122"/>
                <a:cs typeface="+mn-cs"/>
              </a:rPr>
              <a:t>Initial state</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 the word we’re transforming</a:t>
            </a:r>
          </a:p>
          <a:p>
            <a:pPr marL="685783" marR="0" lvl="1" indent="-228594" algn="l" defTabSz="914400" rtl="0" eaLnBrk="0" fontAlgn="base" latinLnBrk="0" hangingPunct="0">
              <a:lnSpc>
                <a:spcPct val="90000"/>
              </a:lnSpc>
              <a:spcBef>
                <a:spcPts val="500"/>
              </a:spcBef>
              <a:spcAft>
                <a:spcPct val="0"/>
              </a:spcAft>
              <a:buClrTx/>
              <a:buSzTx/>
              <a:buFont typeface="Arial" charset="0"/>
              <a:buChar char="•"/>
              <a:tabLst/>
              <a:defRPr/>
            </a:pPr>
            <a:r>
              <a:rPr kumimoji="0" lang="en-US" b="1" i="0" u="none" strike="noStrike" kern="1200" cap="none" spc="0" normalizeH="0" baseline="0" noProof="0" dirty="0">
                <a:ln>
                  <a:noFill/>
                </a:ln>
                <a:solidFill>
                  <a:prstClr val="black"/>
                </a:solidFill>
                <a:effectLst/>
                <a:uLnTx/>
                <a:uFillTx/>
                <a:ea typeface="SimSun" panose="02010600030101010101" pitchFamily="2" charset="-122"/>
                <a:cs typeface="+mn-cs"/>
              </a:rPr>
              <a:t>Operators</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 insert, delete, substitute</a:t>
            </a:r>
          </a:p>
          <a:p>
            <a:pPr marL="685783" marR="0" lvl="1" indent="-228594" algn="l" defTabSz="914400" rtl="0" eaLnBrk="0" fontAlgn="base" latinLnBrk="0" hangingPunct="0">
              <a:lnSpc>
                <a:spcPct val="90000"/>
              </a:lnSpc>
              <a:spcBef>
                <a:spcPts val="500"/>
              </a:spcBef>
              <a:spcAft>
                <a:spcPct val="0"/>
              </a:spcAft>
              <a:buClrTx/>
              <a:buSzTx/>
              <a:buFont typeface="Arial" charset="0"/>
              <a:buChar char="•"/>
              <a:tabLst/>
              <a:defRPr/>
            </a:pPr>
            <a:r>
              <a:rPr kumimoji="0" lang="en-US" b="1" i="0" u="none" strike="noStrike" kern="1200" cap="none" spc="0" normalizeH="0" baseline="0" noProof="0" dirty="0">
                <a:ln>
                  <a:noFill/>
                </a:ln>
                <a:solidFill>
                  <a:prstClr val="black"/>
                </a:solidFill>
                <a:effectLst/>
                <a:uLnTx/>
                <a:uFillTx/>
                <a:ea typeface="SimSun" panose="02010600030101010101" pitchFamily="2" charset="-122"/>
                <a:cs typeface="+mn-cs"/>
              </a:rPr>
              <a:t>Goal state</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  the word we’re trying to get to</a:t>
            </a:r>
          </a:p>
          <a:p>
            <a:pPr marL="685783" marR="0" lvl="1" indent="-228594" algn="l" defTabSz="914400" rtl="0" eaLnBrk="0" fontAlgn="base" latinLnBrk="0" hangingPunct="0">
              <a:lnSpc>
                <a:spcPct val="90000"/>
              </a:lnSpc>
              <a:spcBef>
                <a:spcPts val="500"/>
              </a:spcBef>
              <a:spcAft>
                <a:spcPct val="0"/>
              </a:spcAft>
              <a:buClrTx/>
              <a:buSzTx/>
              <a:buFont typeface="Arial" charset="0"/>
              <a:buChar char="•"/>
              <a:tabLst/>
              <a:defRPr/>
            </a:pPr>
            <a:r>
              <a:rPr kumimoji="0" lang="en-US" b="1" i="0" u="none" strike="noStrike" kern="1200" cap="none" spc="0" normalizeH="0" baseline="0" noProof="0" dirty="0">
                <a:ln>
                  <a:noFill/>
                </a:ln>
                <a:solidFill>
                  <a:prstClr val="black"/>
                </a:solidFill>
                <a:effectLst/>
                <a:uLnTx/>
                <a:uFillTx/>
                <a:ea typeface="SimSun" panose="02010600030101010101" pitchFamily="2" charset="-122"/>
                <a:cs typeface="+mn-cs"/>
              </a:rPr>
              <a:t>Path cost</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 the number of</a:t>
            </a:r>
            <a:r>
              <a:rPr kumimoji="0" lang="zh-CN" altLang="en-US" b="0" i="0" u="none" strike="noStrike" kern="1200" cap="none" spc="0" normalizeH="0" baseline="0" noProof="0" dirty="0">
                <a:ln>
                  <a:noFill/>
                </a:ln>
                <a:solidFill>
                  <a:prstClr val="black"/>
                </a:solidFill>
                <a:effectLst/>
                <a:uLnTx/>
                <a:uFillTx/>
                <a:ea typeface="SimSun" panose="02010600030101010101" pitchFamily="2" charset="-122"/>
                <a:cs typeface="+mn-cs"/>
              </a:rPr>
              <a:t> </a:t>
            </a:r>
            <a:r>
              <a:rPr kumimoji="0" lang="en-US" altLang="zh-CN" b="0" i="0" u="none" strike="noStrike" kern="1200" cap="none" spc="0" normalizeH="0" baseline="0" noProof="0" dirty="0">
                <a:ln>
                  <a:noFill/>
                </a:ln>
                <a:solidFill>
                  <a:prstClr val="black"/>
                </a:solidFill>
                <a:effectLst/>
                <a:uLnTx/>
                <a:uFillTx/>
                <a:ea typeface="SimSun" panose="02010600030101010101" pitchFamily="2" charset="-122"/>
                <a:cs typeface="+mn-cs"/>
              </a:rPr>
              <a:t>weighted</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 edits</a:t>
            </a:r>
          </a:p>
          <a:p>
            <a:pPr marL="228594" marR="0" lvl="0" indent="-228594" algn="l" defTabSz="914400" rtl="0" eaLnBrk="0" fontAlgn="base" latinLnBrk="0" hangingPunct="0">
              <a:lnSpc>
                <a:spcPct val="90000"/>
              </a:lnSpc>
              <a:spcBef>
                <a:spcPts val="1000"/>
              </a:spcBef>
              <a:spcAft>
                <a:spcPct val="0"/>
              </a:spcAft>
              <a:buClrTx/>
              <a:buSzTx/>
              <a:buFont typeface="Arial" charset="0"/>
              <a:buChar char="•"/>
              <a:tabLst/>
              <a:defRPr/>
            </a:pPr>
            <a:endParaRPr kumimoji="0" lang="en-US" sz="3200" b="0" i="0" u="none" strike="noStrike" kern="1200" cap="none" spc="0" normalizeH="0" baseline="0" noProof="0" dirty="0">
              <a:ln>
                <a:noFill/>
              </a:ln>
              <a:solidFill>
                <a:prstClr val="black"/>
              </a:solidFill>
              <a:effectLst/>
              <a:uLnTx/>
              <a:uFillTx/>
              <a:ea typeface="SimSun" panose="02010600030101010101" pitchFamily="2" charset="-122"/>
              <a:cs typeface="+mn-cs"/>
            </a:endParaRPr>
          </a:p>
        </p:txBody>
      </p:sp>
      <p:sp>
        <p:nvSpPr>
          <p:cNvPr id="3" name="TextBox 2">
            <a:extLst>
              <a:ext uri="{FF2B5EF4-FFF2-40B4-BE49-F238E27FC236}">
                <a16:creationId xmlns:a16="http://schemas.microsoft.com/office/drawing/2014/main" id="{47B6B53F-1C8F-E446-B7AC-8ACBC9760A86}"/>
              </a:ext>
            </a:extLst>
          </p:cNvPr>
          <p:cNvSpPr txBox="1"/>
          <p:nvPr/>
        </p:nvSpPr>
        <p:spPr>
          <a:xfrm>
            <a:off x="3522265" y="3685927"/>
            <a:ext cx="1781257" cy="461665"/>
          </a:xfrm>
          <a:prstGeom prst="rect">
            <a:avLst/>
          </a:prstGeom>
          <a:noFill/>
        </p:spPr>
        <p:txBody>
          <a:bodyPr wrap="none" rtlCol="0">
            <a:spAutoFit/>
          </a:bodyPr>
          <a:lstStyle/>
          <a:p>
            <a:r>
              <a:rPr lang="en-CN" sz="2400" dirty="0"/>
              <a:t>INTENTION</a:t>
            </a:r>
          </a:p>
        </p:txBody>
      </p:sp>
      <p:cxnSp>
        <p:nvCxnSpPr>
          <p:cNvPr id="9" name="Straight Arrow Connector 8" descr="ddd&#10;">
            <a:extLst>
              <a:ext uri="{FF2B5EF4-FFF2-40B4-BE49-F238E27FC236}">
                <a16:creationId xmlns:a16="http://schemas.microsoft.com/office/drawing/2014/main" id="{B83BE8CD-71BF-9745-97E9-FA6144B52DE9}"/>
              </a:ext>
            </a:extLst>
          </p:cNvPr>
          <p:cNvCxnSpPr/>
          <p:nvPr/>
        </p:nvCxnSpPr>
        <p:spPr>
          <a:xfrm flipH="1">
            <a:off x="1491898" y="4288786"/>
            <a:ext cx="2438400" cy="990600"/>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922509A-EF2A-6B47-B825-F40DA648DB32}"/>
              </a:ext>
            </a:extLst>
          </p:cNvPr>
          <p:cNvSpPr txBox="1"/>
          <p:nvPr/>
        </p:nvSpPr>
        <p:spPr>
          <a:xfrm>
            <a:off x="601269" y="5419033"/>
            <a:ext cx="1665841" cy="461665"/>
          </a:xfrm>
          <a:prstGeom prst="rect">
            <a:avLst/>
          </a:prstGeom>
          <a:noFill/>
        </p:spPr>
        <p:txBody>
          <a:bodyPr wrap="none" rtlCol="0">
            <a:spAutoFit/>
          </a:bodyPr>
          <a:lstStyle/>
          <a:p>
            <a:r>
              <a:rPr lang="en-CN" sz="2400" dirty="0"/>
              <a:t>NTENTION</a:t>
            </a:r>
          </a:p>
        </p:txBody>
      </p:sp>
      <p:sp>
        <p:nvSpPr>
          <p:cNvPr id="11" name="TextBox 10">
            <a:extLst>
              <a:ext uri="{FF2B5EF4-FFF2-40B4-BE49-F238E27FC236}">
                <a16:creationId xmlns:a16="http://schemas.microsoft.com/office/drawing/2014/main" id="{FE68AC68-C862-1049-AE49-BB272A3FCE57}"/>
              </a:ext>
            </a:extLst>
          </p:cNvPr>
          <p:cNvSpPr txBox="1"/>
          <p:nvPr/>
        </p:nvSpPr>
        <p:spPr>
          <a:xfrm>
            <a:off x="3522264" y="5419033"/>
            <a:ext cx="1954381" cy="461665"/>
          </a:xfrm>
          <a:prstGeom prst="rect">
            <a:avLst/>
          </a:prstGeom>
          <a:noFill/>
        </p:spPr>
        <p:txBody>
          <a:bodyPr wrap="none" rtlCol="0">
            <a:spAutoFit/>
          </a:bodyPr>
          <a:lstStyle/>
          <a:p>
            <a:r>
              <a:rPr lang="en-CN" sz="2400" dirty="0">
                <a:solidFill>
                  <a:srgbClr val="FF0000"/>
                </a:solidFill>
              </a:rPr>
              <a:t>E</a:t>
            </a:r>
            <a:r>
              <a:rPr lang="en-CN" sz="2400" dirty="0"/>
              <a:t>INTENTION</a:t>
            </a:r>
          </a:p>
        </p:txBody>
      </p:sp>
      <p:sp>
        <p:nvSpPr>
          <p:cNvPr id="12" name="TextBox 11">
            <a:extLst>
              <a:ext uri="{FF2B5EF4-FFF2-40B4-BE49-F238E27FC236}">
                <a16:creationId xmlns:a16="http://schemas.microsoft.com/office/drawing/2014/main" id="{1825AAB3-41B9-5B41-BB97-B8D4899C3B0A}"/>
              </a:ext>
            </a:extLst>
          </p:cNvPr>
          <p:cNvSpPr txBox="1"/>
          <p:nvPr/>
        </p:nvSpPr>
        <p:spPr>
          <a:xfrm>
            <a:off x="6443259" y="5419033"/>
            <a:ext cx="1838965" cy="461665"/>
          </a:xfrm>
          <a:prstGeom prst="rect">
            <a:avLst/>
          </a:prstGeom>
          <a:noFill/>
        </p:spPr>
        <p:txBody>
          <a:bodyPr wrap="none" rtlCol="0">
            <a:spAutoFit/>
          </a:bodyPr>
          <a:lstStyle/>
          <a:p>
            <a:r>
              <a:rPr lang="en-CN" sz="2400" dirty="0">
                <a:solidFill>
                  <a:schemeClr val="accent1"/>
                </a:solidFill>
              </a:rPr>
              <a:t>E</a:t>
            </a:r>
            <a:r>
              <a:rPr lang="en-CN" sz="2400" dirty="0"/>
              <a:t>NTENTION</a:t>
            </a:r>
          </a:p>
        </p:txBody>
      </p:sp>
      <p:cxnSp>
        <p:nvCxnSpPr>
          <p:cNvPr id="13" name="Straight Arrow Connector 12" descr="ddd&#10;">
            <a:extLst>
              <a:ext uri="{FF2B5EF4-FFF2-40B4-BE49-F238E27FC236}">
                <a16:creationId xmlns:a16="http://schemas.microsoft.com/office/drawing/2014/main" id="{954E87B0-925A-F545-A33F-35032AF53B14}"/>
              </a:ext>
            </a:extLst>
          </p:cNvPr>
          <p:cNvCxnSpPr>
            <a:cxnSpLocks/>
          </p:cNvCxnSpPr>
          <p:nvPr/>
        </p:nvCxnSpPr>
        <p:spPr>
          <a:xfrm>
            <a:off x="4499454" y="4287239"/>
            <a:ext cx="0" cy="992147"/>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descr="ddd&#10;">
            <a:extLst>
              <a:ext uri="{FF2B5EF4-FFF2-40B4-BE49-F238E27FC236}">
                <a16:creationId xmlns:a16="http://schemas.microsoft.com/office/drawing/2014/main" id="{123ADD38-1B40-1341-A03B-DC9326DBC01F}"/>
              </a:ext>
            </a:extLst>
          </p:cNvPr>
          <p:cNvCxnSpPr>
            <a:cxnSpLocks/>
          </p:cNvCxnSpPr>
          <p:nvPr/>
        </p:nvCxnSpPr>
        <p:spPr>
          <a:xfrm>
            <a:off x="5016148" y="4287239"/>
            <a:ext cx="2253740" cy="992147"/>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402C1E2-A60A-D145-ACE0-0C54ABA5B69E}"/>
              </a:ext>
            </a:extLst>
          </p:cNvPr>
          <p:cNvSpPr txBox="1"/>
          <p:nvPr/>
        </p:nvSpPr>
        <p:spPr>
          <a:xfrm>
            <a:off x="2711098" y="4446709"/>
            <a:ext cx="625492" cy="461665"/>
          </a:xfrm>
          <a:prstGeom prst="rect">
            <a:avLst/>
          </a:prstGeom>
          <a:solidFill>
            <a:schemeClr val="bg1"/>
          </a:solidFill>
        </p:spPr>
        <p:txBody>
          <a:bodyPr wrap="none" rtlCol="0">
            <a:spAutoFit/>
          </a:bodyPr>
          <a:lstStyle/>
          <a:p>
            <a:r>
              <a:rPr lang="en-CN" sz="2400" dirty="0">
                <a:highlight>
                  <a:srgbClr val="FFFFFF"/>
                </a:highlight>
              </a:rPr>
              <a:t>Del</a:t>
            </a:r>
          </a:p>
        </p:txBody>
      </p:sp>
      <p:sp>
        <p:nvSpPr>
          <p:cNvPr id="20" name="TextBox 19">
            <a:extLst>
              <a:ext uri="{FF2B5EF4-FFF2-40B4-BE49-F238E27FC236}">
                <a16:creationId xmlns:a16="http://schemas.microsoft.com/office/drawing/2014/main" id="{95BFBB4C-2207-6840-B8FC-AEBA8EB4497D}"/>
              </a:ext>
            </a:extLst>
          </p:cNvPr>
          <p:cNvSpPr txBox="1"/>
          <p:nvPr/>
        </p:nvSpPr>
        <p:spPr>
          <a:xfrm>
            <a:off x="4176347" y="4492564"/>
            <a:ext cx="607987" cy="461665"/>
          </a:xfrm>
          <a:prstGeom prst="rect">
            <a:avLst/>
          </a:prstGeom>
          <a:solidFill>
            <a:schemeClr val="bg1"/>
          </a:solidFill>
        </p:spPr>
        <p:txBody>
          <a:bodyPr wrap="none" rtlCol="0">
            <a:spAutoFit/>
          </a:bodyPr>
          <a:lstStyle/>
          <a:p>
            <a:r>
              <a:rPr lang="en-CN" sz="2400" dirty="0">
                <a:highlight>
                  <a:srgbClr val="FFFFFF"/>
                </a:highlight>
              </a:rPr>
              <a:t>Ins</a:t>
            </a:r>
          </a:p>
        </p:txBody>
      </p:sp>
      <p:sp>
        <p:nvSpPr>
          <p:cNvPr id="21" name="TextBox 20">
            <a:extLst>
              <a:ext uri="{FF2B5EF4-FFF2-40B4-BE49-F238E27FC236}">
                <a16:creationId xmlns:a16="http://schemas.microsoft.com/office/drawing/2014/main" id="{F4BE3D1C-7CAA-2241-8B3F-254AF06FC3A8}"/>
              </a:ext>
            </a:extLst>
          </p:cNvPr>
          <p:cNvSpPr txBox="1"/>
          <p:nvPr/>
        </p:nvSpPr>
        <p:spPr>
          <a:xfrm>
            <a:off x="5794204" y="4552479"/>
            <a:ext cx="697627" cy="461665"/>
          </a:xfrm>
          <a:prstGeom prst="rect">
            <a:avLst/>
          </a:prstGeom>
          <a:solidFill>
            <a:schemeClr val="bg1"/>
          </a:solidFill>
        </p:spPr>
        <p:txBody>
          <a:bodyPr wrap="none" rtlCol="0">
            <a:spAutoFit/>
          </a:bodyPr>
          <a:lstStyle/>
          <a:p>
            <a:r>
              <a:rPr lang="en-CN" sz="2400" dirty="0">
                <a:highlight>
                  <a:srgbClr val="FFFFFF"/>
                </a:highlight>
              </a:rPr>
              <a:t>Sub</a:t>
            </a:r>
          </a:p>
        </p:txBody>
      </p:sp>
      <p:cxnSp>
        <p:nvCxnSpPr>
          <p:cNvPr id="22" name="Straight Arrow Connector 21" descr="ddd&#10;">
            <a:extLst>
              <a:ext uri="{FF2B5EF4-FFF2-40B4-BE49-F238E27FC236}">
                <a16:creationId xmlns:a16="http://schemas.microsoft.com/office/drawing/2014/main" id="{54783128-9732-7641-9A33-2A68A1BF2C7C}"/>
              </a:ext>
            </a:extLst>
          </p:cNvPr>
          <p:cNvCxnSpPr>
            <a:cxnSpLocks/>
          </p:cNvCxnSpPr>
          <p:nvPr/>
        </p:nvCxnSpPr>
        <p:spPr>
          <a:xfrm flipH="1">
            <a:off x="601269" y="5929064"/>
            <a:ext cx="631666" cy="461262"/>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descr="ddd&#10;">
            <a:extLst>
              <a:ext uri="{FF2B5EF4-FFF2-40B4-BE49-F238E27FC236}">
                <a16:creationId xmlns:a16="http://schemas.microsoft.com/office/drawing/2014/main" id="{A6D0998A-6066-184E-B0FF-756913B44C93}"/>
              </a:ext>
            </a:extLst>
          </p:cNvPr>
          <p:cNvCxnSpPr>
            <a:cxnSpLocks/>
          </p:cNvCxnSpPr>
          <p:nvPr/>
        </p:nvCxnSpPr>
        <p:spPr>
          <a:xfrm flipH="1">
            <a:off x="1491898" y="5929064"/>
            <a:ext cx="1" cy="585053"/>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descr="ddd&#10;">
            <a:extLst>
              <a:ext uri="{FF2B5EF4-FFF2-40B4-BE49-F238E27FC236}">
                <a16:creationId xmlns:a16="http://schemas.microsoft.com/office/drawing/2014/main" id="{6EA8BABA-9DD0-FC48-89DE-59D962F83A04}"/>
              </a:ext>
            </a:extLst>
          </p:cNvPr>
          <p:cNvCxnSpPr>
            <a:cxnSpLocks/>
          </p:cNvCxnSpPr>
          <p:nvPr/>
        </p:nvCxnSpPr>
        <p:spPr>
          <a:xfrm>
            <a:off x="1771811" y="5929064"/>
            <a:ext cx="495299" cy="519289"/>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descr="ddd&#10;">
            <a:extLst>
              <a:ext uri="{FF2B5EF4-FFF2-40B4-BE49-F238E27FC236}">
                <a16:creationId xmlns:a16="http://schemas.microsoft.com/office/drawing/2014/main" id="{D100BB12-0745-0E4C-912B-7633939341DE}"/>
              </a:ext>
            </a:extLst>
          </p:cNvPr>
          <p:cNvCxnSpPr>
            <a:cxnSpLocks/>
          </p:cNvCxnSpPr>
          <p:nvPr/>
        </p:nvCxnSpPr>
        <p:spPr>
          <a:xfrm flipH="1">
            <a:off x="3608825" y="5963989"/>
            <a:ext cx="631666" cy="461262"/>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descr="ddd&#10;">
            <a:extLst>
              <a:ext uri="{FF2B5EF4-FFF2-40B4-BE49-F238E27FC236}">
                <a16:creationId xmlns:a16="http://schemas.microsoft.com/office/drawing/2014/main" id="{FEC22343-2B41-8742-813C-504B927FD954}"/>
              </a:ext>
            </a:extLst>
          </p:cNvPr>
          <p:cNvCxnSpPr>
            <a:cxnSpLocks/>
          </p:cNvCxnSpPr>
          <p:nvPr/>
        </p:nvCxnSpPr>
        <p:spPr>
          <a:xfrm flipH="1">
            <a:off x="4499454" y="5963989"/>
            <a:ext cx="1" cy="585053"/>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descr="ddd&#10;">
            <a:extLst>
              <a:ext uri="{FF2B5EF4-FFF2-40B4-BE49-F238E27FC236}">
                <a16:creationId xmlns:a16="http://schemas.microsoft.com/office/drawing/2014/main" id="{BD29F329-2A9B-0041-A2EA-EB67672C7CA1}"/>
              </a:ext>
            </a:extLst>
          </p:cNvPr>
          <p:cNvCxnSpPr>
            <a:cxnSpLocks/>
          </p:cNvCxnSpPr>
          <p:nvPr/>
        </p:nvCxnSpPr>
        <p:spPr>
          <a:xfrm>
            <a:off x="4779367" y="5963989"/>
            <a:ext cx="495299" cy="519289"/>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descr="ddd&#10;">
            <a:extLst>
              <a:ext uri="{FF2B5EF4-FFF2-40B4-BE49-F238E27FC236}">
                <a16:creationId xmlns:a16="http://schemas.microsoft.com/office/drawing/2014/main" id="{5828C6CC-9450-9E44-8D6E-FD067B30F1F8}"/>
              </a:ext>
            </a:extLst>
          </p:cNvPr>
          <p:cNvCxnSpPr>
            <a:cxnSpLocks/>
          </p:cNvCxnSpPr>
          <p:nvPr/>
        </p:nvCxnSpPr>
        <p:spPr>
          <a:xfrm flipH="1">
            <a:off x="6567382" y="5929064"/>
            <a:ext cx="631666" cy="461262"/>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descr="ddd&#10;">
            <a:extLst>
              <a:ext uri="{FF2B5EF4-FFF2-40B4-BE49-F238E27FC236}">
                <a16:creationId xmlns:a16="http://schemas.microsoft.com/office/drawing/2014/main" id="{C21CD381-4C3D-CD4B-8A23-ED62B890B541}"/>
              </a:ext>
            </a:extLst>
          </p:cNvPr>
          <p:cNvCxnSpPr>
            <a:cxnSpLocks/>
          </p:cNvCxnSpPr>
          <p:nvPr/>
        </p:nvCxnSpPr>
        <p:spPr>
          <a:xfrm flipH="1">
            <a:off x="7458011" y="5929064"/>
            <a:ext cx="1" cy="585053"/>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dd&#10;">
            <a:extLst>
              <a:ext uri="{FF2B5EF4-FFF2-40B4-BE49-F238E27FC236}">
                <a16:creationId xmlns:a16="http://schemas.microsoft.com/office/drawing/2014/main" id="{BD3A6A18-C074-B14C-A3C7-499656676C08}"/>
              </a:ext>
            </a:extLst>
          </p:cNvPr>
          <p:cNvCxnSpPr>
            <a:cxnSpLocks/>
          </p:cNvCxnSpPr>
          <p:nvPr/>
        </p:nvCxnSpPr>
        <p:spPr>
          <a:xfrm>
            <a:off x="7737924" y="5929064"/>
            <a:ext cx="495299" cy="519289"/>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
            <a:extLst>
              <a:ext uri="{FF2B5EF4-FFF2-40B4-BE49-F238E27FC236}">
                <a16:creationId xmlns:a16="http://schemas.microsoft.com/office/drawing/2014/main" id="{3D63388B-C484-D048-A727-B5D0367CD6DC}"/>
              </a:ext>
            </a:extLst>
          </p:cNvPr>
          <p:cNvSpPr txBox="1">
            <a:spLocks noGrp="1" noChangeArrowheads="1"/>
          </p:cNvSpPr>
          <p:nvPr>
            <p:ph idx="1"/>
          </p:nvPr>
        </p:nvSpPr>
        <p:spPr>
          <a:xfrm>
            <a:off x="7269888" y="3440485"/>
            <a:ext cx="4944426" cy="2223988"/>
          </a:xfrm>
          <a:prstGeom prst="rect">
            <a:avLst/>
          </a:prstGeom>
        </p:spPr>
        <p:txBody>
          <a:bodyPr lIns="90000">
            <a:no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b="1" dirty="0"/>
              <a:t>Number of edit sequences is huge</a:t>
            </a:r>
          </a:p>
          <a:p>
            <a:pPr lvl="1">
              <a:lnSpc>
                <a:spcPct val="150000"/>
              </a:lnSpc>
            </a:pPr>
            <a:r>
              <a:rPr lang="en-US" sz="1800" dirty="0"/>
              <a:t>Don’t have to track of all of them</a:t>
            </a:r>
          </a:p>
          <a:p>
            <a:pPr lvl="1">
              <a:lnSpc>
                <a:spcPct val="150000"/>
              </a:lnSpc>
            </a:pPr>
            <a:r>
              <a:rPr lang="en-US" sz="1800" dirty="0"/>
              <a:t>Just the shortest path to each of those revis</a:t>
            </a:r>
            <a:r>
              <a:rPr lang="en-US" altLang="zh-CN" sz="1800" dirty="0"/>
              <a:t>i</a:t>
            </a:r>
            <a:r>
              <a:rPr lang="en-US" sz="1800" dirty="0"/>
              <a:t>ted states.</a:t>
            </a:r>
          </a:p>
        </p:txBody>
      </p:sp>
      <p:sp>
        <p:nvSpPr>
          <p:cNvPr id="14" name="灯片编号占位符 13">
            <a:extLst>
              <a:ext uri="{FF2B5EF4-FFF2-40B4-BE49-F238E27FC236}">
                <a16:creationId xmlns:a16="http://schemas.microsoft.com/office/drawing/2014/main" id="{69DEB722-625C-470E-A3C6-87D3B7B40B3A}"/>
              </a:ext>
            </a:extLst>
          </p:cNvPr>
          <p:cNvSpPr>
            <a:spLocks noGrp="1"/>
          </p:cNvSpPr>
          <p:nvPr>
            <p:ph type="sldNum" sz="quarter" idx="12"/>
          </p:nvPr>
        </p:nvSpPr>
        <p:spPr/>
        <p:txBody>
          <a:bodyPr/>
          <a:lstStyle/>
          <a:p>
            <a:fld id="{DC8BB421-126E-41CB-B73A-69D52E98CAE3}" type="slidenum">
              <a:rPr lang="zh-CN" altLang="en-US" smtClean="0"/>
              <a:t>77</a:t>
            </a:fld>
            <a:endParaRPr lang="zh-CN" altLang="en-US" dirty="0"/>
          </a:p>
        </p:txBody>
      </p:sp>
    </p:spTree>
    <p:extLst>
      <p:ext uri="{BB962C8B-B14F-4D97-AF65-F5344CB8AC3E}">
        <p14:creationId xmlns:p14="http://schemas.microsoft.com/office/powerpoint/2010/main" val="31852555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25CFA-68B6-44C1-9F7B-483B1086B451}"/>
              </a:ext>
            </a:extLst>
          </p:cNvPr>
          <p:cNvSpPr>
            <a:spLocks noGrp="1"/>
          </p:cNvSpPr>
          <p:nvPr>
            <p:ph type="title"/>
          </p:nvPr>
        </p:nvSpPr>
        <p:spPr/>
        <p:txBody>
          <a:bodyPr>
            <a:normAutofit fontScale="90000"/>
          </a:bodyPr>
          <a:lstStyle/>
          <a:p>
            <a:r>
              <a:rPr lang="en-US" altLang="zh-CN" dirty="0"/>
              <a:t>Defining MED</a:t>
            </a:r>
            <a:endParaRPr lang="zh-CN" alt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6821F90-65AE-490E-B7E3-D935E6772B84}"/>
                  </a:ext>
                </a:extLst>
              </p:cNvPr>
              <p:cNvSpPr txBox="1">
                <a:spLocks noGrp="1"/>
              </p:cNvSpPr>
              <p:nvPr>
                <p:ph idx="1"/>
              </p:nvPr>
            </p:nvSpPr>
            <p:spPr>
              <a:xfrm>
                <a:off x="479425" y="1019282"/>
                <a:ext cx="9858375" cy="5273030"/>
              </a:xfrm>
              <a:prstGeom prst="rect">
                <a:avLst/>
              </a:prstGeom>
            </p:spPr>
            <p:txBody>
              <a:bodyPr>
                <a:no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t>For two strings, define</a:t>
                </a:r>
              </a:p>
              <a:p>
                <a:pPr lvl="1">
                  <a:lnSpc>
                    <a:spcPct val="150000"/>
                  </a:lnSpc>
                </a:pPr>
                <a:r>
                  <a:rPr lang="en-US" dirty="0"/>
                  <a:t> </a:t>
                </a:r>
                <a14:m>
                  <m:oMath xmlns:m="http://schemas.openxmlformats.org/officeDocument/2006/math">
                    <m:r>
                      <a:rPr lang="en-US" i="1" dirty="0" smtClean="0">
                        <a:latin typeface="Cambria Math" panose="02040503050406030204" pitchFamily="18" charset="0"/>
                      </a:rPr>
                      <m:t>𝑋</m:t>
                    </m:r>
                  </m:oMath>
                </a14:m>
                <a:r>
                  <a:rPr lang="en-US" dirty="0"/>
                  <a:t> of length </a:t>
                </a:r>
                <a14:m>
                  <m:oMath xmlns:m="http://schemas.openxmlformats.org/officeDocument/2006/math">
                    <m:r>
                      <a:rPr lang="en-US" i="1" dirty="0" smtClean="0">
                        <a:latin typeface="Cambria Math" panose="02040503050406030204" pitchFamily="18" charset="0"/>
                      </a:rPr>
                      <m:t>𝑛</m:t>
                    </m:r>
                  </m:oMath>
                </a14:m>
                <a:r>
                  <a:rPr lang="en-US" dirty="0"/>
                  <a: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p>
              <a:p>
                <a:pPr lvl="1">
                  <a:lnSpc>
                    <a:spcPct val="150000"/>
                  </a:lnSpc>
                </a:pPr>
                <a:r>
                  <a:rPr lang="en-US" dirty="0"/>
                  <a:t> </a:t>
                </a:r>
                <a14:m>
                  <m:oMath xmlns:m="http://schemas.openxmlformats.org/officeDocument/2006/math">
                    <m:r>
                      <a:rPr lang="en-US" i="1" dirty="0" smtClean="0">
                        <a:latin typeface="Cambria Math" panose="02040503050406030204" pitchFamily="18" charset="0"/>
                      </a:rPr>
                      <m:t>𝑌</m:t>
                    </m:r>
                  </m:oMath>
                </a14:m>
                <a:r>
                  <a:rPr lang="en-US" dirty="0"/>
                  <a:t> of length </a:t>
                </a:r>
                <a14:m>
                  <m:oMath xmlns:m="http://schemas.openxmlformats.org/officeDocument/2006/math">
                    <m:r>
                      <a:rPr lang="en-US" i="1" dirty="0" smtClean="0">
                        <a:latin typeface="Cambria Math" panose="02040503050406030204" pitchFamily="18" charset="0"/>
                      </a:rPr>
                      <m:t>𝑚</m:t>
                    </m:r>
                  </m:oMath>
                </a14:m>
                <a:r>
                  <a:rPr lang="en-US" dirty="0"/>
                  <a:t>: </a:t>
                </a:r>
                <a14:m>
                  <m:oMath xmlns:m="http://schemas.openxmlformats.org/officeDocument/2006/math">
                    <m:r>
                      <a:rPr lang="en-US" b="0" i="1" smtClean="0">
                        <a:latin typeface="Cambria Math" panose="02040503050406030204" pitchFamily="18" charset="0"/>
                      </a:rPr>
                      <m:t>𝑌</m:t>
                    </m:r>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𝑚</m:t>
                            </m:r>
                          </m:sub>
                        </m:sSub>
                      </m:e>
                    </m:d>
                  </m:oMath>
                </a14:m>
                <a:endParaRPr lang="en-US" dirty="0"/>
              </a:p>
              <a:p>
                <a:pPr>
                  <a:lnSpc>
                    <a:spcPct val="150000"/>
                  </a:lnSpc>
                </a:pPr>
                <a:r>
                  <a:rPr lang="en-US" dirty="0"/>
                  <a:t>We define </a:t>
                </a: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oMath>
                </a14:m>
                <a:endParaRPr lang="en-US" dirty="0"/>
              </a:p>
              <a:p>
                <a:pPr lvl="1">
                  <a:lnSpc>
                    <a:spcPct val="150000"/>
                  </a:lnSpc>
                </a:pPr>
                <a:r>
                  <a:rPr lang="en-US" dirty="0"/>
                  <a:t>The minimum edit distance between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[1…</m:t>
                    </m:r>
                    <m:r>
                      <a:rPr lang="en-US" i="1" dirty="0" smtClean="0">
                        <a:latin typeface="Cambria Math" panose="02040503050406030204" pitchFamily="18" charset="0"/>
                      </a:rPr>
                      <m:t>𝑖</m:t>
                    </m:r>
                    <m:r>
                      <a:rPr lang="en-US" i="1" dirty="0" smtClean="0">
                        <a:latin typeface="Cambria Math" panose="02040503050406030204" pitchFamily="18" charset="0"/>
                      </a:rPr>
                      <m:t>]</m:t>
                    </m:r>
                  </m:oMath>
                </a14:m>
                <a:r>
                  <a:rPr lang="en-US" dirty="0"/>
                  <a:t> and </a:t>
                </a:r>
                <a14:m>
                  <m:oMath xmlns:m="http://schemas.openxmlformats.org/officeDocument/2006/math">
                    <m:r>
                      <a:rPr lang="en-US" i="1" dirty="0" smtClean="0">
                        <a:latin typeface="Cambria Math" panose="02040503050406030204" pitchFamily="18" charset="0"/>
                      </a:rPr>
                      <m:t>𝑌</m:t>
                    </m:r>
                    <m:r>
                      <a:rPr lang="en-US" i="1" dirty="0" smtClean="0">
                        <a:latin typeface="Cambria Math" panose="02040503050406030204" pitchFamily="18" charset="0"/>
                      </a:rPr>
                      <m:t>[1…</m:t>
                    </m:r>
                    <m:r>
                      <a:rPr lang="en-US" i="1" dirty="0" smtClean="0">
                        <a:latin typeface="Cambria Math" panose="02040503050406030204" pitchFamily="18" charset="0"/>
                      </a:rPr>
                      <m:t>𝑗</m:t>
                    </m:r>
                    <m:r>
                      <a:rPr lang="en-US" i="1" dirty="0" smtClean="0">
                        <a:latin typeface="Cambria Math" panose="02040503050406030204" pitchFamily="18" charset="0"/>
                      </a:rPr>
                      <m:t>] </m:t>
                    </m:r>
                  </m:oMath>
                </a14:m>
                <a:endParaRPr lang="en-US" dirty="0"/>
              </a:p>
              <a:p>
                <a:pPr lvl="2">
                  <a:lnSpc>
                    <a:spcPct val="150000"/>
                  </a:lnSpc>
                </a:pPr>
                <a14:m>
                  <m:oMath xmlns:m="http://schemas.openxmlformats.org/officeDocument/2006/math">
                    <m:r>
                      <a:rPr lang="en-US" sz="2400" b="0" i="1" smtClean="0">
                        <a:latin typeface="Cambria Math" panose="02040503050406030204" pitchFamily="18" charset="0"/>
                      </a:rPr>
                      <m:t>𝑖</m:t>
                    </m:r>
                  </m:oMath>
                </a14:m>
                <a:r>
                  <a:rPr lang="en-US" sz="2400" dirty="0"/>
                  <a:t>: the first </a:t>
                </a:r>
                <a14:m>
                  <m:oMath xmlns:m="http://schemas.openxmlformats.org/officeDocument/2006/math">
                    <m:r>
                      <a:rPr lang="en-US" sz="2400" i="1" dirty="0" smtClean="0">
                        <a:latin typeface="Cambria Math" panose="02040503050406030204" pitchFamily="18" charset="0"/>
                      </a:rPr>
                      <m:t>𝑖</m:t>
                    </m:r>
                  </m:oMath>
                </a14:m>
                <a:r>
                  <a:rPr lang="en-US" sz="2400" dirty="0"/>
                  <a:t> characters of </a:t>
                </a:r>
                <a14:m>
                  <m:oMath xmlns:m="http://schemas.openxmlformats.org/officeDocument/2006/math">
                    <m:r>
                      <a:rPr lang="en-US" sz="2400" i="1" dirty="0" smtClean="0">
                        <a:latin typeface="Cambria Math" panose="02040503050406030204" pitchFamily="18" charset="0"/>
                      </a:rPr>
                      <m:t>𝑋</m:t>
                    </m:r>
                  </m:oMath>
                </a14:m>
                <a:r>
                  <a:rPr lang="en-US" sz="2400" dirty="0"/>
                  <a:t> </a:t>
                </a:r>
              </a:p>
              <a:p>
                <a:pPr lvl="2">
                  <a:lnSpc>
                    <a:spcPct val="150000"/>
                  </a:lnSpc>
                </a:pPr>
                <a14:m>
                  <m:oMath xmlns:m="http://schemas.openxmlformats.org/officeDocument/2006/math">
                    <m:r>
                      <a:rPr lang="en-US" sz="2400" b="0" i="1" smtClean="0">
                        <a:latin typeface="Cambria Math" panose="02040503050406030204" pitchFamily="18" charset="0"/>
                      </a:rPr>
                      <m:t>𝑗</m:t>
                    </m:r>
                  </m:oMath>
                </a14:m>
                <a:r>
                  <a:rPr lang="en-US" sz="2400" dirty="0"/>
                  <a:t>: the first </a:t>
                </a:r>
                <a14:m>
                  <m:oMath xmlns:m="http://schemas.openxmlformats.org/officeDocument/2006/math">
                    <m:r>
                      <a:rPr lang="en-US" sz="2400" i="1" dirty="0" smtClean="0">
                        <a:latin typeface="Cambria Math" panose="02040503050406030204" pitchFamily="18" charset="0"/>
                      </a:rPr>
                      <m:t>𝑗</m:t>
                    </m:r>
                  </m:oMath>
                </a14:m>
                <a:r>
                  <a:rPr lang="en-US" sz="2400" dirty="0"/>
                  <a:t> characters of </a:t>
                </a:r>
                <a14:m>
                  <m:oMath xmlns:m="http://schemas.openxmlformats.org/officeDocument/2006/math">
                    <m:r>
                      <a:rPr lang="en-US" sz="2400" i="1" dirty="0" smtClean="0">
                        <a:latin typeface="Cambria Math" panose="02040503050406030204" pitchFamily="18" charset="0"/>
                      </a:rPr>
                      <m:t>𝑌</m:t>
                    </m:r>
                  </m:oMath>
                </a14:m>
                <a:endParaRPr lang="en-US" sz="2400" dirty="0"/>
              </a:p>
              <a:p>
                <a:pPr>
                  <a:lnSpc>
                    <a:spcPct val="150000"/>
                  </a:lnSpc>
                </a:pPr>
                <a:r>
                  <a:rPr lang="en-US" b="1" dirty="0">
                    <a:solidFill>
                      <a:srgbClr val="FF0000"/>
                    </a:solidFill>
                  </a:rPr>
                  <a:t>The edit distance between </a:t>
                </a:r>
                <a14:m>
                  <m:oMath xmlns:m="http://schemas.openxmlformats.org/officeDocument/2006/math">
                    <m:r>
                      <a:rPr lang="en-US" b="1" i="1" dirty="0" smtClean="0">
                        <a:solidFill>
                          <a:srgbClr val="FF0000"/>
                        </a:solidFill>
                        <a:latin typeface="Cambria Math" panose="02040503050406030204" pitchFamily="18" charset="0"/>
                      </a:rPr>
                      <m:t>𝑿</m:t>
                    </m:r>
                  </m:oMath>
                </a14:m>
                <a:r>
                  <a:rPr lang="en-US" b="1" dirty="0">
                    <a:solidFill>
                      <a:srgbClr val="FF0000"/>
                    </a:solidFill>
                  </a:rPr>
                  <a:t> and </a:t>
                </a:r>
                <a14:m>
                  <m:oMath xmlns:m="http://schemas.openxmlformats.org/officeDocument/2006/math">
                    <m:r>
                      <a:rPr lang="en-US" b="1" i="1" dirty="0" smtClean="0">
                        <a:solidFill>
                          <a:srgbClr val="FF0000"/>
                        </a:solidFill>
                        <a:latin typeface="Cambria Math" panose="02040503050406030204" pitchFamily="18" charset="0"/>
                      </a:rPr>
                      <m:t>𝒀</m:t>
                    </m:r>
                  </m:oMath>
                </a14:m>
                <a:r>
                  <a:rPr lang="en-US" b="1" dirty="0">
                    <a:solidFill>
                      <a:srgbClr val="FF0000"/>
                    </a:solidFill>
                  </a:rPr>
                  <a:t> is thus </a:t>
                </a:r>
                <a14:m>
                  <m:oMath xmlns:m="http://schemas.openxmlformats.org/officeDocument/2006/math">
                    <m:r>
                      <a:rPr lang="en-US" b="1" i="1" dirty="0" smtClean="0">
                        <a:solidFill>
                          <a:srgbClr val="FF0000"/>
                        </a:solidFill>
                        <a:latin typeface="Cambria Math" panose="02040503050406030204" pitchFamily="18" charset="0"/>
                      </a:rPr>
                      <m:t>𝑫</m:t>
                    </m:r>
                    <m:r>
                      <a:rPr lang="en-US" b="1" i="1" dirty="0" smtClean="0">
                        <a:solidFill>
                          <a:srgbClr val="FF0000"/>
                        </a:solidFill>
                        <a:latin typeface="Cambria Math" panose="02040503050406030204" pitchFamily="18" charset="0"/>
                      </a:rPr>
                      <m:t>[</m:t>
                    </m:r>
                    <m:r>
                      <a:rPr lang="en-US" altLang="zh-CN" b="1" i="1" dirty="0">
                        <a:solidFill>
                          <a:srgbClr val="FF0000"/>
                        </a:solidFill>
                        <a:latin typeface="Cambria Math" panose="02040503050406030204" pitchFamily="18" charset="0"/>
                      </a:rPr>
                      <m:t>𝒏</m:t>
                    </m:r>
                    <m:r>
                      <a:rPr lang="en-US" altLang="zh-CN" b="1" i="1" dirty="0">
                        <a:solidFill>
                          <a:srgbClr val="FF0000"/>
                        </a:solidFill>
                        <a:latin typeface="Cambria Math" panose="02040503050406030204" pitchFamily="18" charset="0"/>
                      </a:rPr>
                      <m:t>,</m:t>
                    </m:r>
                    <m:r>
                      <a:rPr lang="en-US" altLang="zh-CN" b="1" i="1" dirty="0">
                        <a:solidFill>
                          <a:srgbClr val="FF0000"/>
                        </a:solidFill>
                        <a:latin typeface="Cambria Math" panose="02040503050406030204" pitchFamily="18" charset="0"/>
                      </a:rPr>
                      <m:t>𝒎</m:t>
                    </m:r>
                    <m:r>
                      <a:rPr lang="en-US" b="1" i="1" dirty="0" smtClean="0">
                        <a:solidFill>
                          <a:srgbClr val="FF0000"/>
                        </a:solidFill>
                        <a:latin typeface="Cambria Math" panose="02040503050406030204" pitchFamily="18" charset="0"/>
                      </a:rPr>
                      <m:t>]</m:t>
                    </m:r>
                  </m:oMath>
                </a14:m>
                <a:endParaRPr lang="en-US" b="1" dirty="0"/>
              </a:p>
            </p:txBody>
          </p:sp>
        </mc:Choice>
        <mc:Fallback xmlns="">
          <p:sp>
            <p:nvSpPr>
              <p:cNvPr id="5" name="Content Placeholder 2">
                <a:extLst>
                  <a:ext uri="{FF2B5EF4-FFF2-40B4-BE49-F238E27FC236}">
                    <a16:creationId xmlns:a16="http://schemas.microsoft.com/office/drawing/2014/main" id="{B6821F90-65AE-490E-B7E3-D935E6772B84}"/>
                  </a:ext>
                </a:extLst>
              </p:cNvPr>
              <p:cNvSpPr txBox="1">
                <a:spLocks noGrp="1" noRot="1" noChangeAspect="1" noMove="1" noResize="1" noEditPoints="1" noAdjustHandles="1" noChangeArrowheads="1" noChangeShapeType="1" noTextEdit="1"/>
              </p:cNvSpPr>
              <p:nvPr>
                <p:ph idx="1"/>
              </p:nvPr>
            </p:nvSpPr>
            <p:spPr>
              <a:xfrm>
                <a:off x="479425" y="1019282"/>
                <a:ext cx="9858375" cy="5273030"/>
              </a:xfrm>
              <a:prstGeom prst="rect">
                <a:avLst/>
              </a:prstGeom>
              <a:blipFill>
                <a:blip r:embed="rId3"/>
                <a:stretch>
                  <a:fillRect l="-1028" b="-2644"/>
                </a:stretch>
              </a:blipFill>
            </p:spPr>
            <p:txBody>
              <a:bodyPr/>
              <a:lstStyle/>
              <a:p>
                <a:r>
                  <a:rPr lang="en-CN">
                    <a:noFill/>
                  </a:rPr>
                  <a:t> </a:t>
                </a:r>
              </a:p>
            </p:txBody>
          </p:sp>
        </mc:Fallback>
      </mc:AlternateContent>
      <p:sp>
        <p:nvSpPr>
          <p:cNvPr id="8" name="灯片编号占位符 7">
            <a:extLst>
              <a:ext uri="{FF2B5EF4-FFF2-40B4-BE49-F238E27FC236}">
                <a16:creationId xmlns:a16="http://schemas.microsoft.com/office/drawing/2014/main" id="{751189B6-488C-4813-B152-3D620E2CAAD3}"/>
              </a:ext>
            </a:extLst>
          </p:cNvPr>
          <p:cNvSpPr>
            <a:spLocks noGrp="1"/>
          </p:cNvSpPr>
          <p:nvPr>
            <p:ph type="sldNum" sz="quarter" idx="12"/>
          </p:nvPr>
        </p:nvSpPr>
        <p:spPr/>
        <p:txBody>
          <a:bodyPr/>
          <a:lstStyle/>
          <a:p>
            <a:fld id="{DC8BB421-126E-41CB-B73A-69D52E98CAE3}" type="slidenum">
              <a:rPr lang="zh-CN" altLang="en-US" smtClean="0"/>
              <a:t>78</a:t>
            </a:fld>
            <a:endParaRPr lang="zh-CN" altLang="en-US" dirty="0"/>
          </a:p>
        </p:txBody>
      </p:sp>
    </p:spTree>
    <p:extLst>
      <p:ext uri="{BB962C8B-B14F-4D97-AF65-F5344CB8AC3E}">
        <p14:creationId xmlns:p14="http://schemas.microsoft.com/office/powerpoint/2010/main" val="21472293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CF8E01-3015-41FA-AAD4-109500A204BF}"/>
              </a:ext>
            </a:extLst>
          </p:cNvPr>
          <p:cNvSpPr>
            <a:spLocks noGrp="1"/>
          </p:cNvSpPr>
          <p:nvPr>
            <p:ph type="title"/>
          </p:nvPr>
        </p:nvSpPr>
        <p:spPr/>
        <p:txBody>
          <a:bodyPr>
            <a:normAutofit fontScale="90000"/>
          </a:bodyPr>
          <a:lstStyle/>
          <a:p>
            <a:r>
              <a:rPr lang="en-US" altLang="zh-CN" dirty="0"/>
              <a:t>Dynamic Programming for MED</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CBCDB90-F19B-4B5E-B65A-D5CE845ACFC2}"/>
                  </a:ext>
                </a:extLst>
              </p:cNvPr>
              <p:cNvSpPr>
                <a:spLocks noGrp="1"/>
              </p:cNvSpPr>
              <p:nvPr>
                <p:ph idx="1"/>
              </p:nvPr>
            </p:nvSpPr>
            <p:spPr>
              <a:xfrm>
                <a:off x="479426" y="1334587"/>
                <a:ext cx="10648358" cy="4492776"/>
              </a:xfrm>
            </p:spPr>
            <p:txBody>
              <a:bodyPr lIns="90000">
                <a:noAutofit/>
              </a:bodyPr>
              <a:lstStyle/>
              <a:p>
                <a:r>
                  <a:rPr lang="en-US" altLang="zh-CN" b="1" dirty="0"/>
                  <a:t>Dynamic programming</a:t>
                </a:r>
                <a:r>
                  <a:rPr lang="en-US" altLang="zh-CN" dirty="0"/>
                  <a:t>: A tabular computation of </a:t>
                </a:r>
                <a14:m>
                  <m:oMath xmlns:m="http://schemas.openxmlformats.org/officeDocument/2006/math">
                    <m:r>
                      <a:rPr lang="en-US" altLang="zh-CN" b="0" i="1" dirty="0" smtClean="0">
                        <a:latin typeface="Cambria Math" panose="02040503050406030204" pitchFamily="18" charset="0"/>
                      </a:rPr>
                      <m:t>𝐷</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m:t>
                    </m:r>
                  </m:oMath>
                </a14:m>
                <a:endParaRPr lang="en-US" altLang="zh-CN" b="1" dirty="0"/>
              </a:p>
              <a:p>
                <a:pPr lvl="1"/>
                <a:r>
                  <a:rPr lang="en-US" altLang="zh-CN" dirty="0"/>
                  <a:t>Solving problems by combining solutions to subproblems.</a:t>
                </a:r>
              </a:p>
              <a:p>
                <a:r>
                  <a:rPr lang="en-US" altLang="zh-CN" b="1" dirty="0"/>
                  <a:t>Bottom-up</a:t>
                </a:r>
              </a:p>
              <a:p>
                <a:pPr lvl="1"/>
                <a:r>
                  <a:rPr lang="en-US" altLang="zh-CN" sz="2800" dirty="0"/>
                  <a:t>Compute </a:t>
                </a:r>
                <a14:m>
                  <m:oMath xmlns:m="http://schemas.openxmlformats.org/officeDocument/2006/math">
                    <m:r>
                      <a:rPr lang="en-US" altLang="zh-CN" sz="2800" i="1" dirty="0" smtClean="0">
                        <a:latin typeface="Cambria Math" panose="02040503050406030204" pitchFamily="18" charset="0"/>
                      </a:rPr>
                      <m:t>𝐷</m:t>
                    </m:r>
                    <m:r>
                      <a:rPr lang="en-US" altLang="zh-CN" sz="2800" b="0" i="1" dirty="0" smtClean="0">
                        <a:latin typeface="Cambria Math" panose="02040503050406030204" pitchFamily="18" charset="0"/>
                      </a:rPr>
                      <m:t>[</m:t>
                    </m:r>
                    <m:r>
                      <a:rPr lang="en-US" altLang="zh-CN" sz="2800" i="1" dirty="0">
                        <a:latin typeface="Cambria Math" panose="02040503050406030204" pitchFamily="18" charset="0"/>
                      </a:rPr>
                      <m:t>𝑖</m:t>
                    </m:r>
                    <m:r>
                      <a:rPr lang="en-US" altLang="zh-CN" sz="2800" i="1" dirty="0">
                        <a:latin typeface="Cambria Math" panose="02040503050406030204" pitchFamily="18" charset="0"/>
                      </a:rPr>
                      <m:t>,</m:t>
                    </m:r>
                    <m:r>
                      <a:rPr lang="en-US" altLang="zh-CN" sz="2800" i="1" dirty="0">
                        <a:latin typeface="Cambria Math" panose="02040503050406030204" pitchFamily="18" charset="0"/>
                      </a:rPr>
                      <m:t>𝑗</m:t>
                    </m:r>
                    <m:r>
                      <a:rPr lang="en-US" altLang="zh-CN" sz="2800" b="0" i="1" dirty="0" smtClean="0">
                        <a:latin typeface="Cambria Math" panose="02040503050406030204" pitchFamily="18" charset="0"/>
                      </a:rPr>
                      <m:t>]</m:t>
                    </m:r>
                  </m:oMath>
                </a14:m>
                <a:r>
                  <a:rPr lang="en-US" altLang="zh-CN" sz="2800" dirty="0"/>
                  <a:t> for small </a:t>
                </a:r>
                <a14:m>
                  <m:oMath xmlns:m="http://schemas.openxmlformats.org/officeDocument/2006/math">
                    <m:r>
                      <a:rPr lang="en-US" altLang="zh-CN" sz="2800" i="1" dirty="0" smtClean="0">
                        <a:latin typeface="Cambria Math" panose="02040503050406030204" pitchFamily="18" charset="0"/>
                      </a:rPr>
                      <m:t>𝑖</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𝑗</m:t>
                    </m:r>
                  </m:oMath>
                </a14:m>
                <a:r>
                  <a:rPr lang="en-US" altLang="zh-CN" sz="2800" i="1" dirty="0"/>
                  <a:t> </a:t>
                </a:r>
                <a14:m>
                  <m:oMath xmlns:m="http://schemas.openxmlformats.org/officeDocument/2006/math">
                    <m:d>
                      <m:dPr>
                        <m:ctrlPr>
                          <a:rPr lang="en-US" altLang="zh-CN" sz="2800" b="0" i="1" dirty="0" smtClean="0">
                            <a:latin typeface="Cambria Math" panose="02040503050406030204" pitchFamily="18" charset="0"/>
                          </a:rPr>
                        </m:ctrlPr>
                      </m:dPr>
                      <m:e>
                        <m:r>
                          <a:rPr lang="en-US" altLang="zh-CN" sz="2800" b="0" i="1" dirty="0" smtClean="0">
                            <a:latin typeface="Cambria Math" panose="02040503050406030204" pitchFamily="18" charset="0"/>
                          </a:rPr>
                          <m:t>𝑖</m:t>
                        </m:r>
                        <m:r>
                          <a:rPr lang="en-US" altLang="zh-CN" sz="2800" b="0" i="1" dirty="0" smtClean="0">
                            <a:latin typeface="Cambria Math" panose="02040503050406030204" pitchFamily="18" charset="0"/>
                          </a:rPr>
                          <m:t>=0,  </m:t>
                        </m:r>
                        <m:r>
                          <a:rPr lang="en-US" altLang="zh-CN" sz="2800" b="0" i="1" dirty="0" smtClean="0">
                            <a:latin typeface="Cambria Math" panose="02040503050406030204" pitchFamily="18" charset="0"/>
                          </a:rPr>
                          <m:t>𝑗</m:t>
                        </m:r>
                        <m:r>
                          <a:rPr lang="en-US" altLang="zh-CN" sz="2800" b="0" i="1" dirty="0" smtClean="0">
                            <a:latin typeface="Cambria Math" panose="02040503050406030204" pitchFamily="18" charset="0"/>
                          </a:rPr>
                          <m:t>=0</m:t>
                        </m:r>
                      </m:e>
                    </m:d>
                  </m:oMath>
                </a14:m>
                <a:endParaRPr lang="en-US" altLang="zh-CN" sz="2800" i="1" dirty="0"/>
              </a:p>
              <a:p>
                <a:pPr lvl="1"/>
                <a:r>
                  <a:rPr lang="en-US" altLang="zh-CN" sz="2800" dirty="0"/>
                  <a:t>Compute larger </a:t>
                </a:r>
                <a14:m>
                  <m:oMath xmlns:m="http://schemas.openxmlformats.org/officeDocument/2006/math">
                    <m:r>
                      <a:rPr lang="en-US" altLang="zh-CN" sz="2800" i="1" dirty="0">
                        <a:latin typeface="Cambria Math" panose="02040503050406030204" pitchFamily="18" charset="0"/>
                      </a:rPr>
                      <m:t>𝐷</m:t>
                    </m:r>
                    <m:r>
                      <a:rPr lang="en-US" altLang="zh-CN" sz="2800" b="0" i="1" dirty="0" smtClean="0">
                        <a:latin typeface="Cambria Math" panose="02040503050406030204" pitchFamily="18" charset="0"/>
                      </a:rPr>
                      <m:t>[</m:t>
                    </m:r>
                    <m:r>
                      <a:rPr lang="en-US" altLang="zh-CN" sz="2800" i="1" dirty="0">
                        <a:latin typeface="Cambria Math" panose="02040503050406030204" pitchFamily="18" charset="0"/>
                      </a:rPr>
                      <m:t>𝑖</m:t>
                    </m:r>
                    <m:r>
                      <a:rPr lang="en-US" altLang="zh-CN" sz="2800" i="1" dirty="0">
                        <a:latin typeface="Cambria Math" panose="02040503050406030204" pitchFamily="18" charset="0"/>
                      </a:rPr>
                      <m:t>,</m:t>
                    </m:r>
                    <m:r>
                      <a:rPr lang="en-US" altLang="zh-CN" sz="2800" i="1" dirty="0">
                        <a:latin typeface="Cambria Math" panose="02040503050406030204" pitchFamily="18" charset="0"/>
                      </a:rPr>
                      <m:t>𝑗</m:t>
                    </m:r>
                    <m:r>
                      <a:rPr lang="en-US" altLang="zh-CN" sz="2800" b="0" i="1" dirty="0" smtClean="0">
                        <a:latin typeface="Cambria Math" panose="02040503050406030204" pitchFamily="18" charset="0"/>
                      </a:rPr>
                      <m:t>]</m:t>
                    </m:r>
                  </m:oMath>
                </a14:m>
                <a:r>
                  <a:rPr lang="en-US" altLang="zh-CN" sz="2800" dirty="0"/>
                  <a:t> based on previously computed entries</a:t>
                </a:r>
              </a:p>
              <a:p>
                <a:pPr lvl="2"/>
                <a14:m>
                  <m:oMath xmlns:m="http://schemas.openxmlformats.org/officeDocument/2006/math">
                    <m:r>
                      <a:rPr lang="en-US" altLang="zh-CN" sz="2400" i="1" dirty="0" smtClean="0">
                        <a:latin typeface="Cambria Math" panose="02040503050406030204" pitchFamily="18" charset="0"/>
                      </a:rPr>
                      <m:t>𝐷</m:t>
                    </m:r>
                    <m:r>
                      <a:rPr lang="en-US" altLang="zh-CN" sz="2400" b="0" i="1" dirty="0" smtClean="0">
                        <a:latin typeface="Cambria Math" panose="02040503050406030204" pitchFamily="18" charset="0"/>
                      </a:rPr>
                      <m:t>[</m:t>
                    </m:r>
                    <m:r>
                      <a:rPr lang="en-US" altLang="zh-CN" sz="2400" i="1" dirty="0">
                        <a:latin typeface="Cambria Math" panose="02040503050406030204" pitchFamily="18" charset="0"/>
                      </a:rPr>
                      <m:t>𝑖</m:t>
                    </m:r>
                    <m:r>
                      <a:rPr lang="en-US" altLang="zh-CN" sz="2400" i="1" dirty="0">
                        <a:latin typeface="Cambria Math" panose="02040503050406030204" pitchFamily="18" charset="0"/>
                      </a:rPr>
                      <m:t>,</m:t>
                    </m:r>
                    <m:r>
                      <a:rPr lang="en-US" altLang="zh-CN" sz="2400" i="1" dirty="0">
                        <a:latin typeface="Cambria Math" panose="02040503050406030204" pitchFamily="18" charset="0"/>
                      </a:rPr>
                      <m:t>𝑗</m:t>
                    </m:r>
                    <m:r>
                      <a:rPr lang="en-US" altLang="zh-CN" sz="2400" b="0" i="1" dirty="0" smtClean="0">
                        <a:latin typeface="Cambria Math" panose="02040503050406030204" pitchFamily="18" charset="0"/>
                      </a:rPr>
                      <m:t>]</m:t>
                    </m:r>
                    <m:r>
                      <a:rPr lang="en-US" altLang="zh-CN" sz="2400" i="1" dirty="0" smtClean="0">
                        <a:latin typeface="Cambria Math" panose="02040503050406030204" pitchFamily="18" charset="0"/>
                      </a:rPr>
                      <m:t> </m:t>
                    </m:r>
                  </m:oMath>
                </a14:m>
                <a:r>
                  <a:rPr lang="en-US" altLang="zh-CN" sz="2400" dirty="0"/>
                  <a:t> for all </a:t>
                </a:r>
                <a14:m>
                  <m:oMath xmlns:m="http://schemas.openxmlformats.org/officeDocument/2006/math">
                    <m:r>
                      <a:rPr lang="en-US" altLang="zh-CN" sz="2400" i="1" dirty="0" smtClean="0">
                        <a:latin typeface="Cambria Math" panose="02040503050406030204" pitchFamily="18" charset="0"/>
                      </a:rPr>
                      <m:t>𝑖</m:t>
                    </m:r>
                    <m:r>
                      <a:rPr lang="en-US" altLang="zh-CN" sz="2400" b="0" i="1" dirty="0" smtClean="0">
                        <a:latin typeface="Cambria Math" panose="02040503050406030204" pitchFamily="18" charset="0"/>
                      </a:rPr>
                      <m:t>=1,2,…</m:t>
                    </m:r>
                    <m:r>
                      <a:rPr lang="en-US" altLang="zh-CN" sz="2400" b="0" i="1" dirty="0" smtClean="0">
                        <a:latin typeface="Cambria Math" panose="02040503050406030204" pitchFamily="18" charset="0"/>
                      </a:rPr>
                      <m:t>𝑛</m:t>
                    </m:r>
                  </m:oMath>
                </a14:m>
                <a:r>
                  <a:rPr lang="en-US" altLang="zh-CN" sz="2400" dirty="0"/>
                  <a:t>  and</a:t>
                </a:r>
                <a:r>
                  <a:rPr lang="en-US" altLang="zh-CN" sz="2400" i="1" dirty="0"/>
                  <a:t> </a:t>
                </a:r>
                <a14:m>
                  <m:oMath xmlns:m="http://schemas.openxmlformats.org/officeDocument/2006/math">
                    <m:r>
                      <a:rPr lang="en-US" altLang="zh-CN" sz="2400" i="1" dirty="0" smtClean="0">
                        <a:latin typeface="Cambria Math" panose="02040503050406030204" pitchFamily="18" charset="0"/>
                      </a:rPr>
                      <m:t>𝑗</m:t>
                    </m:r>
                    <m:r>
                      <a:rPr lang="en-US" altLang="zh-CN" sz="2400" b="0" i="1" dirty="0" smtClean="0">
                        <a:latin typeface="Cambria Math" panose="02040503050406030204" pitchFamily="18" charset="0"/>
                      </a:rPr>
                      <m:t>=1,2,…,</m:t>
                    </m:r>
                    <m:r>
                      <a:rPr lang="en-US" altLang="zh-CN" sz="2400" b="0" i="1" dirty="0" smtClean="0">
                        <a:latin typeface="Cambria Math" panose="02040503050406030204" pitchFamily="18" charset="0"/>
                      </a:rPr>
                      <m:t>𝑚</m:t>
                    </m:r>
                  </m:oMath>
                </a14:m>
                <a:endParaRPr lang="en-US" altLang="zh-CN" sz="2400" dirty="0"/>
              </a:p>
            </p:txBody>
          </p:sp>
        </mc:Choice>
        <mc:Fallback xmlns="">
          <p:sp>
            <p:nvSpPr>
              <p:cNvPr id="3" name="内容占位符 2">
                <a:extLst>
                  <a:ext uri="{FF2B5EF4-FFF2-40B4-BE49-F238E27FC236}">
                    <a16:creationId xmlns:a16="http://schemas.microsoft.com/office/drawing/2014/main" id="{5CBCDB90-F19B-4B5E-B65A-D5CE845ACFC2}"/>
                  </a:ext>
                </a:extLst>
              </p:cNvPr>
              <p:cNvSpPr>
                <a:spLocks noGrp="1" noRot="1" noChangeAspect="1" noMove="1" noResize="1" noEditPoints="1" noAdjustHandles="1" noChangeArrowheads="1" noChangeShapeType="1" noTextEdit="1"/>
              </p:cNvSpPr>
              <p:nvPr>
                <p:ph idx="1"/>
              </p:nvPr>
            </p:nvSpPr>
            <p:spPr>
              <a:xfrm>
                <a:off x="479426" y="1334587"/>
                <a:ext cx="10648358" cy="4492776"/>
              </a:xfrm>
              <a:blipFill>
                <a:blip r:embed="rId3"/>
                <a:stretch>
                  <a:fillRect l="-952" t="-1977"/>
                </a:stretch>
              </a:blipFill>
            </p:spPr>
            <p:txBody>
              <a:bodyPr/>
              <a:lstStyle/>
              <a:p>
                <a:r>
                  <a:rPr lang="en-CN">
                    <a:noFill/>
                  </a:rPr>
                  <a:t> </a:t>
                </a:r>
              </a:p>
            </p:txBody>
          </p:sp>
        </mc:Fallback>
      </mc:AlternateContent>
      <p:sp>
        <p:nvSpPr>
          <p:cNvPr id="8" name="灯片编号占位符 7">
            <a:extLst>
              <a:ext uri="{FF2B5EF4-FFF2-40B4-BE49-F238E27FC236}">
                <a16:creationId xmlns:a16="http://schemas.microsoft.com/office/drawing/2014/main" id="{A69586DF-B342-436D-A1DD-6B9B6394A8E7}"/>
              </a:ext>
            </a:extLst>
          </p:cNvPr>
          <p:cNvSpPr>
            <a:spLocks noGrp="1"/>
          </p:cNvSpPr>
          <p:nvPr>
            <p:ph type="sldNum" sz="quarter" idx="12"/>
          </p:nvPr>
        </p:nvSpPr>
        <p:spPr/>
        <p:txBody>
          <a:bodyPr/>
          <a:lstStyle/>
          <a:p>
            <a:fld id="{DC8BB421-126E-41CB-B73A-69D52E98CAE3}" type="slidenum">
              <a:rPr lang="zh-CN" altLang="en-US" smtClean="0"/>
              <a:t>79</a:t>
            </a:fld>
            <a:endParaRPr lang="zh-CN" altLang="en-US" dirty="0"/>
          </a:p>
        </p:txBody>
      </p:sp>
    </p:spTree>
    <p:extLst>
      <p:ext uri="{BB962C8B-B14F-4D97-AF65-F5344CB8AC3E}">
        <p14:creationId xmlns:p14="http://schemas.microsoft.com/office/powerpoint/2010/main" val="287400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9CC11-2318-427D-AE14-9D09D2EFDAF7}"/>
              </a:ext>
            </a:extLst>
          </p:cNvPr>
          <p:cNvSpPr>
            <a:spLocks noGrp="1"/>
          </p:cNvSpPr>
          <p:nvPr>
            <p:ph type="title"/>
          </p:nvPr>
        </p:nvSpPr>
        <p:spPr/>
        <p:txBody>
          <a:bodyPr/>
          <a:lstStyle/>
          <a:p>
            <a:r>
              <a:rPr lang="en-US" altLang="zh-CN" dirty="0"/>
              <a:t>NLP is not Linguistic</a:t>
            </a:r>
            <a:endParaRPr lang="zh-CN" altLang="en-US" dirty="0"/>
          </a:p>
        </p:txBody>
      </p:sp>
      <p:pic>
        <p:nvPicPr>
          <p:cNvPr id="5" name="内容占位符 5">
            <a:extLst>
              <a:ext uri="{FF2B5EF4-FFF2-40B4-BE49-F238E27FC236}">
                <a16:creationId xmlns:a16="http://schemas.microsoft.com/office/drawing/2014/main" id="{9154A81B-654C-48BC-A960-8A299A90DDC5}"/>
              </a:ext>
            </a:extLst>
          </p:cNvPr>
          <p:cNvPicPr>
            <a:picLocks noGrp="1" noChangeAspect="1"/>
          </p:cNvPicPr>
          <p:nvPr>
            <p:ph idx="1"/>
          </p:nvPr>
        </p:nvPicPr>
        <p:blipFill rotWithShape="1">
          <a:blip r:embed="rId3"/>
          <a:srcRect r="9519"/>
          <a:stretch/>
        </p:blipFill>
        <p:spPr>
          <a:xfrm>
            <a:off x="479425" y="1056191"/>
            <a:ext cx="7642410" cy="5560475"/>
          </a:xfrm>
          <a:prstGeom prst="rect">
            <a:avLst/>
          </a:prstGeom>
        </p:spPr>
      </p:pic>
      <p:sp>
        <p:nvSpPr>
          <p:cNvPr id="6" name="文本框 5">
            <a:extLst>
              <a:ext uri="{FF2B5EF4-FFF2-40B4-BE49-F238E27FC236}">
                <a16:creationId xmlns:a16="http://schemas.microsoft.com/office/drawing/2014/main" id="{B4EFC9AF-E0B6-409E-934D-A3B8755BB211}"/>
              </a:ext>
            </a:extLst>
          </p:cNvPr>
          <p:cNvSpPr txBox="1"/>
          <p:nvPr/>
        </p:nvSpPr>
        <p:spPr>
          <a:xfrm>
            <a:off x="8265228" y="3177954"/>
            <a:ext cx="3805490" cy="1569660"/>
          </a:xfrm>
          <a:prstGeom prst="rect">
            <a:avLst/>
          </a:prstGeom>
          <a:noFill/>
          <a:ln w="38100">
            <a:noFill/>
            <a:prstDash val="sysDash"/>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“Every time I fire a linguist, the performance of the speech recognizer goes up.”  -- Frederick Jelinek</a:t>
            </a:r>
          </a:p>
        </p:txBody>
      </p:sp>
      <p:sp>
        <p:nvSpPr>
          <p:cNvPr id="9" name="灯片编号占位符 8">
            <a:extLst>
              <a:ext uri="{FF2B5EF4-FFF2-40B4-BE49-F238E27FC236}">
                <a16:creationId xmlns:a16="http://schemas.microsoft.com/office/drawing/2014/main" id="{C0B62279-15BC-40F7-8017-36D8EE953DE8}"/>
              </a:ext>
            </a:extLst>
          </p:cNvPr>
          <p:cNvSpPr>
            <a:spLocks noGrp="1"/>
          </p:cNvSpPr>
          <p:nvPr>
            <p:ph type="sldNum" sz="quarter" idx="12"/>
          </p:nvPr>
        </p:nvSpPr>
        <p:spPr/>
        <p:txBody>
          <a:bodyPr/>
          <a:lstStyle/>
          <a:p>
            <a:fld id="{DC8BB421-126E-41CB-B73A-69D52E98CAE3}" type="slidenum">
              <a:rPr lang="zh-CN" altLang="en-US" smtClean="0"/>
              <a:t>8</a:t>
            </a:fld>
            <a:endParaRPr lang="zh-CN" altLang="en-US" dirty="0"/>
          </a:p>
        </p:txBody>
      </p:sp>
    </p:spTree>
    <p:extLst>
      <p:ext uri="{BB962C8B-B14F-4D97-AF65-F5344CB8AC3E}">
        <p14:creationId xmlns:p14="http://schemas.microsoft.com/office/powerpoint/2010/main" val="26171411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7E27C-E8E5-4F41-85E7-02271F72C46C}"/>
              </a:ext>
            </a:extLst>
          </p:cNvPr>
          <p:cNvSpPr>
            <a:spLocks noGrp="1"/>
          </p:cNvSpPr>
          <p:nvPr>
            <p:ph type="title"/>
          </p:nvPr>
        </p:nvSpPr>
        <p:spPr/>
        <p:txBody>
          <a:bodyPr>
            <a:normAutofit fontScale="90000"/>
          </a:bodyPr>
          <a:lstStyle/>
          <a:p>
            <a:r>
              <a:rPr lang="en-US" altLang="zh-CN" dirty="0"/>
              <a:t>MED (Levenshtein)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E4C6D34-A65E-421D-B33D-81871075BB99}"/>
                  </a:ext>
                </a:extLst>
              </p:cNvPr>
              <p:cNvSpPr>
                <a:spLocks noGrp="1"/>
              </p:cNvSpPr>
              <p:nvPr>
                <p:ph idx="1"/>
              </p:nvPr>
            </p:nvSpPr>
            <p:spPr>
              <a:xfrm>
                <a:off x="479425" y="1077147"/>
                <a:ext cx="7982650" cy="5675312"/>
              </a:xfrm>
            </p:spPr>
            <p:txBody>
              <a:bodyPr lIns="90000">
                <a:noAutofit/>
              </a:bodyPr>
              <a:lstStyle/>
              <a:p>
                <a:r>
                  <a:rPr lang="en-US" altLang="zh-CN" b="1" dirty="0"/>
                  <a:t>Initialization</a:t>
                </a:r>
              </a:p>
              <a:p>
                <a:pPr lvl="1"/>
                <a14:m>
                  <m:oMath xmlns:m="http://schemas.openxmlformats.org/officeDocument/2006/math">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for</m:t>
                    </m:r>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rPr>
                      <m:t>=0</m:t>
                    </m:r>
                  </m:oMath>
                </a14:m>
                <a:endParaRPr lang="en-US" altLang="zh-CN" b="0" dirty="0"/>
              </a:p>
              <a:p>
                <a:pPr lvl="1">
                  <a:spcAft>
                    <a:spcPts val="600"/>
                  </a:spcAft>
                </a:pPr>
                <a14:m>
                  <m:oMath xmlns:m="http://schemas.openxmlformats.org/officeDocument/2006/math">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for</m:t>
                    </m:r>
                    <m:r>
                      <a:rPr lang="en-US" altLang="zh-CN" b="0" i="1" smtClean="0">
                        <a:latin typeface="Cambria Math" panose="02040503050406030204" pitchFamily="18" charset="0"/>
                      </a:rPr>
                      <m:t> </m:t>
                    </m:r>
                    <m:r>
                      <a:rPr lang="en-US" altLang="zh-CN" b="0" i="1" smtClean="0">
                        <a:latin typeface="Cambria Math" panose="02040503050406030204" pitchFamily="18" charset="0"/>
                      </a:rPr>
                      <m:t>𝑗</m:t>
                    </m:r>
                    <m:r>
                      <a:rPr lang="en-US" altLang="zh-CN" b="0" i="1" smtClean="0">
                        <a:latin typeface="Cambria Math" panose="02040503050406030204" pitchFamily="18" charset="0"/>
                      </a:rPr>
                      <m:t>=0</m:t>
                    </m:r>
                  </m:oMath>
                </a14:m>
                <a:endParaRPr lang="en-US" altLang="zh-CN" dirty="0"/>
              </a:p>
              <a:p>
                <a:pPr algn="just"/>
                <a:r>
                  <a:rPr lang="en-US" altLang="zh-CN" b="1" dirty="0"/>
                  <a:t>Recurrence Relation</a:t>
                </a:r>
              </a:p>
              <a:p>
                <a:pPr marL="457200" lvl="1" indent="0" algn="just">
                  <a:spcAft>
                    <a:spcPts val="600"/>
                  </a:spcAft>
                  <a:buNone/>
                </a:pPr>
                <a:r>
                  <a:rPr lang="en-US" altLang="zh-CN" i="1" dirty="0"/>
                  <a:t>For each </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oMath>
                </a14:m>
                <a:endParaRPr lang="en-US" altLang="zh-CN" i="1" dirty="0"/>
              </a:p>
              <a:p>
                <a:pPr marL="914400" lvl="2" indent="0" algn="just">
                  <a:spcAft>
                    <a:spcPts val="600"/>
                  </a:spcAft>
                  <a:buNone/>
                </a:pPr>
                <a:r>
                  <a:rPr lang="en-US" altLang="zh-CN" sz="2400" i="1" dirty="0"/>
                  <a:t>For each </a:t>
                </a:r>
                <a14:m>
                  <m:oMath xmlns:m="http://schemas.openxmlformats.org/officeDocument/2006/math">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𝑚</m:t>
                    </m:r>
                  </m:oMath>
                </a14:m>
                <a:endParaRPr lang="en-US" altLang="zh-CN" sz="2400" i="1" dirty="0"/>
              </a:p>
              <a:p>
                <a:pPr marL="1371600" lvl="3" indent="0" algn="just">
                  <a:spcAft>
                    <a:spcPts val="600"/>
                  </a:spcAft>
                  <a:buNone/>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𝐷</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e>
                      </m:d>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min</m:t>
                          </m:r>
                        </m:fName>
                        <m:e>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i="1">
                                      <a:latin typeface="Cambria Math" panose="02040503050406030204" pitchFamily="18" charset="0"/>
                                    </a:rPr>
                                    <m:t>𝐷</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r>
                                        <a:rPr lang="en-US" altLang="zh-CN" sz="2400" i="1">
                                          <a:latin typeface="Cambria Math" panose="02040503050406030204" pitchFamily="18" charset="0"/>
                                        </a:rPr>
                                        <m:t>−1,</m:t>
                                      </m:r>
                                      <m:r>
                                        <a:rPr lang="en-US" altLang="zh-CN" sz="2400" i="1">
                                          <a:latin typeface="Cambria Math" panose="02040503050406030204" pitchFamily="18" charset="0"/>
                                        </a:rPr>
                                        <m:t>𝑗</m:t>
                                      </m:r>
                                    </m:e>
                                  </m:d>
                                  <m:r>
                                    <a:rPr lang="en-US" altLang="zh-CN" sz="2400" i="1">
                                      <a:latin typeface="Cambria Math" panose="02040503050406030204" pitchFamily="18" charset="0"/>
                                    </a:rPr>
                                    <m:t>+</m:t>
                                  </m:r>
                                  <m:r>
                                    <a:rPr lang="en-US" altLang="zh-CN" sz="2400" i="1">
                                      <a:latin typeface="Cambria Math" panose="02040503050406030204" pitchFamily="18" charset="0"/>
                                    </a:rPr>
                                    <m:t>𝐷𝑒𝑙</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e>
                                  </m:d>
                                </m:e>
                                <m:e>
                                  <m:r>
                                    <a:rPr lang="en-US" altLang="zh-CN" sz="2400" i="1">
                                      <a:latin typeface="Cambria Math" panose="02040503050406030204" pitchFamily="18" charset="0"/>
                                    </a:rPr>
                                    <m:t>𝐷</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𝑗</m:t>
                                      </m:r>
                                      <m:r>
                                        <a:rPr lang="en-US" altLang="zh-CN" sz="2400" i="1">
                                          <a:latin typeface="Cambria Math" panose="02040503050406030204" pitchFamily="18" charset="0"/>
                                        </a:rPr>
                                        <m:t>−1</m:t>
                                      </m:r>
                                    </m:e>
                                  </m:d>
                                  <m:r>
                                    <a:rPr lang="en-US" altLang="zh-CN" sz="2400" i="1">
                                      <a:latin typeface="Cambria Math" panose="02040503050406030204" pitchFamily="18" charset="0"/>
                                    </a:rPr>
                                    <m:t>+</m:t>
                                  </m:r>
                                  <m:r>
                                    <a:rPr lang="en-US" altLang="zh-CN" sz="2400" i="1">
                                      <a:latin typeface="Cambria Math" panose="02040503050406030204" pitchFamily="18" charset="0"/>
                                    </a:rPr>
                                    <m:t>𝐼𝑛𝑠</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e>
                                <m:e>
                                  <m:r>
                                    <a:rPr lang="en-US" altLang="zh-CN" sz="2400" i="1">
                                      <a:latin typeface="Cambria Math" panose="02040503050406030204" pitchFamily="18" charset="0"/>
                                    </a:rPr>
                                    <m:t>𝐷</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r>
                                        <a:rPr lang="en-US" altLang="zh-CN" sz="2400" i="1">
                                          <a:latin typeface="Cambria Math" panose="02040503050406030204" pitchFamily="18" charset="0"/>
                                        </a:rPr>
                                        <m:t>−1,</m:t>
                                      </m:r>
                                      <m:r>
                                        <a:rPr lang="en-US" altLang="zh-CN" sz="2400" i="1">
                                          <a:latin typeface="Cambria Math" panose="02040503050406030204" pitchFamily="18" charset="0"/>
                                        </a:rPr>
                                        <m:t>𝑗</m:t>
                                      </m:r>
                                      <m:r>
                                        <a:rPr lang="en-US" altLang="zh-CN" sz="2400" i="1">
                                          <a:latin typeface="Cambria Math" panose="02040503050406030204" pitchFamily="18" charset="0"/>
                                        </a:rPr>
                                        <m:t>−1</m:t>
                                      </m:r>
                                    </m:e>
                                  </m:d>
                                  <m:r>
                                    <a:rPr lang="en-US" altLang="zh-CN" sz="2400" i="1">
                                      <a:latin typeface="Cambria Math" panose="02040503050406030204" pitchFamily="18" charset="0"/>
                                    </a:rPr>
                                    <m:t>+</m:t>
                                  </m:r>
                                  <m:r>
                                    <a:rPr lang="en-US" altLang="zh-CN" sz="2400" i="1">
                                      <a:latin typeface="Cambria Math" panose="02040503050406030204" pitchFamily="18" charset="0"/>
                                    </a:rPr>
                                    <m:t>𝑆𝑢𝑏</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d>
                                </m:e>
                              </m:eqArr>
                              <m:r>
                                <a:rPr lang="en-US" altLang="zh-CN" sz="2400" i="1">
                                  <a:latin typeface="Cambria Math" panose="02040503050406030204" pitchFamily="18" charset="0"/>
                                </a:rPr>
                                <m:t> </m:t>
                              </m:r>
                            </m:e>
                          </m:d>
                        </m:e>
                      </m:func>
                    </m:oMath>
                  </m:oMathPara>
                </a14:m>
                <a:endParaRPr lang="en-US" altLang="zh-CN" i="1" dirty="0"/>
              </a:p>
              <a:p>
                <a:pPr marL="457200" lvl="1" indent="0" algn="just">
                  <a:spcAft>
                    <a:spcPts val="600"/>
                  </a:spcAft>
                  <a:buNone/>
                </a:pPr>
                <a:r>
                  <a:rPr lang="en-US" altLang="zh-CN" dirty="0"/>
                  <a:t>Termination</a:t>
                </a:r>
                <a:r>
                  <a:rPr lang="en-US" altLang="zh-CN" i="1" dirty="0"/>
                  <a:t> </a:t>
                </a:r>
                <a:r>
                  <a:rPr lang="en-US" altLang="zh-CN" dirty="0"/>
                  <a:t>return </a:t>
                </a:r>
                <a14:m>
                  <m:oMath xmlns:m="http://schemas.openxmlformats.org/officeDocument/2006/math">
                    <m:r>
                      <a:rPr lang="en-US" altLang="zh-CN" sz="2400" b="0" i="1" smtClean="0">
                        <a:latin typeface="Cambria Math" panose="02040503050406030204" pitchFamily="18" charset="0"/>
                      </a:rPr>
                      <m:t>𝐷</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e>
                    </m:d>
                  </m:oMath>
                </a14:m>
                <a:r>
                  <a:rPr lang="en-US" altLang="zh-CN" dirty="0"/>
                  <a:t> as MED</a:t>
                </a:r>
              </a:p>
            </p:txBody>
          </p:sp>
        </mc:Choice>
        <mc:Fallback xmlns="">
          <p:sp>
            <p:nvSpPr>
              <p:cNvPr id="3" name="内容占位符 2">
                <a:extLst>
                  <a:ext uri="{FF2B5EF4-FFF2-40B4-BE49-F238E27FC236}">
                    <a16:creationId xmlns:a16="http://schemas.microsoft.com/office/drawing/2014/main" id="{CE4C6D34-A65E-421D-B33D-81871075BB99}"/>
                  </a:ext>
                </a:extLst>
              </p:cNvPr>
              <p:cNvSpPr>
                <a:spLocks noGrp="1" noRot="1" noChangeAspect="1" noMove="1" noResize="1" noEditPoints="1" noAdjustHandles="1" noChangeArrowheads="1" noChangeShapeType="1" noTextEdit="1"/>
              </p:cNvSpPr>
              <p:nvPr>
                <p:ph idx="1"/>
              </p:nvPr>
            </p:nvSpPr>
            <p:spPr>
              <a:xfrm>
                <a:off x="479425" y="1077147"/>
                <a:ext cx="7982650" cy="5675312"/>
              </a:xfrm>
              <a:blipFill>
                <a:blip r:embed="rId3"/>
                <a:stretch>
                  <a:fillRect l="-1270" t="-1116" b="-537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FE3B5467-A006-A54A-954A-4912690E86E8}"/>
                  </a:ext>
                </a:extLst>
              </p:cNvPr>
              <p:cNvSpPr txBox="1">
                <a:spLocks/>
              </p:cNvSpPr>
              <p:nvPr/>
            </p:nvSpPr>
            <p:spPr>
              <a:xfrm>
                <a:off x="7415939" y="2096762"/>
                <a:ext cx="4606602" cy="2921416"/>
              </a:xfrm>
              <a:prstGeom prst="rect">
                <a:avLst/>
              </a:prstGeom>
            </p:spPr>
            <p:txBody>
              <a:bodyPr vert="horz" lIns="9000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t>Levenshtein Distance</a:t>
                </a:r>
              </a:p>
              <a:p>
                <a:pPr lvl="1"/>
                <a14:m>
                  <m:oMath xmlns:m="http://schemas.openxmlformats.org/officeDocument/2006/math">
                    <m:r>
                      <a:rPr lang="en-US" altLang="zh-CN" b="0" i="1" smtClean="0">
                        <a:latin typeface="Cambria Math" panose="02040503050406030204" pitchFamily="18" charset="0"/>
                      </a:rPr>
                      <m:t>𝐷𝑒𝑙</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=1</m:t>
                    </m:r>
                  </m:oMath>
                </a14:m>
                <a:endParaRPr lang="en-US" altLang="zh-CN" b="0" dirty="0"/>
              </a:p>
              <a:p>
                <a:pPr lvl="1"/>
                <a14:m>
                  <m:oMath xmlns:m="http://schemas.openxmlformats.org/officeDocument/2006/math">
                    <m:r>
                      <a:rPr lang="en-US" altLang="zh-CN" b="0" i="1" smtClean="0">
                        <a:latin typeface="Cambria Math" panose="02040503050406030204" pitchFamily="18" charset="0"/>
                      </a:rPr>
                      <m:t>𝐼𝑛𝑠</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=1</m:t>
                    </m:r>
                  </m:oMath>
                </a14:m>
                <a:endParaRPr lang="en-US" altLang="zh-CN" dirty="0"/>
              </a:p>
              <a:p>
                <a:pPr lvl="1"/>
                <a14:m>
                  <m:oMath xmlns:m="http://schemas.openxmlformats.org/officeDocument/2006/math">
                    <m:r>
                      <a:rPr lang="en-US" altLang="zh-CN" b="0" i="1" smtClean="0">
                        <a:latin typeface="Cambria Math" panose="02040503050406030204" pitchFamily="18" charset="0"/>
                      </a:rPr>
                      <m:t>𝑆𝑢𝑏</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2 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e>
                            <m:r>
                              <a:rPr lang="en-US" altLang="zh-CN" b="0" i="1" smtClean="0">
                                <a:latin typeface="Cambria Math" panose="02040503050406030204" pitchFamily="18" charset="0"/>
                              </a:rPr>
                              <m:t>0 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eqArr>
                      </m:e>
                    </m:d>
                  </m:oMath>
                </a14:m>
                <a:endParaRPr lang="en-US" altLang="zh-CN" dirty="0"/>
              </a:p>
            </p:txBody>
          </p:sp>
        </mc:Choice>
        <mc:Fallback xmlns="">
          <p:sp>
            <p:nvSpPr>
              <p:cNvPr id="9" name="内容占位符 2">
                <a:extLst>
                  <a:ext uri="{FF2B5EF4-FFF2-40B4-BE49-F238E27FC236}">
                    <a16:creationId xmlns:a16="http://schemas.microsoft.com/office/drawing/2014/main" id="{FE3B5467-A006-A54A-954A-4912690E86E8}"/>
                  </a:ext>
                </a:extLst>
              </p:cNvPr>
              <p:cNvSpPr txBox="1">
                <a:spLocks noRot="1" noChangeAspect="1" noMove="1" noResize="1" noEditPoints="1" noAdjustHandles="1" noChangeArrowheads="1" noChangeShapeType="1" noTextEdit="1"/>
              </p:cNvSpPr>
              <p:nvPr/>
            </p:nvSpPr>
            <p:spPr>
              <a:xfrm>
                <a:off x="7415939" y="2096762"/>
                <a:ext cx="4606602" cy="2921416"/>
              </a:xfrm>
              <a:prstGeom prst="rect">
                <a:avLst/>
              </a:prstGeom>
              <a:blipFill>
                <a:blip r:embed="rId4"/>
                <a:stretch>
                  <a:fillRect l="-2479" t="-2597" b="-92208"/>
                </a:stretch>
              </a:blipFill>
            </p:spPr>
            <p:txBody>
              <a:bodyPr/>
              <a:lstStyle/>
              <a:p>
                <a:r>
                  <a:rPr lang="en-CN">
                    <a:noFill/>
                  </a:rPr>
                  <a:t> </a:t>
                </a:r>
              </a:p>
            </p:txBody>
          </p:sp>
        </mc:Fallback>
      </mc:AlternateContent>
      <p:sp>
        <p:nvSpPr>
          <p:cNvPr id="8" name="灯片编号占位符 7">
            <a:extLst>
              <a:ext uri="{FF2B5EF4-FFF2-40B4-BE49-F238E27FC236}">
                <a16:creationId xmlns:a16="http://schemas.microsoft.com/office/drawing/2014/main" id="{8025A1F2-CC1C-498F-A341-6E2428E707D0}"/>
              </a:ext>
            </a:extLst>
          </p:cNvPr>
          <p:cNvSpPr>
            <a:spLocks noGrp="1"/>
          </p:cNvSpPr>
          <p:nvPr>
            <p:ph type="sldNum" sz="quarter" idx="12"/>
          </p:nvPr>
        </p:nvSpPr>
        <p:spPr/>
        <p:txBody>
          <a:bodyPr/>
          <a:lstStyle/>
          <a:p>
            <a:fld id="{DC8BB421-126E-41CB-B73A-69D52E98CAE3}" type="slidenum">
              <a:rPr lang="zh-CN" altLang="en-US" smtClean="0"/>
              <a:t>80</a:t>
            </a:fld>
            <a:endParaRPr lang="zh-CN" altLang="en-US" dirty="0"/>
          </a:p>
        </p:txBody>
      </p:sp>
    </p:spTree>
    <p:extLst>
      <p:ext uri="{BB962C8B-B14F-4D97-AF65-F5344CB8AC3E}">
        <p14:creationId xmlns:p14="http://schemas.microsoft.com/office/powerpoint/2010/main" val="281801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6250-A7CC-49E4-B8D7-DAD761CA5A46}"/>
              </a:ext>
            </a:extLst>
          </p:cNvPr>
          <p:cNvSpPr>
            <a:spLocks noGrp="1"/>
          </p:cNvSpPr>
          <p:nvPr>
            <p:ph type="title"/>
          </p:nvPr>
        </p:nvSpPr>
        <p:spPr/>
        <p:txBody>
          <a:bodyPr>
            <a:normAutofit fontScale="90000"/>
          </a:bodyPr>
          <a:lstStyle/>
          <a:p>
            <a:r>
              <a:rPr lang="en-US" altLang="zh-CN" dirty="0"/>
              <a:t>MED Table: Initialization</a:t>
            </a:r>
            <a:endParaRPr lang="zh-CN" altLang="en-US" dirty="0"/>
          </a:p>
        </p:txBody>
      </p:sp>
      <p:graphicFrame>
        <p:nvGraphicFramePr>
          <p:cNvPr id="6" name="Group 2">
            <a:extLst>
              <a:ext uri="{FF2B5EF4-FFF2-40B4-BE49-F238E27FC236}">
                <a16:creationId xmlns:a16="http://schemas.microsoft.com/office/drawing/2014/main" id="{9D07BCAA-327B-4785-96E4-81E30123497A}"/>
              </a:ext>
            </a:extLst>
          </p:cNvPr>
          <p:cNvGraphicFramePr>
            <a:graphicFrameLocks noGrp="1"/>
          </p:cNvGraphicFramePr>
          <p:nvPr>
            <p:ph idx="1"/>
            <p:extLst>
              <p:ext uri="{D42A27DB-BD31-4B8C-83A1-F6EECF244321}">
                <p14:modId xmlns:p14="http://schemas.microsoft.com/office/powerpoint/2010/main" val="2699237320"/>
              </p:ext>
            </p:extLst>
          </p:nvPr>
        </p:nvGraphicFramePr>
        <p:xfrm>
          <a:off x="3285641" y="958066"/>
          <a:ext cx="6313251" cy="5488315"/>
        </p:xfrm>
        <a:graphic>
          <a:graphicData uri="http://schemas.openxmlformats.org/drawingml/2006/table">
            <a:tbl>
              <a:tblPr/>
              <a:tblGrid>
                <a:gridCol w="573801">
                  <a:extLst>
                    <a:ext uri="{9D8B030D-6E8A-4147-A177-3AD203B41FA5}">
                      <a16:colId xmlns:a16="http://schemas.microsoft.com/office/drawing/2014/main" val="20000"/>
                    </a:ext>
                  </a:extLst>
                </a:gridCol>
                <a:gridCol w="573800">
                  <a:extLst>
                    <a:ext uri="{9D8B030D-6E8A-4147-A177-3AD203B41FA5}">
                      <a16:colId xmlns:a16="http://schemas.microsoft.com/office/drawing/2014/main" val="20001"/>
                    </a:ext>
                  </a:extLst>
                </a:gridCol>
                <a:gridCol w="573801">
                  <a:extLst>
                    <a:ext uri="{9D8B030D-6E8A-4147-A177-3AD203B41FA5}">
                      <a16:colId xmlns:a16="http://schemas.microsoft.com/office/drawing/2014/main" val="20002"/>
                    </a:ext>
                  </a:extLst>
                </a:gridCol>
                <a:gridCol w="573800">
                  <a:extLst>
                    <a:ext uri="{9D8B030D-6E8A-4147-A177-3AD203B41FA5}">
                      <a16:colId xmlns:a16="http://schemas.microsoft.com/office/drawing/2014/main" val="20003"/>
                    </a:ext>
                  </a:extLst>
                </a:gridCol>
                <a:gridCol w="573801">
                  <a:extLst>
                    <a:ext uri="{9D8B030D-6E8A-4147-A177-3AD203B41FA5}">
                      <a16:colId xmlns:a16="http://schemas.microsoft.com/office/drawing/2014/main" val="20004"/>
                    </a:ext>
                  </a:extLst>
                </a:gridCol>
                <a:gridCol w="575246">
                  <a:extLst>
                    <a:ext uri="{9D8B030D-6E8A-4147-A177-3AD203B41FA5}">
                      <a16:colId xmlns:a16="http://schemas.microsoft.com/office/drawing/2014/main" val="20005"/>
                    </a:ext>
                  </a:extLst>
                </a:gridCol>
                <a:gridCol w="573800">
                  <a:extLst>
                    <a:ext uri="{9D8B030D-6E8A-4147-A177-3AD203B41FA5}">
                      <a16:colId xmlns:a16="http://schemas.microsoft.com/office/drawing/2014/main" val="20006"/>
                    </a:ext>
                  </a:extLst>
                </a:gridCol>
                <a:gridCol w="573801">
                  <a:extLst>
                    <a:ext uri="{9D8B030D-6E8A-4147-A177-3AD203B41FA5}">
                      <a16:colId xmlns:a16="http://schemas.microsoft.com/office/drawing/2014/main" val="20007"/>
                    </a:ext>
                  </a:extLst>
                </a:gridCol>
                <a:gridCol w="573800">
                  <a:extLst>
                    <a:ext uri="{9D8B030D-6E8A-4147-A177-3AD203B41FA5}">
                      <a16:colId xmlns:a16="http://schemas.microsoft.com/office/drawing/2014/main" val="20008"/>
                    </a:ext>
                  </a:extLst>
                </a:gridCol>
                <a:gridCol w="573801">
                  <a:extLst>
                    <a:ext uri="{9D8B030D-6E8A-4147-A177-3AD203B41FA5}">
                      <a16:colId xmlns:a16="http://schemas.microsoft.com/office/drawing/2014/main" val="20009"/>
                    </a:ext>
                  </a:extLst>
                </a:gridCol>
                <a:gridCol w="573800">
                  <a:extLst>
                    <a:ext uri="{9D8B030D-6E8A-4147-A177-3AD203B41FA5}">
                      <a16:colId xmlns:a16="http://schemas.microsoft.com/office/drawing/2014/main" val="20010"/>
                    </a:ext>
                  </a:extLst>
                </a:gridCol>
              </a:tblGrid>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531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770E35-C84B-434F-B314-843E6410E83E}"/>
                  </a:ext>
                </a:extLst>
              </p:cNvPr>
              <p:cNvSpPr txBox="1"/>
              <p:nvPr/>
            </p:nvSpPr>
            <p:spPr>
              <a:xfrm>
                <a:off x="2199057" y="5472532"/>
                <a:ext cx="7881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=0</m:t>
                      </m:r>
                    </m:oMath>
                  </m:oMathPara>
                </a14:m>
                <a:endParaRPr lang="en-CN" sz="2400" dirty="0"/>
              </a:p>
            </p:txBody>
          </p:sp>
        </mc:Choice>
        <mc:Fallback xmlns="">
          <p:sp>
            <p:nvSpPr>
              <p:cNvPr id="3" name="TextBox 2">
                <a:extLst>
                  <a:ext uri="{FF2B5EF4-FFF2-40B4-BE49-F238E27FC236}">
                    <a16:creationId xmlns:a16="http://schemas.microsoft.com/office/drawing/2014/main" id="{2C770E35-C84B-434F-B314-843E6410E83E}"/>
                  </a:ext>
                </a:extLst>
              </p:cNvPr>
              <p:cNvSpPr txBox="1">
                <a:spLocks noRot="1" noChangeAspect="1" noMove="1" noResize="1" noEditPoints="1" noAdjustHandles="1" noChangeArrowheads="1" noChangeShapeType="1" noTextEdit="1"/>
              </p:cNvSpPr>
              <p:nvPr/>
            </p:nvSpPr>
            <p:spPr>
              <a:xfrm>
                <a:off x="2199057" y="5472532"/>
                <a:ext cx="788101" cy="369332"/>
              </a:xfrm>
              <a:prstGeom prst="rect">
                <a:avLst/>
              </a:prstGeom>
              <a:blipFill>
                <a:blip r:embed="rId3"/>
                <a:stretch>
                  <a:fillRect l="-6349" r="-6349" b="-1379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C9CBE1-ED5E-1F45-B37A-29FF713A07C7}"/>
                  </a:ext>
                </a:extLst>
              </p:cNvPr>
              <p:cNvSpPr txBox="1"/>
              <p:nvPr/>
            </p:nvSpPr>
            <p:spPr>
              <a:xfrm>
                <a:off x="3828082" y="6460964"/>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=0</m:t>
                      </m:r>
                    </m:oMath>
                  </m:oMathPara>
                </a14:m>
                <a:endParaRPr lang="en-CN" sz="2400" dirty="0"/>
              </a:p>
            </p:txBody>
          </p:sp>
        </mc:Choice>
        <mc:Fallback xmlns="">
          <p:sp>
            <p:nvSpPr>
              <p:cNvPr id="8" name="TextBox 7">
                <a:extLst>
                  <a:ext uri="{FF2B5EF4-FFF2-40B4-BE49-F238E27FC236}">
                    <a16:creationId xmlns:a16="http://schemas.microsoft.com/office/drawing/2014/main" id="{7DC9CBE1-ED5E-1F45-B37A-29FF713A07C7}"/>
                  </a:ext>
                </a:extLst>
              </p:cNvPr>
              <p:cNvSpPr txBox="1">
                <a:spLocks noRot="1" noChangeAspect="1" noMove="1" noResize="1" noEditPoints="1" noAdjustHandles="1" noChangeArrowheads="1" noChangeShapeType="1" noTextEdit="1"/>
              </p:cNvSpPr>
              <p:nvPr/>
            </p:nvSpPr>
            <p:spPr>
              <a:xfrm>
                <a:off x="3828082" y="6460964"/>
                <a:ext cx="782137" cy="369332"/>
              </a:xfrm>
              <a:prstGeom prst="rect">
                <a:avLst/>
              </a:prstGeom>
              <a:blipFill>
                <a:blip r:embed="rId4"/>
                <a:stretch>
                  <a:fillRect l="-11290" r="-8065" b="-36667"/>
                </a:stretch>
              </a:blipFill>
            </p:spPr>
            <p:txBody>
              <a:bodyPr/>
              <a:lstStyle/>
              <a:p>
                <a:r>
                  <a:rPr lang="en-CN">
                    <a:noFill/>
                  </a:rPr>
                  <a:t> </a:t>
                </a:r>
              </a:p>
            </p:txBody>
          </p:sp>
        </mc:Fallback>
      </mc:AlternateContent>
      <p:sp>
        <p:nvSpPr>
          <p:cNvPr id="10" name="灯片编号占位符 9">
            <a:extLst>
              <a:ext uri="{FF2B5EF4-FFF2-40B4-BE49-F238E27FC236}">
                <a16:creationId xmlns:a16="http://schemas.microsoft.com/office/drawing/2014/main" id="{F0C37486-313C-4946-A754-6F11AFF2CEB9}"/>
              </a:ext>
            </a:extLst>
          </p:cNvPr>
          <p:cNvSpPr>
            <a:spLocks noGrp="1"/>
          </p:cNvSpPr>
          <p:nvPr>
            <p:ph type="sldNum" sz="quarter" idx="12"/>
          </p:nvPr>
        </p:nvSpPr>
        <p:spPr/>
        <p:txBody>
          <a:bodyPr/>
          <a:lstStyle/>
          <a:p>
            <a:fld id="{DC8BB421-126E-41CB-B73A-69D52E98CAE3}" type="slidenum">
              <a:rPr lang="zh-CN" altLang="en-US" smtClean="0"/>
              <a:t>81</a:t>
            </a:fld>
            <a:endParaRPr lang="zh-CN" altLang="en-US" dirty="0"/>
          </a:p>
        </p:txBody>
      </p:sp>
    </p:spTree>
    <p:extLst>
      <p:ext uri="{BB962C8B-B14F-4D97-AF65-F5344CB8AC3E}">
        <p14:creationId xmlns:p14="http://schemas.microsoft.com/office/powerpoint/2010/main" val="41004568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6250-A7CC-49E4-B8D7-DAD761CA5A46}"/>
              </a:ext>
            </a:extLst>
          </p:cNvPr>
          <p:cNvSpPr>
            <a:spLocks noGrp="1"/>
          </p:cNvSpPr>
          <p:nvPr>
            <p:ph type="title"/>
          </p:nvPr>
        </p:nvSpPr>
        <p:spPr/>
        <p:txBody>
          <a:bodyPr>
            <a:normAutofit fontScale="90000"/>
          </a:bodyPr>
          <a:lstStyle/>
          <a:p>
            <a:r>
              <a:rPr lang="en-US" altLang="zh-CN" dirty="0"/>
              <a:t>MED Table: Second column</a:t>
            </a:r>
            <a:endParaRPr lang="zh-CN" altLang="en-US" dirty="0"/>
          </a:p>
        </p:txBody>
      </p:sp>
      <p:graphicFrame>
        <p:nvGraphicFramePr>
          <p:cNvPr id="6" name="Group 2">
            <a:extLst>
              <a:ext uri="{FF2B5EF4-FFF2-40B4-BE49-F238E27FC236}">
                <a16:creationId xmlns:a16="http://schemas.microsoft.com/office/drawing/2014/main" id="{9D07BCAA-327B-4785-96E4-81E30123497A}"/>
              </a:ext>
            </a:extLst>
          </p:cNvPr>
          <p:cNvGraphicFramePr>
            <a:graphicFrameLocks noGrp="1"/>
          </p:cNvGraphicFramePr>
          <p:nvPr>
            <p:ph idx="1"/>
            <p:extLst>
              <p:ext uri="{D42A27DB-BD31-4B8C-83A1-F6EECF244321}">
                <p14:modId xmlns:p14="http://schemas.microsoft.com/office/powerpoint/2010/main" val="599872364"/>
              </p:ext>
            </p:extLst>
          </p:nvPr>
        </p:nvGraphicFramePr>
        <p:xfrm>
          <a:off x="1518834" y="958066"/>
          <a:ext cx="6313251" cy="5488315"/>
        </p:xfrm>
        <a:graphic>
          <a:graphicData uri="http://schemas.openxmlformats.org/drawingml/2006/table">
            <a:tbl>
              <a:tblPr/>
              <a:tblGrid>
                <a:gridCol w="573801">
                  <a:extLst>
                    <a:ext uri="{9D8B030D-6E8A-4147-A177-3AD203B41FA5}">
                      <a16:colId xmlns:a16="http://schemas.microsoft.com/office/drawing/2014/main" val="20000"/>
                    </a:ext>
                  </a:extLst>
                </a:gridCol>
                <a:gridCol w="573800">
                  <a:extLst>
                    <a:ext uri="{9D8B030D-6E8A-4147-A177-3AD203B41FA5}">
                      <a16:colId xmlns:a16="http://schemas.microsoft.com/office/drawing/2014/main" val="20001"/>
                    </a:ext>
                  </a:extLst>
                </a:gridCol>
                <a:gridCol w="573801">
                  <a:extLst>
                    <a:ext uri="{9D8B030D-6E8A-4147-A177-3AD203B41FA5}">
                      <a16:colId xmlns:a16="http://schemas.microsoft.com/office/drawing/2014/main" val="20002"/>
                    </a:ext>
                  </a:extLst>
                </a:gridCol>
                <a:gridCol w="573800">
                  <a:extLst>
                    <a:ext uri="{9D8B030D-6E8A-4147-A177-3AD203B41FA5}">
                      <a16:colId xmlns:a16="http://schemas.microsoft.com/office/drawing/2014/main" val="20003"/>
                    </a:ext>
                  </a:extLst>
                </a:gridCol>
                <a:gridCol w="573801">
                  <a:extLst>
                    <a:ext uri="{9D8B030D-6E8A-4147-A177-3AD203B41FA5}">
                      <a16:colId xmlns:a16="http://schemas.microsoft.com/office/drawing/2014/main" val="20004"/>
                    </a:ext>
                  </a:extLst>
                </a:gridCol>
                <a:gridCol w="575246">
                  <a:extLst>
                    <a:ext uri="{9D8B030D-6E8A-4147-A177-3AD203B41FA5}">
                      <a16:colId xmlns:a16="http://schemas.microsoft.com/office/drawing/2014/main" val="20005"/>
                    </a:ext>
                  </a:extLst>
                </a:gridCol>
                <a:gridCol w="573800">
                  <a:extLst>
                    <a:ext uri="{9D8B030D-6E8A-4147-A177-3AD203B41FA5}">
                      <a16:colId xmlns:a16="http://schemas.microsoft.com/office/drawing/2014/main" val="20006"/>
                    </a:ext>
                  </a:extLst>
                </a:gridCol>
                <a:gridCol w="573801">
                  <a:extLst>
                    <a:ext uri="{9D8B030D-6E8A-4147-A177-3AD203B41FA5}">
                      <a16:colId xmlns:a16="http://schemas.microsoft.com/office/drawing/2014/main" val="20007"/>
                    </a:ext>
                  </a:extLst>
                </a:gridCol>
                <a:gridCol w="573800">
                  <a:extLst>
                    <a:ext uri="{9D8B030D-6E8A-4147-A177-3AD203B41FA5}">
                      <a16:colId xmlns:a16="http://schemas.microsoft.com/office/drawing/2014/main" val="20008"/>
                    </a:ext>
                  </a:extLst>
                </a:gridCol>
                <a:gridCol w="573801">
                  <a:extLst>
                    <a:ext uri="{9D8B030D-6E8A-4147-A177-3AD203B41FA5}">
                      <a16:colId xmlns:a16="http://schemas.microsoft.com/office/drawing/2014/main" val="20009"/>
                    </a:ext>
                  </a:extLst>
                </a:gridCol>
                <a:gridCol w="573800">
                  <a:extLst>
                    <a:ext uri="{9D8B030D-6E8A-4147-A177-3AD203B41FA5}">
                      <a16:colId xmlns:a16="http://schemas.microsoft.com/office/drawing/2014/main" val="20010"/>
                    </a:ext>
                  </a:extLst>
                </a:gridCol>
              </a:tblGrid>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531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770E35-C84B-434F-B314-843E6410E83E}"/>
                  </a:ext>
                </a:extLst>
              </p:cNvPr>
              <p:cNvSpPr txBox="1"/>
              <p:nvPr/>
            </p:nvSpPr>
            <p:spPr>
              <a:xfrm>
                <a:off x="530036" y="5037716"/>
                <a:ext cx="7881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=1</m:t>
                      </m:r>
                    </m:oMath>
                  </m:oMathPara>
                </a14:m>
                <a:endParaRPr lang="en-CN" sz="2400" i="1" dirty="0"/>
              </a:p>
            </p:txBody>
          </p:sp>
        </mc:Choice>
        <mc:Fallback xmlns="">
          <p:sp>
            <p:nvSpPr>
              <p:cNvPr id="3" name="TextBox 2">
                <a:extLst>
                  <a:ext uri="{FF2B5EF4-FFF2-40B4-BE49-F238E27FC236}">
                    <a16:creationId xmlns:a16="http://schemas.microsoft.com/office/drawing/2014/main" id="{2C770E35-C84B-434F-B314-843E6410E83E}"/>
                  </a:ext>
                </a:extLst>
              </p:cNvPr>
              <p:cNvSpPr txBox="1">
                <a:spLocks noRot="1" noChangeAspect="1" noMove="1" noResize="1" noEditPoints="1" noAdjustHandles="1" noChangeArrowheads="1" noChangeShapeType="1" noTextEdit="1"/>
              </p:cNvSpPr>
              <p:nvPr/>
            </p:nvSpPr>
            <p:spPr>
              <a:xfrm>
                <a:off x="530036" y="5037716"/>
                <a:ext cx="788101" cy="369332"/>
              </a:xfrm>
              <a:prstGeom prst="rect">
                <a:avLst/>
              </a:prstGeom>
              <a:blipFill>
                <a:blip r:embed="rId3"/>
                <a:stretch>
                  <a:fillRect l="-6349" r="-6349" b="-1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C9CBE1-ED5E-1F45-B37A-29FF713A07C7}"/>
                  </a:ext>
                </a:extLst>
              </p:cNvPr>
              <p:cNvSpPr txBox="1"/>
              <p:nvPr/>
            </p:nvSpPr>
            <p:spPr>
              <a:xfrm>
                <a:off x="1926192" y="6476463"/>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=1</m:t>
                      </m:r>
                    </m:oMath>
                  </m:oMathPara>
                </a14:m>
                <a:endParaRPr lang="en-CN" sz="2400" dirty="0"/>
              </a:p>
            </p:txBody>
          </p:sp>
        </mc:Choice>
        <mc:Fallback xmlns="">
          <p:sp>
            <p:nvSpPr>
              <p:cNvPr id="8" name="TextBox 7">
                <a:extLst>
                  <a:ext uri="{FF2B5EF4-FFF2-40B4-BE49-F238E27FC236}">
                    <a16:creationId xmlns:a16="http://schemas.microsoft.com/office/drawing/2014/main" id="{7DC9CBE1-ED5E-1F45-B37A-29FF713A07C7}"/>
                  </a:ext>
                </a:extLst>
              </p:cNvPr>
              <p:cNvSpPr txBox="1">
                <a:spLocks noRot="1" noChangeAspect="1" noMove="1" noResize="1" noEditPoints="1" noAdjustHandles="1" noChangeArrowheads="1" noChangeShapeType="1" noTextEdit="1"/>
              </p:cNvSpPr>
              <p:nvPr/>
            </p:nvSpPr>
            <p:spPr>
              <a:xfrm>
                <a:off x="1926192" y="6476463"/>
                <a:ext cx="782137" cy="369332"/>
              </a:xfrm>
              <a:prstGeom prst="rect">
                <a:avLst/>
              </a:prstGeom>
              <a:blipFill>
                <a:blip r:embed="rId4"/>
                <a:stretch>
                  <a:fillRect l="-11111" r="-6349" b="-32258"/>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7116E2D0-84DC-C34A-88BE-2778F7BA0857}"/>
              </a:ext>
            </a:extLst>
          </p:cNvPr>
          <p:cNvSpPr txBox="1"/>
          <p:nvPr/>
        </p:nvSpPr>
        <p:spPr>
          <a:xfrm>
            <a:off x="2708329" y="4960772"/>
            <a:ext cx="499820" cy="52322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rPr>
              <a: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F53A861-B318-9241-B98A-391492670025}"/>
                  </a:ext>
                </a:extLst>
              </p:cNvPr>
              <p:cNvSpPr txBox="1"/>
              <p:nvPr/>
            </p:nvSpPr>
            <p:spPr>
              <a:xfrm>
                <a:off x="7817602" y="1820940"/>
                <a:ext cx="4374396" cy="9766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𝐷</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𝑗</m:t>
                          </m:r>
                        </m:e>
                      </m:d>
                      <m:r>
                        <a:rPr lang="en-US" altLang="zh-CN" sz="1800" b="0" i="1" smtClean="0">
                          <a:latin typeface="Cambria Math" panose="02040503050406030204" pitchFamily="18" charset="0"/>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min</m:t>
                          </m:r>
                        </m:fName>
                        <m:e>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e>
                                  </m:d>
                                  <m:r>
                                    <a:rPr lang="en-US" altLang="zh-CN" sz="1800" i="1">
                                      <a:latin typeface="Cambria Math" panose="02040503050406030204" pitchFamily="18" charset="0"/>
                                    </a:rPr>
                                    <m:t>+</m:t>
                                  </m:r>
                                  <m:r>
                                    <a:rPr lang="en-US" altLang="zh-CN" sz="1800" i="1">
                                      <a:latin typeface="Cambria Math" panose="02040503050406030204" pitchFamily="18" charset="0"/>
                                    </a:rPr>
                                    <m:t>𝐷𝑒𝑙</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e>
                                  </m:d>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𝐼𝑛𝑠</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𝑆𝑢𝑏</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e>
                                  </m:d>
                                </m:e>
                              </m:eqArr>
                              <m:r>
                                <a:rPr lang="en-US" altLang="zh-CN" sz="1800" i="1">
                                  <a:latin typeface="Cambria Math" panose="02040503050406030204" pitchFamily="18" charset="0"/>
                                </a:rPr>
                                <m:t> </m:t>
                              </m:r>
                            </m:e>
                          </m:d>
                        </m:e>
                      </m:func>
                    </m:oMath>
                  </m:oMathPara>
                </a14:m>
                <a:endParaRPr lang="en-CN" dirty="0"/>
              </a:p>
            </p:txBody>
          </p:sp>
        </mc:Choice>
        <mc:Fallback xmlns="">
          <p:sp>
            <p:nvSpPr>
              <p:cNvPr id="12" name="TextBox 11">
                <a:extLst>
                  <a:ext uri="{FF2B5EF4-FFF2-40B4-BE49-F238E27FC236}">
                    <a16:creationId xmlns:a16="http://schemas.microsoft.com/office/drawing/2014/main" id="{EF53A861-B318-9241-B98A-391492670025}"/>
                  </a:ext>
                </a:extLst>
              </p:cNvPr>
              <p:cNvSpPr txBox="1">
                <a:spLocks noRot="1" noChangeAspect="1" noMove="1" noResize="1" noEditPoints="1" noAdjustHandles="1" noChangeArrowheads="1" noChangeShapeType="1" noTextEdit="1"/>
              </p:cNvSpPr>
              <p:nvPr/>
            </p:nvSpPr>
            <p:spPr>
              <a:xfrm>
                <a:off x="7817602" y="1820940"/>
                <a:ext cx="4374396" cy="976614"/>
              </a:xfrm>
              <a:prstGeom prst="rect">
                <a:avLst/>
              </a:prstGeom>
              <a:blipFill>
                <a:blip r:embed="rId5"/>
                <a:stretch>
                  <a:fillRect l="-6647" t="-203846" r="-289" b="-291026"/>
                </a:stretch>
              </a:blipFill>
            </p:spPr>
            <p:txBody>
              <a:bodyPr/>
              <a:lstStyle/>
              <a:p>
                <a:r>
                  <a:rPr lang="en-CN">
                    <a:noFill/>
                  </a:rPr>
                  <a:t> </a:t>
                </a:r>
              </a:p>
            </p:txBody>
          </p:sp>
        </mc:Fallback>
      </mc:AlternateContent>
      <p:sp>
        <p:nvSpPr>
          <p:cNvPr id="11" name="灯片编号占位符 10">
            <a:extLst>
              <a:ext uri="{FF2B5EF4-FFF2-40B4-BE49-F238E27FC236}">
                <a16:creationId xmlns:a16="http://schemas.microsoft.com/office/drawing/2014/main" id="{DC79321C-EFED-4CD8-B0F7-F143D6D31F4C}"/>
              </a:ext>
            </a:extLst>
          </p:cNvPr>
          <p:cNvSpPr>
            <a:spLocks noGrp="1"/>
          </p:cNvSpPr>
          <p:nvPr>
            <p:ph type="sldNum" sz="quarter" idx="12"/>
          </p:nvPr>
        </p:nvSpPr>
        <p:spPr/>
        <p:txBody>
          <a:bodyPr/>
          <a:lstStyle/>
          <a:p>
            <a:fld id="{DC8BB421-126E-41CB-B73A-69D52E98CAE3}" type="slidenum">
              <a:rPr lang="zh-CN" altLang="en-US" smtClean="0"/>
              <a:t>82</a:t>
            </a:fld>
            <a:endParaRPr lang="zh-CN" altLang="en-US" dirty="0"/>
          </a:p>
        </p:txBody>
      </p:sp>
    </p:spTree>
    <p:extLst>
      <p:ext uri="{BB962C8B-B14F-4D97-AF65-F5344CB8AC3E}">
        <p14:creationId xmlns:p14="http://schemas.microsoft.com/office/powerpoint/2010/main" val="20778627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6250-A7CC-49E4-B8D7-DAD761CA5A46}"/>
              </a:ext>
            </a:extLst>
          </p:cNvPr>
          <p:cNvSpPr>
            <a:spLocks noGrp="1"/>
          </p:cNvSpPr>
          <p:nvPr>
            <p:ph type="title"/>
          </p:nvPr>
        </p:nvSpPr>
        <p:spPr/>
        <p:txBody>
          <a:bodyPr>
            <a:normAutofit fontScale="90000"/>
          </a:bodyPr>
          <a:lstStyle/>
          <a:p>
            <a:r>
              <a:rPr lang="en-US" altLang="zh-CN" dirty="0"/>
              <a:t>MED Table: Second column</a:t>
            </a:r>
            <a:endParaRPr lang="zh-CN" altLang="en-US" dirty="0"/>
          </a:p>
        </p:txBody>
      </p:sp>
      <p:graphicFrame>
        <p:nvGraphicFramePr>
          <p:cNvPr id="6" name="Group 2">
            <a:extLst>
              <a:ext uri="{FF2B5EF4-FFF2-40B4-BE49-F238E27FC236}">
                <a16:creationId xmlns:a16="http://schemas.microsoft.com/office/drawing/2014/main" id="{9D07BCAA-327B-4785-96E4-81E30123497A}"/>
              </a:ext>
            </a:extLst>
          </p:cNvPr>
          <p:cNvGraphicFramePr>
            <a:graphicFrameLocks noGrp="1"/>
          </p:cNvGraphicFramePr>
          <p:nvPr>
            <p:ph idx="1"/>
            <p:extLst>
              <p:ext uri="{D42A27DB-BD31-4B8C-83A1-F6EECF244321}">
                <p14:modId xmlns:p14="http://schemas.microsoft.com/office/powerpoint/2010/main" val="2736598511"/>
              </p:ext>
            </p:extLst>
          </p:nvPr>
        </p:nvGraphicFramePr>
        <p:xfrm>
          <a:off x="1468223" y="972151"/>
          <a:ext cx="6313251" cy="5488315"/>
        </p:xfrm>
        <a:graphic>
          <a:graphicData uri="http://schemas.openxmlformats.org/drawingml/2006/table">
            <a:tbl>
              <a:tblPr/>
              <a:tblGrid>
                <a:gridCol w="573801">
                  <a:extLst>
                    <a:ext uri="{9D8B030D-6E8A-4147-A177-3AD203B41FA5}">
                      <a16:colId xmlns:a16="http://schemas.microsoft.com/office/drawing/2014/main" val="20000"/>
                    </a:ext>
                  </a:extLst>
                </a:gridCol>
                <a:gridCol w="573800">
                  <a:extLst>
                    <a:ext uri="{9D8B030D-6E8A-4147-A177-3AD203B41FA5}">
                      <a16:colId xmlns:a16="http://schemas.microsoft.com/office/drawing/2014/main" val="20001"/>
                    </a:ext>
                  </a:extLst>
                </a:gridCol>
                <a:gridCol w="573801">
                  <a:extLst>
                    <a:ext uri="{9D8B030D-6E8A-4147-A177-3AD203B41FA5}">
                      <a16:colId xmlns:a16="http://schemas.microsoft.com/office/drawing/2014/main" val="20002"/>
                    </a:ext>
                  </a:extLst>
                </a:gridCol>
                <a:gridCol w="573800">
                  <a:extLst>
                    <a:ext uri="{9D8B030D-6E8A-4147-A177-3AD203B41FA5}">
                      <a16:colId xmlns:a16="http://schemas.microsoft.com/office/drawing/2014/main" val="20003"/>
                    </a:ext>
                  </a:extLst>
                </a:gridCol>
                <a:gridCol w="573801">
                  <a:extLst>
                    <a:ext uri="{9D8B030D-6E8A-4147-A177-3AD203B41FA5}">
                      <a16:colId xmlns:a16="http://schemas.microsoft.com/office/drawing/2014/main" val="20004"/>
                    </a:ext>
                  </a:extLst>
                </a:gridCol>
                <a:gridCol w="575246">
                  <a:extLst>
                    <a:ext uri="{9D8B030D-6E8A-4147-A177-3AD203B41FA5}">
                      <a16:colId xmlns:a16="http://schemas.microsoft.com/office/drawing/2014/main" val="20005"/>
                    </a:ext>
                  </a:extLst>
                </a:gridCol>
                <a:gridCol w="573800">
                  <a:extLst>
                    <a:ext uri="{9D8B030D-6E8A-4147-A177-3AD203B41FA5}">
                      <a16:colId xmlns:a16="http://schemas.microsoft.com/office/drawing/2014/main" val="20006"/>
                    </a:ext>
                  </a:extLst>
                </a:gridCol>
                <a:gridCol w="573801">
                  <a:extLst>
                    <a:ext uri="{9D8B030D-6E8A-4147-A177-3AD203B41FA5}">
                      <a16:colId xmlns:a16="http://schemas.microsoft.com/office/drawing/2014/main" val="20007"/>
                    </a:ext>
                  </a:extLst>
                </a:gridCol>
                <a:gridCol w="573800">
                  <a:extLst>
                    <a:ext uri="{9D8B030D-6E8A-4147-A177-3AD203B41FA5}">
                      <a16:colId xmlns:a16="http://schemas.microsoft.com/office/drawing/2014/main" val="20008"/>
                    </a:ext>
                  </a:extLst>
                </a:gridCol>
                <a:gridCol w="573801">
                  <a:extLst>
                    <a:ext uri="{9D8B030D-6E8A-4147-A177-3AD203B41FA5}">
                      <a16:colId xmlns:a16="http://schemas.microsoft.com/office/drawing/2014/main" val="20009"/>
                    </a:ext>
                  </a:extLst>
                </a:gridCol>
                <a:gridCol w="573800">
                  <a:extLst>
                    <a:ext uri="{9D8B030D-6E8A-4147-A177-3AD203B41FA5}">
                      <a16:colId xmlns:a16="http://schemas.microsoft.com/office/drawing/2014/main" val="20010"/>
                    </a:ext>
                  </a:extLst>
                </a:gridCol>
              </a:tblGrid>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531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770E35-C84B-434F-B314-843E6410E83E}"/>
                  </a:ext>
                </a:extLst>
              </p:cNvPr>
              <p:cNvSpPr txBox="1"/>
              <p:nvPr/>
            </p:nvSpPr>
            <p:spPr>
              <a:xfrm>
                <a:off x="479425" y="5051801"/>
                <a:ext cx="7881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=1</m:t>
                      </m:r>
                    </m:oMath>
                  </m:oMathPara>
                </a14:m>
                <a:endParaRPr lang="en-CN" sz="2400" i="1" dirty="0"/>
              </a:p>
            </p:txBody>
          </p:sp>
        </mc:Choice>
        <mc:Fallback xmlns="">
          <p:sp>
            <p:nvSpPr>
              <p:cNvPr id="3" name="TextBox 2">
                <a:extLst>
                  <a:ext uri="{FF2B5EF4-FFF2-40B4-BE49-F238E27FC236}">
                    <a16:creationId xmlns:a16="http://schemas.microsoft.com/office/drawing/2014/main" id="{2C770E35-C84B-434F-B314-843E6410E83E}"/>
                  </a:ext>
                </a:extLst>
              </p:cNvPr>
              <p:cNvSpPr txBox="1">
                <a:spLocks noRot="1" noChangeAspect="1" noMove="1" noResize="1" noEditPoints="1" noAdjustHandles="1" noChangeArrowheads="1" noChangeShapeType="1" noTextEdit="1"/>
              </p:cNvSpPr>
              <p:nvPr/>
            </p:nvSpPr>
            <p:spPr>
              <a:xfrm>
                <a:off x="479425" y="5051801"/>
                <a:ext cx="788101" cy="369332"/>
              </a:xfrm>
              <a:prstGeom prst="rect">
                <a:avLst/>
              </a:prstGeom>
              <a:blipFill>
                <a:blip r:embed="rId3"/>
                <a:stretch>
                  <a:fillRect l="-4762" r="-6349" b="-1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C9CBE1-ED5E-1F45-B37A-29FF713A07C7}"/>
                  </a:ext>
                </a:extLst>
              </p:cNvPr>
              <p:cNvSpPr txBox="1"/>
              <p:nvPr/>
            </p:nvSpPr>
            <p:spPr>
              <a:xfrm>
                <a:off x="2516559" y="6460466"/>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=1</m:t>
                      </m:r>
                    </m:oMath>
                  </m:oMathPara>
                </a14:m>
                <a:endParaRPr lang="en-CN" sz="2400" dirty="0"/>
              </a:p>
            </p:txBody>
          </p:sp>
        </mc:Choice>
        <mc:Fallback xmlns="">
          <p:sp>
            <p:nvSpPr>
              <p:cNvPr id="8" name="TextBox 7">
                <a:extLst>
                  <a:ext uri="{FF2B5EF4-FFF2-40B4-BE49-F238E27FC236}">
                    <a16:creationId xmlns:a16="http://schemas.microsoft.com/office/drawing/2014/main" id="{7DC9CBE1-ED5E-1F45-B37A-29FF713A07C7}"/>
                  </a:ext>
                </a:extLst>
              </p:cNvPr>
              <p:cNvSpPr txBox="1">
                <a:spLocks noRot="1" noChangeAspect="1" noMove="1" noResize="1" noEditPoints="1" noAdjustHandles="1" noChangeArrowheads="1" noChangeShapeType="1" noTextEdit="1"/>
              </p:cNvSpPr>
              <p:nvPr/>
            </p:nvSpPr>
            <p:spPr>
              <a:xfrm>
                <a:off x="2516559" y="6460466"/>
                <a:ext cx="782137" cy="369332"/>
              </a:xfrm>
              <a:prstGeom prst="rect">
                <a:avLst/>
              </a:prstGeom>
              <a:blipFill>
                <a:blip r:embed="rId4"/>
                <a:stretch>
                  <a:fillRect l="-11290" r="-6452" b="-36667"/>
                </a:stretch>
              </a:blipFill>
            </p:spPr>
            <p:txBody>
              <a:bodyPr/>
              <a:lstStyle/>
              <a:p>
                <a:r>
                  <a:rPr lang="en-CN">
                    <a:noFill/>
                  </a:rPr>
                  <a:t> </a:t>
                </a:r>
              </a:p>
            </p:txBody>
          </p:sp>
        </mc:Fallback>
      </mc:AlternateContent>
      <p:sp>
        <p:nvSpPr>
          <p:cNvPr id="5" name="TextBox 4">
            <a:extLst>
              <a:ext uri="{FF2B5EF4-FFF2-40B4-BE49-F238E27FC236}">
                <a16:creationId xmlns:a16="http://schemas.microsoft.com/office/drawing/2014/main" id="{CC5493B2-1A8C-AB42-B72D-EF80C983E35F}"/>
              </a:ext>
            </a:extLst>
          </p:cNvPr>
          <p:cNvSpPr txBox="1"/>
          <p:nvPr/>
        </p:nvSpPr>
        <p:spPr>
          <a:xfrm>
            <a:off x="10120393" y="3254644"/>
            <a:ext cx="1794658" cy="461665"/>
          </a:xfrm>
          <a:prstGeom prst="rect">
            <a:avLst/>
          </a:prstGeom>
          <a:noFill/>
        </p:spPr>
        <p:txBody>
          <a:bodyPr wrap="none" rtlCol="0">
            <a:spAutoFit/>
          </a:bodyPr>
          <a:lstStyle/>
          <a:p>
            <a:r>
              <a:rPr lang="en-CN" sz="2400" dirty="0"/>
              <a:t>Substitution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EC9D00C-E1D8-764A-939B-3D52326D3053}"/>
                  </a:ext>
                </a:extLst>
              </p:cNvPr>
              <p:cNvSpPr txBox="1"/>
              <p:nvPr/>
            </p:nvSpPr>
            <p:spPr>
              <a:xfrm>
                <a:off x="7817602" y="1820940"/>
                <a:ext cx="4374396" cy="9766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𝐷</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𝑗</m:t>
                          </m:r>
                        </m:e>
                      </m:d>
                      <m:r>
                        <a:rPr lang="en-US" altLang="zh-CN" sz="1800" b="0" i="1" smtClean="0">
                          <a:latin typeface="Cambria Math" panose="02040503050406030204" pitchFamily="18" charset="0"/>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min</m:t>
                          </m:r>
                        </m:fName>
                        <m:e>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e>
                                  </m:d>
                                  <m:r>
                                    <a:rPr lang="en-US" altLang="zh-CN" sz="1800" i="1">
                                      <a:latin typeface="Cambria Math" panose="02040503050406030204" pitchFamily="18" charset="0"/>
                                    </a:rPr>
                                    <m:t>+</m:t>
                                  </m:r>
                                  <m:r>
                                    <a:rPr lang="en-US" altLang="zh-CN" sz="1800" i="1">
                                      <a:latin typeface="Cambria Math" panose="02040503050406030204" pitchFamily="18" charset="0"/>
                                    </a:rPr>
                                    <m:t>𝐷𝑒𝑙</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e>
                                  </m:d>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𝐼𝑛𝑠</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𝑆𝑢𝑏</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e>
                                  </m:d>
                                </m:e>
                              </m:eqArr>
                              <m:r>
                                <a:rPr lang="en-US" altLang="zh-CN" sz="1800" i="1">
                                  <a:latin typeface="Cambria Math" panose="02040503050406030204" pitchFamily="18" charset="0"/>
                                </a:rPr>
                                <m:t> </m:t>
                              </m:r>
                            </m:e>
                          </m:d>
                        </m:e>
                      </m:func>
                    </m:oMath>
                  </m:oMathPara>
                </a14:m>
                <a:endParaRPr lang="en-CN" dirty="0"/>
              </a:p>
            </p:txBody>
          </p:sp>
        </mc:Choice>
        <mc:Fallback xmlns="">
          <p:sp>
            <p:nvSpPr>
              <p:cNvPr id="10" name="TextBox 9">
                <a:extLst>
                  <a:ext uri="{FF2B5EF4-FFF2-40B4-BE49-F238E27FC236}">
                    <a16:creationId xmlns:a16="http://schemas.microsoft.com/office/drawing/2014/main" id="{FEC9D00C-E1D8-764A-939B-3D52326D3053}"/>
                  </a:ext>
                </a:extLst>
              </p:cNvPr>
              <p:cNvSpPr txBox="1">
                <a:spLocks noRot="1" noChangeAspect="1" noMove="1" noResize="1" noEditPoints="1" noAdjustHandles="1" noChangeArrowheads="1" noChangeShapeType="1" noTextEdit="1"/>
              </p:cNvSpPr>
              <p:nvPr/>
            </p:nvSpPr>
            <p:spPr>
              <a:xfrm>
                <a:off x="7817602" y="1820940"/>
                <a:ext cx="4374396" cy="976614"/>
              </a:xfrm>
              <a:prstGeom prst="rect">
                <a:avLst/>
              </a:prstGeom>
              <a:blipFill>
                <a:blip r:embed="rId5"/>
                <a:stretch>
                  <a:fillRect l="-6647" t="-203846" r="-289" b="-291026"/>
                </a:stretch>
              </a:blipFill>
            </p:spPr>
            <p:txBody>
              <a:bodyPr/>
              <a:lstStyle/>
              <a:p>
                <a:r>
                  <a:rPr lang="en-CN">
                    <a:noFill/>
                  </a:rPr>
                  <a:t> </a:t>
                </a:r>
              </a:p>
            </p:txBody>
          </p:sp>
        </mc:Fallback>
      </mc:AlternateContent>
      <p:sp>
        <p:nvSpPr>
          <p:cNvPr id="12" name="灯片编号占位符 11">
            <a:extLst>
              <a:ext uri="{FF2B5EF4-FFF2-40B4-BE49-F238E27FC236}">
                <a16:creationId xmlns:a16="http://schemas.microsoft.com/office/drawing/2014/main" id="{DB16E680-E7A7-4FDA-8BEC-4D115DF8F0C5}"/>
              </a:ext>
            </a:extLst>
          </p:cNvPr>
          <p:cNvSpPr>
            <a:spLocks noGrp="1"/>
          </p:cNvSpPr>
          <p:nvPr>
            <p:ph type="sldNum" sz="quarter" idx="12"/>
          </p:nvPr>
        </p:nvSpPr>
        <p:spPr/>
        <p:txBody>
          <a:bodyPr/>
          <a:lstStyle/>
          <a:p>
            <a:fld id="{DC8BB421-126E-41CB-B73A-69D52E98CAE3}" type="slidenum">
              <a:rPr lang="zh-CN" altLang="en-US" smtClean="0"/>
              <a:t>83</a:t>
            </a:fld>
            <a:endParaRPr lang="zh-CN" altLang="en-US" dirty="0"/>
          </a:p>
        </p:txBody>
      </p:sp>
    </p:spTree>
    <p:extLst>
      <p:ext uri="{BB962C8B-B14F-4D97-AF65-F5344CB8AC3E}">
        <p14:creationId xmlns:p14="http://schemas.microsoft.com/office/powerpoint/2010/main" val="15498313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6250-A7CC-49E4-B8D7-DAD761CA5A46}"/>
              </a:ext>
            </a:extLst>
          </p:cNvPr>
          <p:cNvSpPr>
            <a:spLocks noGrp="1"/>
          </p:cNvSpPr>
          <p:nvPr>
            <p:ph type="title"/>
          </p:nvPr>
        </p:nvSpPr>
        <p:spPr/>
        <p:txBody>
          <a:bodyPr>
            <a:normAutofit fontScale="90000"/>
          </a:bodyPr>
          <a:lstStyle/>
          <a:p>
            <a:r>
              <a:rPr lang="en-US" altLang="zh-CN" dirty="0"/>
              <a:t>MED Table: Second column</a:t>
            </a:r>
            <a:endParaRPr lang="zh-CN" altLang="en-US" dirty="0"/>
          </a:p>
        </p:txBody>
      </p:sp>
      <p:graphicFrame>
        <p:nvGraphicFramePr>
          <p:cNvPr id="6" name="Group 2">
            <a:extLst>
              <a:ext uri="{FF2B5EF4-FFF2-40B4-BE49-F238E27FC236}">
                <a16:creationId xmlns:a16="http://schemas.microsoft.com/office/drawing/2014/main" id="{9D07BCAA-327B-4785-96E4-81E30123497A}"/>
              </a:ext>
            </a:extLst>
          </p:cNvPr>
          <p:cNvGraphicFramePr>
            <a:graphicFrameLocks noGrp="1"/>
          </p:cNvGraphicFramePr>
          <p:nvPr>
            <p:ph idx="1"/>
            <p:extLst>
              <p:ext uri="{D42A27DB-BD31-4B8C-83A1-F6EECF244321}">
                <p14:modId xmlns:p14="http://schemas.microsoft.com/office/powerpoint/2010/main" val="2819002058"/>
              </p:ext>
            </p:extLst>
          </p:nvPr>
        </p:nvGraphicFramePr>
        <p:xfrm>
          <a:off x="1394977" y="1020059"/>
          <a:ext cx="6313251" cy="5488315"/>
        </p:xfrm>
        <a:graphic>
          <a:graphicData uri="http://schemas.openxmlformats.org/drawingml/2006/table">
            <a:tbl>
              <a:tblPr/>
              <a:tblGrid>
                <a:gridCol w="573801">
                  <a:extLst>
                    <a:ext uri="{9D8B030D-6E8A-4147-A177-3AD203B41FA5}">
                      <a16:colId xmlns:a16="http://schemas.microsoft.com/office/drawing/2014/main" val="20000"/>
                    </a:ext>
                  </a:extLst>
                </a:gridCol>
                <a:gridCol w="573800">
                  <a:extLst>
                    <a:ext uri="{9D8B030D-6E8A-4147-A177-3AD203B41FA5}">
                      <a16:colId xmlns:a16="http://schemas.microsoft.com/office/drawing/2014/main" val="20001"/>
                    </a:ext>
                  </a:extLst>
                </a:gridCol>
                <a:gridCol w="573801">
                  <a:extLst>
                    <a:ext uri="{9D8B030D-6E8A-4147-A177-3AD203B41FA5}">
                      <a16:colId xmlns:a16="http://schemas.microsoft.com/office/drawing/2014/main" val="20002"/>
                    </a:ext>
                  </a:extLst>
                </a:gridCol>
                <a:gridCol w="573800">
                  <a:extLst>
                    <a:ext uri="{9D8B030D-6E8A-4147-A177-3AD203B41FA5}">
                      <a16:colId xmlns:a16="http://schemas.microsoft.com/office/drawing/2014/main" val="20003"/>
                    </a:ext>
                  </a:extLst>
                </a:gridCol>
                <a:gridCol w="573801">
                  <a:extLst>
                    <a:ext uri="{9D8B030D-6E8A-4147-A177-3AD203B41FA5}">
                      <a16:colId xmlns:a16="http://schemas.microsoft.com/office/drawing/2014/main" val="20004"/>
                    </a:ext>
                  </a:extLst>
                </a:gridCol>
                <a:gridCol w="575246">
                  <a:extLst>
                    <a:ext uri="{9D8B030D-6E8A-4147-A177-3AD203B41FA5}">
                      <a16:colId xmlns:a16="http://schemas.microsoft.com/office/drawing/2014/main" val="20005"/>
                    </a:ext>
                  </a:extLst>
                </a:gridCol>
                <a:gridCol w="573800">
                  <a:extLst>
                    <a:ext uri="{9D8B030D-6E8A-4147-A177-3AD203B41FA5}">
                      <a16:colId xmlns:a16="http://schemas.microsoft.com/office/drawing/2014/main" val="20006"/>
                    </a:ext>
                  </a:extLst>
                </a:gridCol>
                <a:gridCol w="573801">
                  <a:extLst>
                    <a:ext uri="{9D8B030D-6E8A-4147-A177-3AD203B41FA5}">
                      <a16:colId xmlns:a16="http://schemas.microsoft.com/office/drawing/2014/main" val="20007"/>
                    </a:ext>
                  </a:extLst>
                </a:gridCol>
                <a:gridCol w="573800">
                  <a:extLst>
                    <a:ext uri="{9D8B030D-6E8A-4147-A177-3AD203B41FA5}">
                      <a16:colId xmlns:a16="http://schemas.microsoft.com/office/drawing/2014/main" val="20008"/>
                    </a:ext>
                  </a:extLst>
                </a:gridCol>
                <a:gridCol w="573801">
                  <a:extLst>
                    <a:ext uri="{9D8B030D-6E8A-4147-A177-3AD203B41FA5}">
                      <a16:colId xmlns:a16="http://schemas.microsoft.com/office/drawing/2014/main" val="20009"/>
                    </a:ext>
                  </a:extLst>
                </a:gridCol>
                <a:gridCol w="573800">
                  <a:extLst>
                    <a:ext uri="{9D8B030D-6E8A-4147-A177-3AD203B41FA5}">
                      <a16:colId xmlns:a16="http://schemas.microsoft.com/office/drawing/2014/main" val="20010"/>
                    </a:ext>
                  </a:extLst>
                </a:gridCol>
              </a:tblGrid>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531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770E35-C84B-434F-B314-843E6410E83E}"/>
                  </a:ext>
                </a:extLst>
              </p:cNvPr>
              <p:cNvSpPr txBox="1"/>
              <p:nvPr/>
            </p:nvSpPr>
            <p:spPr>
              <a:xfrm>
                <a:off x="479425" y="3593636"/>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=4</m:t>
                      </m:r>
                    </m:oMath>
                  </m:oMathPara>
                </a14:m>
                <a:endParaRPr lang="en-CN" sz="2400" i="1" dirty="0"/>
              </a:p>
            </p:txBody>
          </p:sp>
        </mc:Choice>
        <mc:Fallback xmlns="">
          <p:sp>
            <p:nvSpPr>
              <p:cNvPr id="3" name="TextBox 2">
                <a:extLst>
                  <a:ext uri="{FF2B5EF4-FFF2-40B4-BE49-F238E27FC236}">
                    <a16:creationId xmlns:a16="http://schemas.microsoft.com/office/drawing/2014/main" id="{2C770E35-C84B-434F-B314-843E6410E83E}"/>
                  </a:ext>
                </a:extLst>
              </p:cNvPr>
              <p:cNvSpPr txBox="1">
                <a:spLocks noRot="1" noChangeAspect="1" noMove="1" noResize="1" noEditPoints="1" noAdjustHandles="1" noChangeArrowheads="1" noChangeShapeType="1" noTextEdit="1"/>
              </p:cNvSpPr>
              <p:nvPr/>
            </p:nvSpPr>
            <p:spPr>
              <a:xfrm>
                <a:off x="479425" y="3593636"/>
                <a:ext cx="773802" cy="369332"/>
              </a:xfrm>
              <a:prstGeom prst="rect">
                <a:avLst/>
              </a:prstGeom>
              <a:blipFill>
                <a:blip r:embed="rId3"/>
                <a:stretch>
                  <a:fillRect l="-6452" r="-6452" b="-1379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C9CBE1-ED5E-1F45-B37A-29FF713A07C7}"/>
                  </a:ext>
                </a:extLst>
              </p:cNvPr>
              <p:cNvSpPr txBox="1"/>
              <p:nvPr/>
            </p:nvSpPr>
            <p:spPr>
              <a:xfrm>
                <a:off x="2443313" y="6508374"/>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=1</m:t>
                      </m:r>
                    </m:oMath>
                  </m:oMathPara>
                </a14:m>
                <a:endParaRPr lang="en-CN" sz="2400" dirty="0"/>
              </a:p>
            </p:txBody>
          </p:sp>
        </mc:Choice>
        <mc:Fallback xmlns="">
          <p:sp>
            <p:nvSpPr>
              <p:cNvPr id="8" name="TextBox 7">
                <a:extLst>
                  <a:ext uri="{FF2B5EF4-FFF2-40B4-BE49-F238E27FC236}">
                    <a16:creationId xmlns:a16="http://schemas.microsoft.com/office/drawing/2014/main" id="{7DC9CBE1-ED5E-1F45-B37A-29FF713A07C7}"/>
                  </a:ext>
                </a:extLst>
              </p:cNvPr>
              <p:cNvSpPr txBox="1">
                <a:spLocks noRot="1" noChangeAspect="1" noMove="1" noResize="1" noEditPoints="1" noAdjustHandles="1" noChangeArrowheads="1" noChangeShapeType="1" noTextEdit="1"/>
              </p:cNvSpPr>
              <p:nvPr/>
            </p:nvSpPr>
            <p:spPr>
              <a:xfrm>
                <a:off x="2443313" y="6508374"/>
                <a:ext cx="782137" cy="369332"/>
              </a:xfrm>
              <a:prstGeom prst="rect">
                <a:avLst/>
              </a:prstGeom>
              <a:blipFill>
                <a:blip r:embed="rId4"/>
                <a:stretch>
                  <a:fillRect l="-11290" r="-8065" b="-3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46E8F6B-00D1-9749-85C4-ABE668553B6C}"/>
                  </a:ext>
                </a:extLst>
              </p:cNvPr>
              <p:cNvSpPr txBox="1"/>
              <p:nvPr/>
            </p:nvSpPr>
            <p:spPr>
              <a:xfrm>
                <a:off x="7817602" y="1820940"/>
                <a:ext cx="4374396" cy="9766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𝐷</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𝑗</m:t>
                          </m:r>
                        </m:e>
                      </m:d>
                      <m:r>
                        <a:rPr lang="en-US" altLang="zh-CN" sz="1800" b="0" i="1" smtClean="0">
                          <a:latin typeface="Cambria Math" panose="02040503050406030204" pitchFamily="18" charset="0"/>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min</m:t>
                          </m:r>
                        </m:fName>
                        <m:e>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e>
                                  </m:d>
                                  <m:r>
                                    <a:rPr lang="en-US" altLang="zh-CN" sz="1800" i="1">
                                      <a:latin typeface="Cambria Math" panose="02040503050406030204" pitchFamily="18" charset="0"/>
                                    </a:rPr>
                                    <m:t>+</m:t>
                                  </m:r>
                                  <m:r>
                                    <a:rPr lang="en-US" altLang="zh-CN" sz="1800" i="1">
                                      <a:latin typeface="Cambria Math" panose="02040503050406030204" pitchFamily="18" charset="0"/>
                                    </a:rPr>
                                    <m:t>𝐷𝑒𝑙</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e>
                                  </m:d>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𝐼𝑛𝑠</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𝑆𝑢𝑏</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e>
                                  </m:d>
                                </m:e>
                              </m:eqArr>
                              <m:r>
                                <a:rPr lang="en-US" altLang="zh-CN" sz="1800" i="1">
                                  <a:latin typeface="Cambria Math" panose="02040503050406030204" pitchFamily="18" charset="0"/>
                                </a:rPr>
                                <m:t> </m:t>
                              </m:r>
                            </m:e>
                          </m:d>
                        </m:e>
                      </m:func>
                    </m:oMath>
                  </m:oMathPara>
                </a14:m>
                <a:endParaRPr lang="en-CN" dirty="0"/>
              </a:p>
            </p:txBody>
          </p:sp>
        </mc:Choice>
        <mc:Fallback xmlns="">
          <p:sp>
            <p:nvSpPr>
              <p:cNvPr id="9" name="TextBox 8">
                <a:extLst>
                  <a:ext uri="{FF2B5EF4-FFF2-40B4-BE49-F238E27FC236}">
                    <a16:creationId xmlns:a16="http://schemas.microsoft.com/office/drawing/2014/main" id="{746E8F6B-00D1-9749-85C4-ABE668553B6C}"/>
                  </a:ext>
                </a:extLst>
              </p:cNvPr>
              <p:cNvSpPr txBox="1">
                <a:spLocks noRot="1" noChangeAspect="1" noMove="1" noResize="1" noEditPoints="1" noAdjustHandles="1" noChangeArrowheads="1" noChangeShapeType="1" noTextEdit="1"/>
              </p:cNvSpPr>
              <p:nvPr/>
            </p:nvSpPr>
            <p:spPr>
              <a:xfrm>
                <a:off x="7817602" y="1820940"/>
                <a:ext cx="4374396" cy="976614"/>
              </a:xfrm>
              <a:prstGeom prst="rect">
                <a:avLst/>
              </a:prstGeom>
              <a:blipFill>
                <a:blip r:embed="rId5"/>
                <a:stretch>
                  <a:fillRect l="-6647" t="-203846" r="-289" b="-291026"/>
                </a:stretch>
              </a:blipFill>
            </p:spPr>
            <p:txBody>
              <a:bodyPr/>
              <a:lstStyle/>
              <a:p>
                <a:r>
                  <a:rPr lang="en-CN">
                    <a:noFill/>
                  </a:rPr>
                  <a:t> </a:t>
                </a:r>
              </a:p>
            </p:txBody>
          </p:sp>
        </mc:Fallback>
      </mc:AlternateContent>
      <p:sp>
        <p:nvSpPr>
          <p:cNvPr id="11" name="灯片编号占位符 10">
            <a:extLst>
              <a:ext uri="{FF2B5EF4-FFF2-40B4-BE49-F238E27FC236}">
                <a16:creationId xmlns:a16="http://schemas.microsoft.com/office/drawing/2014/main" id="{13032051-A877-442D-9127-32E80D2600F1}"/>
              </a:ext>
            </a:extLst>
          </p:cNvPr>
          <p:cNvSpPr>
            <a:spLocks noGrp="1"/>
          </p:cNvSpPr>
          <p:nvPr>
            <p:ph type="sldNum" sz="quarter" idx="12"/>
          </p:nvPr>
        </p:nvSpPr>
        <p:spPr/>
        <p:txBody>
          <a:bodyPr/>
          <a:lstStyle/>
          <a:p>
            <a:fld id="{DC8BB421-126E-41CB-B73A-69D52E98CAE3}" type="slidenum">
              <a:rPr lang="zh-CN" altLang="en-US" smtClean="0"/>
              <a:t>84</a:t>
            </a:fld>
            <a:endParaRPr lang="zh-CN" altLang="en-US" dirty="0"/>
          </a:p>
        </p:txBody>
      </p:sp>
    </p:spTree>
    <p:extLst>
      <p:ext uri="{BB962C8B-B14F-4D97-AF65-F5344CB8AC3E}">
        <p14:creationId xmlns:p14="http://schemas.microsoft.com/office/powerpoint/2010/main" val="30622620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6250-A7CC-49E4-B8D7-DAD761CA5A46}"/>
              </a:ext>
            </a:extLst>
          </p:cNvPr>
          <p:cNvSpPr>
            <a:spLocks noGrp="1"/>
          </p:cNvSpPr>
          <p:nvPr>
            <p:ph type="title"/>
          </p:nvPr>
        </p:nvSpPr>
        <p:spPr/>
        <p:txBody>
          <a:bodyPr>
            <a:normAutofit fontScale="90000"/>
          </a:bodyPr>
          <a:lstStyle/>
          <a:p>
            <a:r>
              <a:rPr lang="en-US" altLang="zh-CN" dirty="0"/>
              <a:t>MED Table: Second column</a:t>
            </a:r>
            <a:endParaRPr lang="zh-CN" altLang="en-US" dirty="0"/>
          </a:p>
        </p:txBody>
      </p:sp>
      <p:graphicFrame>
        <p:nvGraphicFramePr>
          <p:cNvPr id="6" name="Group 2">
            <a:extLst>
              <a:ext uri="{FF2B5EF4-FFF2-40B4-BE49-F238E27FC236}">
                <a16:creationId xmlns:a16="http://schemas.microsoft.com/office/drawing/2014/main" id="{9D07BCAA-327B-4785-96E4-81E30123497A}"/>
              </a:ext>
            </a:extLst>
          </p:cNvPr>
          <p:cNvGraphicFramePr>
            <a:graphicFrameLocks noGrp="1"/>
          </p:cNvGraphicFramePr>
          <p:nvPr>
            <p:ph idx="1"/>
            <p:extLst>
              <p:ext uri="{D42A27DB-BD31-4B8C-83A1-F6EECF244321}">
                <p14:modId xmlns:p14="http://schemas.microsoft.com/office/powerpoint/2010/main" val="1025092239"/>
              </p:ext>
            </p:extLst>
          </p:nvPr>
        </p:nvGraphicFramePr>
        <p:xfrm>
          <a:off x="1394977" y="958066"/>
          <a:ext cx="6313251" cy="5488315"/>
        </p:xfrm>
        <a:graphic>
          <a:graphicData uri="http://schemas.openxmlformats.org/drawingml/2006/table">
            <a:tbl>
              <a:tblPr/>
              <a:tblGrid>
                <a:gridCol w="573801">
                  <a:extLst>
                    <a:ext uri="{9D8B030D-6E8A-4147-A177-3AD203B41FA5}">
                      <a16:colId xmlns:a16="http://schemas.microsoft.com/office/drawing/2014/main" val="20000"/>
                    </a:ext>
                  </a:extLst>
                </a:gridCol>
                <a:gridCol w="573800">
                  <a:extLst>
                    <a:ext uri="{9D8B030D-6E8A-4147-A177-3AD203B41FA5}">
                      <a16:colId xmlns:a16="http://schemas.microsoft.com/office/drawing/2014/main" val="20001"/>
                    </a:ext>
                  </a:extLst>
                </a:gridCol>
                <a:gridCol w="573801">
                  <a:extLst>
                    <a:ext uri="{9D8B030D-6E8A-4147-A177-3AD203B41FA5}">
                      <a16:colId xmlns:a16="http://schemas.microsoft.com/office/drawing/2014/main" val="20002"/>
                    </a:ext>
                  </a:extLst>
                </a:gridCol>
                <a:gridCol w="573800">
                  <a:extLst>
                    <a:ext uri="{9D8B030D-6E8A-4147-A177-3AD203B41FA5}">
                      <a16:colId xmlns:a16="http://schemas.microsoft.com/office/drawing/2014/main" val="20003"/>
                    </a:ext>
                  </a:extLst>
                </a:gridCol>
                <a:gridCol w="573801">
                  <a:extLst>
                    <a:ext uri="{9D8B030D-6E8A-4147-A177-3AD203B41FA5}">
                      <a16:colId xmlns:a16="http://schemas.microsoft.com/office/drawing/2014/main" val="20004"/>
                    </a:ext>
                  </a:extLst>
                </a:gridCol>
                <a:gridCol w="575246">
                  <a:extLst>
                    <a:ext uri="{9D8B030D-6E8A-4147-A177-3AD203B41FA5}">
                      <a16:colId xmlns:a16="http://schemas.microsoft.com/office/drawing/2014/main" val="20005"/>
                    </a:ext>
                  </a:extLst>
                </a:gridCol>
                <a:gridCol w="573800">
                  <a:extLst>
                    <a:ext uri="{9D8B030D-6E8A-4147-A177-3AD203B41FA5}">
                      <a16:colId xmlns:a16="http://schemas.microsoft.com/office/drawing/2014/main" val="20006"/>
                    </a:ext>
                  </a:extLst>
                </a:gridCol>
                <a:gridCol w="573801">
                  <a:extLst>
                    <a:ext uri="{9D8B030D-6E8A-4147-A177-3AD203B41FA5}">
                      <a16:colId xmlns:a16="http://schemas.microsoft.com/office/drawing/2014/main" val="20007"/>
                    </a:ext>
                  </a:extLst>
                </a:gridCol>
                <a:gridCol w="573800">
                  <a:extLst>
                    <a:ext uri="{9D8B030D-6E8A-4147-A177-3AD203B41FA5}">
                      <a16:colId xmlns:a16="http://schemas.microsoft.com/office/drawing/2014/main" val="20008"/>
                    </a:ext>
                  </a:extLst>
                </a:gridCol>
                <a:gridCol w="573801">
                  <a:extLst>
                    <a:ext uri="{9D8B030D-6E8A-4147-A177-3AD203B41FA5}">
                      <a16:colId xmlns:a16="http://schemas.microsoft.com/office/drawing/2014/main" val="20009"/>
                    </a:ext>
                  </a:extLst>
                </a:gridCol>
                <a:gridCol w="573800">
                  <a:extLst>
                    <a:ext uri="{9D8B030D-6E8A-4147-A177-3AD203B41FA5}">
                      <a16:colId xmlns:a16="http://schemas.microsoft.com/office/drawing/2014/main" val="20010"/>
                    </a:ext>
                  </a:extLst>
                </a:gridCol>
              </a:tblGrid>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531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770E35-C84B-434F-B314-843E6410E83E}"/>
                  </a:ext>
                </a:extLst>
              </p:cNvPr>
              <p:cNvSpPr txBox="1"/>
              <p:nvPr/>
            </p:nvSpPr>
            <p:spPr>
              <a:xfrm>
                <a:off x="479425" y="3531643"/>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=4</m:t>
                      </m:r>
                    </m:oMath>
                  </m:oMathPara>
                </a14:m>
                <a:endParaRPr lang="en-CN" sz="2400" i="1" dirty="0"/>
              </a:p>
            </p:txBody>
          </p:sp>
        </mc:Choice>
        <mc:Fallback xmlns="">
          <p:sp>
            <p:nvSpPr>
              <p:cNvPr id="3" name="TextBox 2">
                <a:extLst>
                  <a:ext uri="{FF2B5EF4-FFF2-40B4-BE49-F238E27FC236}">
                    <a16:creationId xmlns:a16="http://schemas.microsoft.com/office/drawing/2014/main" id="{2C770E35-C84B-434F-B314-843E6410E83E}"/>
                  </a:ext>
                </a:extLst>
              </p:cNvPr>
              <p:cNvSpPr txBox="1">
                <a:spLocks noRot="1" noChangeAspect="1" noMove="1" noResize="1" noEditPoints="1" noAdjustHandles="1" noChangeArrowheads="1" noChangeShapeType="1" noTextEdit="1"/>
              </p:cNvSpPr>
              <p:nvPr/>
            </p:nvSpPr>
            <p:spPr>
              <a:xfrm>
                <a:off x="479425" y="3531643"/>
                <a:ext cx="773802" cy="369332"/>
              </a:xfrm>
              <a:prstGeom prst="rect">
                <a:avLst/>
              </a:prstGeom>
              <a:blipFill>
                <a:blip r:embed="rId3"/>
                <a:stretch>
                  <a:fillRect l="-6452" r="-6452" b="-967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C9CBE1-ED5E-1F45-B37A-29FF713A07C7}"/>
                  </a:ext>
                </a:extLst>
              </p:cNvPr>
              <p:cNvSpPr txBox="1"/>
              <p:nvPr/>
            </p:nvSpPr>
            <p:spPr>
              <a:xfrm>
                <a:off x="2443313" y="6446381"/>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=1</m:t>
                      </m:r>
                    </m:oMath>
                  </m:oMathPara>
                </a14:m>
                <a:endParaRPr lang="en-CN" sz="2400" dirty="0"/>
              </a:p>
            </p:txBody>
          </p:sp>
        </mc:Choice>
        <mc:Fallback xmlns="">
          <p:sp>
            <p:nvSpPr>
              <p:cNvPr id="8" name="TextBox 7">
                <a:extLst>
                  <a:ext uri="{FF2B5EF4-FFF2-40B4-BE49-F238E27FC236}">
                    <a16:creationId xmlns:a16="http://schemas.microsoft.com/office/drawing/2014/main" id="{7DC9CBE1-ED5E-1F45-B37A-29FF713A07C7}"/>
                  </a:ext>
                </a:extLst>
              </p:cNvPr>
              <p:cNvSpPr txBox="1">
                <a:spLocks noRot="1" noChangeAspect="1" noMove="1" noResize="1" noEditPoints="1" noAdjustHandles="1" noChangeArrowheads="1" noChangeShapeType="1" noTextEdit="1"/>
              </p:cNvSpPr>
              <p:nvPr/>
            </p:nvSpPr>
            <p:spPr>
              <a:xfrm>
                <a:off x="2443313" y="6446381"/>
                <a:ext cx="782137" cy="369332"/>
              </a:xfrm>
              <a:prstGeom prst="rect">
                <a:avLst/>
              </a:prstGeom>
              <a:blipFill>
                <a:blip r:embed="rId4"/>
                <a:stretch>
                  <a:fillRect l="-11290" r="-8065" b="-36667"/>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1CFA4971-5B9A-5A43-B913-EC5AE75E8972}"/>
              </a:ext>
            </a:extLst>
          </p:cNvPr>
          <p:cNvSpPr txBox="1"/>
          <p:nvPr/>
        </p:nvSpPr>
        <p:spPr>
          <a:xfrm>
            <a:off x="10120393" y="3254644"/>
            <a:ext cx="1707519" cy="461665"/>
          </a:xfrm>
          <a:prstGeom prst="rect">
            <a:avLst/>
          </a:prstGeom>
          <a:noFill/>
        </p:spPr>
        <p:txBody>
          <a:bodyPr wrap="none" rtlCol="0">
            <a:spAutoFit/>
          </a:bodyPr>
          <a:lstStyle/>
          <a:p>
            <a:r>
              <a:rPr lang="en-CN" sz="2400" dirty="0"/>
              <a:t>Unchanged</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9ABC275-EE26-0142-AF01-6F7601C817ED}"/>
                  </a:ext>
                </a:extLst>
              </p:cNvPr>
              <p:cNvSpPr txBox="1"/>
              <p:nvPr/>
            </p:nvSpPr>
            <p:spPr>
              <a:xfrm>
                <a:off x="7817602" y="1820940"/>
                <a:ext cx="4374396" cy="9766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𝐷</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𝑗</m:t>
                          </m:r>
                        </m:e>
                      </m:d>
                      <m:r>
                        <a:rPr lang="en-US" altLang="zh-CN" sz="1800" b="0" i="1" smtClean="0">
                          <a:latin typeface="Cambria Math" panose="02040503050406030204" pitchFamily="18" charset="0"/>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min</m:t>
                          </m:r>
                        </m:fName>
                        <m:e>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e>
                                  </m:d>
                                  <m:r>
                                    <a:rPr lang="en-US" altLang="zh-CN" sz="1800" i="1">
                                      <a:latin typeface="Cambria Math" panose="02040503050406030204" pitchFamily="18" charset="0"/>
                                    </a:rPr>
                                    <m:t>+</m:t>
                                  </m:r>
                                  <m:r>
                                    <a:rPr lang="en-US" altLang="zh-CN" sz="1800" i="1">
                                      <a:latin typeface="Cambria Math" panose="02040503050406030204" pitchFamily="18" charset="0"/>
                                    </a:rPr>
                                    <m:t>𝐷𝑒𝑙</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e>
                                  </m:d>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𝐼𝑛𝑠</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𝑆𝑢𝑏</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e>
                                  </m:d>
                                </m:e>
                              </m:eqArr>
                              <m:r>
                                <a:rPr lang="en-US" altLang="zh-CN" sz="1800" i="1">
                                  <a:latin typeface="Cambria Math" panose="02040503050406030204" pitchFamily="18" charset="0"/>
                                </a:rPr>
                                <m:t> </m:t>
                              </m:r>
                            </m:e>
                          </m:d>
                        </m:e>
                      </m:func>
                    </m:oMath>
                  </m:oMathPara>
                </a14:m>
                <a:endParaRPr lang="en-CN" dirty="0"/>
              </a:p>
            </p:txBody>
          </p:sp>
        </mc:Choice>
        <mc:Fallback xmlns="">
          <p:sp>
            <p:nvSpPr>
              <p:cNvPr id="10" name="TextBox 9">
                <a:extLst>
                  <a:ext uri="{FF2B5EF4-FFF2-40B4-BE49-F238E27FC236}">
                    <a16:creationId xmlns:a16="http://schemas.microsoft.com/office/drawing/2014/main" id="{B9ABC275-EE26-0142-AF01-6F7601C817ED}"/>
                  </a:ext>
                </a:extLst>
              </p:cNvPr>
              <p:cNvSpPr txBox="1">
                <a:spLocks noRot="1" noChangeAspect="1" noMove="1" noResize="1" noEditPoints="1" noAdjustHandles="1" noChangeArrowheads="1" noChangeShapeType="1" noTextEdit="1"/>
              </p:cNvSpPr>
              <p:nvPr/>
            </p:nvSpPr>
            <p:spPr>
              <a:xfrm>
                <a:off x="7817602" y="1820940"/>
                <a:ext cx="4374396" cy="976614"/>
              </a:xfrm>
              <a:prstGeom prst="rect">
                <a:avLst/>
              </a:prstGeom>
              <a:blipFill>
                <a:blip r:embed="rId5"/>
                <a:stretch>
                  <a:fillRect l="-6647" t="-203846" r="-289" b="-291026"/>
                </a:stretch>
              </a:blipFill>
            </p:spPr>
            <p:txBody>
              <a:bodyPr/>
              <a:lstStyle/>
              <a:p>
                <a:r>
                  <a:rPr lang="en-CN">
                    <a:noFill/>
                  </a:rPr>
                  <a:t> </a:t>
                </a:r>
              </a:p>
            </p:txBody>
          </p:sp>
        </mc:Fallback>
      </mc:AlternateContent>
      <p:sp>
        <p:nvSpPr>
          <p:cNvPr id="12" name="灯片编号占位符 11">
            <a:extLst>
              <a:ext uri="{FF2B5EF4-FFF2-40B4-BE49-F238E27FC236}">
                <a16:creationId xmlns:a16="http://schemas.microsoft.com/office/drawing/2014/main" id="{A3561B77-D996-49A0-84E7-102C25CCBC7E}"/>
              </a:ext>
            </a:extLst>
          </p:cNvPr>
          <p:cNvSpPr>
            <a:spLocks noGrp="1"/>
          </p:cNvSpPr>
          <p:nvPr>
            <p:ph type="sldNum" sz="quarter" idx="12"/>
          </p:nvPr>
        </p:nvSpPr>
        <p:spPr/>
        <p:txBody>
          <a:bodyPr/>
          <a:lstStyle/>
          <a:p>
            <a:fld id="{DC8BB421-126E-41CB-B73A-69D52E98CAE3}" type="slidenum">
              <a:rPr lang="zh-CN" altLang="en-US" smtClean="0"/>
              <a:t>85</a:t>
            </a:fld>
            <a:endParaRPr lang="zh-CN" altLang="en-US" dirty="0"/>
          </a:p>
        </p:txBody>
      </p:sp>
    </p:spTree>
    <p:extLst>
      <p:ext uri="{BB962C8B-B14F-4D97-AF65-F5344CB8AC3E}">
        <p14:creationId xmlns:p14="http://schemas.microsoft.com/office/powerpoint/2010/main" val="31138938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6250-A7CC-49E4-B8D7-DAD761CA5A46}"/>
              </a:ext>
            </a:extLst>
          </p:cNvPr>
          <p:cNvSpPr>
            <a:spLocks noGrp="1"/>
          </p:cNvSpPr>
          <p:nvPr>
            <p:ph type="title"/>
          </p:nvPr>
        </p:nvSpPr>
        <p:spPr/>
        <p:txBody>
          <a:bodyPr>
            <a:normAutofit fontScale="90000"/>
          </a:bodyPr>
          <a:lstStyle/>
          <a:p>
            <a:r>
              <a:rPr lang="en-US" altLang="zh-CN" dirty="0"/>
              <a:t>Final MED Table</a:t>
            </a:r>
            <a:endParaRPr lang="zh-CN" altLang="en-US" dirty="0"/>
          </a:p>
        </p:txBody>
      </p:sp>
      <p:graphicFrame>
        <p:nvGraphicFramePr>
          <p:cNvPr id="7" name="Group 2">
            <a:extLst>
              <a:ext uri="{FF2B5EF4-FFF2-40B4-BE49-F238E27FC236}">
                <a16:creationId xmlns:a16="http://schemas.microsoft.com/office/drawing/2014/main" id="{C7DDFBDB-D3B0-485E-826B-15071828DEB1}"/>
              </a:ext>
            </a:extLst>
          </p:cNvPr>
          <p:cNvGraphicFramePr>
            <a:graphicFrameLocks noGrp="1"/>
          </p:cNvGraphicFramePr>
          <p:nvPr>
            <p:extLst>
              <p:ext uri="{D42A27DB-BD31-4B8C-83A1-F6EECF244321}">
                <p14:modId xmlns:p14="http://schemas.microsoft.com/office/powerpoint/2010/main" val="3142157437"/>
              </p:ext>
            </p:extLst>
          </p:nvPr>
        </p:nvGraphicFramePr>
        <p:xfrm>
          <a:off x="2882685" y="1120044"/>
          <a:ext cx="7220646" cy="5448300"/>
        </p:xfrm>
        <a:graphic>
          <a:graphicData uri="http://schemas.openxmlformats.org/drawingml/2006/table">
            <a:tbl>
              <a:tblPr/>
              <a:tblGrid>
                <a:gridCol w="656272">
                  <a:extLst>
                    <a:ext uri="{9D8B030D-6E8A-4147-A177-3AD203B41FA5}">
                      <a16:colId xmlns:a16="http://schemas.microsoft.com/office/drawing/2014/main" val="20000"/>
                    </a:ext>
                  </a:extLst>
                </a:gridCol>
                <a:gridCol w="656272">
                  <a:extLst>
                    <a:ext uri="{9D8B030D-6E8A-4147-A177-3AD203B41FA5}">
                      <a16:colId xmlns:a16="http://schemas.microsoft.com/office/drawing/2014/main" val="20001"/>
                    </a:ext>
                  </a:extLst>
                </a:gridCol>
                <a:gridCol w="656272">
                  <a:extLst>
                    <a:ext uri="{9D8B030D-6E8A-4147-A177-3AD203B41FA5}">
                      <a16:colId xmlns:a16="http://schemas.microsoft.com/office/drawing/2014/main" val="20002"/>
                    </a:ext>
                  </a:extLst>
                </a:gridCol>
                <a:gridCol w="656272">
                  <a:extLst>
                    <a:ext uri="{9D8B030D-6E8A-4147-A177-3AD203B41FA5}">
                      <a16:colId xmlns:a16="http://schemas.microsoft.com/office/drawing/2014/main" val="20003"/>
                    </a:ext>
                  </a:extLst>
                </a:gridCol>
                <a:gridCol w="656272">
                  <a:extLst>
                    <a:ext uri="{9D8B030D-6E8A-4147-A177-3AD203B41FA5}">
                      <a16:colId xmlns:a16="http://schemas.microsoft.com/office/drawing/2014/main" val="20004"/>
                    </a:ext>
                  </a:extLst>
                </a:gridCol>
                <a:gridCol w="657926">
                  <a:extLst>
                    <a:ext uri="{9D8B030D-6E8A-4147-A177-3AD203B41FA5}">
                      <a16:colId xmlns:a16="http://schemas.microsoft.com/office/drawing/2014/main" val="20005"/>
                    </a:ext>
                  </a:extLst>
                </a:gridCol>
                <a:gridCol w="656272">
                  <a:extLst>
                    <a:ext uri="{9D8B030D-6E8A-4147-A177-3AD203B41FA5}">
                      <a16:colId xmlns:a16="http://schemas.microsoft.com/office/drawing/2014/main" val="20006"/>
                    </a:ext>
                  </a:extLst>
                </a:gridCol>
                <a:gridCol w="656272">
                  <a:extLst>
                    <a:ext uri="{9D8B030D-6E8A-4147-A177-3AD203B41FA5}">
                      <a16:colId xmlns:a16="http://schemas.microsoft.com/office/drawing/2014/main" val="20007"/>
                    </a:ext>
                  </a:extLst>
                </a:gridCol>
                <a:gridCol w="656272">
                  <a:extLst>
                    <a:ext uri="{9D8B030D-6E8A-4147-A177-3AD203B41FA5}">
                      <a16:colId xmlns:a16="http://schemas.microsoft.com/office/drawing/2014/main" val="20008"/>
                    </a:ext>
                  </a:extLst>
                </a:gridCol>
                <a:gridCol w="656272">
                  <a:extLst>
                    <a:ext uri="{9D8B030D-6E8A-4147-A177-3AD203B41FA5}">
                      <a16:colId xmlns:a16="http://schemas.microsoft.com/office/drawing/2014/main" val="20009"/>
                    </a:ext>
                  </a:extLst>
                </a:gridCol>
                <a:gridCol w="656272">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8" name="灯片编号占位符 7">
            <a:extLst>
              <a:ext uri="{FF2B5EF4-FFF2-40B4-BE49-F238E27FC236}">
                <a16:creationId xmlns:a16="http://schemas.microsoft.com/office/drawing/2014/main" id="{98B163CB-9038-44F1-8F78-CF232B816276}"/>
              </a:ext>
            </a:extLst>
          </p:cNvPr>
          <p:cNvSpPr>
            <a:spLocks noGrp="1"/>
          </p:cNvSpPr>
          <p:nvPr>
            <p:ph type="sldNum" sz="quarter" idx="12"/>
          </p:nvPr>
        </p:nvSpPr>
        <p:spPr/>
        <p:txBody>
          <a:bodyPr/>
          <a:lstStyle/>
          <a:p>
            <a:fld id="{DC8BB421-126E-41CB-B73A-69D52E98CAE3}" type="slidenum">
              <a:rPr lang="zh-CN" altLang="en-US" smtClean="0"/>
              <a:t>86</a:t>
            </a:fld>
            <a:endParaRPr lang="zh-CN" altLang="en-US" dirty="0"/>
          </a:p>
        </p:txBody>
      </p:sp>
    </p:spTree>
    <p:extLst>
      <p:ext uri="{BB962C8B-B14F-4D97-AF65-F5344CB8AC3E}">
        <p14:creationId xmlns:p14="http://schemas.microsoft.com/office/powerpoint/2010/main" val="3807758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98A5C-A1FC-4A76-9232-234A92E7D2C1}"/>
              </a:ext>
            </a:extLst>
          </p:cNvPr>
          <p:cNvSpPr>
            <a:spLocks noGrp="1"/>
          </p:cNvSpPr>
          <p:nvPr>
            <p:ph type="title"/>
          </p:nvPr>
        </p:nvSpPr>
        <p:spPr/>
        <p:txBody>
          <a:bodyPr/>
          <a:lstStyle/>
          <a:p>
            <a:r>
              <a:rPr lang="en-US" altLang="zh-CN" dirty="0"/>
              <a:t>Outline</a:t>
            </a:r>
            <a:endParaRPr lang="zh-CN" altLang="en-US" dirty="0"/>
          </a:p>
        </p:txBody>
      </p:sp>
      <p:sp>
        <p:nvSpPr>
          <p:cNvPr id="5" name="内容占位符 2">
            <a:extLst>
              <a:ext uri="{FF2B5EF4-FFF2-40B4-BE49-F238E27FC236}">
                <a16:creationId xmlns:a16="http://schemas.microsoft.com/office/drawing/2014/main" id="{CB2A19F2-DD68-47C0-AD00-9FE7EC60EC02}"/>
              </a:ext>
            </a:extLst>
          </p:cNvPr>
          <p:cNvSpPr txBox="1">
            <a:spLocks/>
          </p:cNvSpPr>
          <p:nvPr/>
        </p:nvSpPr>
        <p:spPr>
          <a:xfrm>
            <a:off x="543850" y="1415557"/>
            <a:ext cx="10479750" cy="478204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3600" b="1" dirty="0"/>
              <a:t>Regular Expressions</a:t>
            </a:r>
          </a:p>
          <a:p>
            <a:pPr>
              <a:lnSpc>
                <a:spcPct val="150000"/>
              </a:lnSpc>
            </a:pPr>
            <a:r>
              <a:rPr lang="en-US" altLang="zh-CN" sz="3600" b="1" dirty="0"/>
              <a:t>Edit Distance</a:t>
            </a:r>
          </a:p>
          <a:p>
            <a:pPr lvl="1"/>
            <a:r>
              <a:rPr lang="en-US" altLang="zh-CN" b="1" dirty="0"/>
              <a:t>Definition of Minimum Edit Distance</a:t>
            </a:r>
          </a:p>
          <a:p>
            <a:pPr lvl="1"/>
            <a:r>
              <a:rPr lang="en-US" altLang="zh-CN" b="1" dirty="0"/>
              <a:t>Computing Minimum Edit Distance</a:t>
            </a:r>
          </a:p>
          <a:p>
            <a:pPr lvl="1"/>
            <a:r>
              <a:rPr lang="en-US" altLang="zh-CN" b="1" dirty="0" err="1">
                <a:solidFill>
                  <a:srgbClr val="FF0000"/>
                </a:solidFill>
              </a:rPr>
              <a:t>Backtrace</a:t>
            </a:r>
            <a:r>
              <a:rPr lang="en-US" altLang="zh-CN" b="1" dirty="0">
                <a:solidFill>
                  <a:srgbClr val="FF0000"/>
                </a:solidFill>
              </a:rPr>
              <a:t> for Computing Alignments</a:t>
            </a:r>
          </a:p>
        </p:txBody>
      </p:sp>
      <p:sp>
        <p:nvSpPr>
          <p:cNvPr id="8" name="灯片编号占位符 7">
            <a:extLst>
              <a:ext uri="{FF2B5EF4-FFF2-40B4-BE49-F238E27FC236}">
                <a16:creationId xmlns:a16="http://schemas.microsoft.com/office/drawing/2014/main" id="{DE15D46C-30DC-4A27-B07C-F00DD69FC97F}"/>
              </a:ext>
            </a:extLst>
          </p:cNvPr>
          <p:cNvSpPr>
            <a:spLocks noGrp="1"/>
          </p:cNvSpPr>
          <p:nvPr>
            <p:ph type="sldNum" sz="quarter" idx="12"/>
          </p:nvPr>
        </p:nvSpPr>
        <p:spPr/>
        <p:txBody>
          <a:bodyPr/>
          <a:lstStyle/>
          <a:p>
            <a:fld id="{DC8BB421-126E-41CB-B73A-69D52E98CAE3}" type="slidenum">
              <a:rPr lang="zh-CN" altLang="en-US" smtClean="0"/>
              <a:t>87</a:t>
            </a:fld>
            <a:endParaRPr lang="zh-CN" altLang="en-US" dirty="0"/>
          </a:p>
        </p:txBody>
      </p:sp>
    </p:spTree>
    <p:extLst>
      <p:ext uri="{BB962C8B-B14F-4D97-AF65-F5344CB8AC3E}">
        <p14:creationId xmlns:p14="http://schemas.microsoft.com/office/powerpoint/2010/main" val="2540215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4CEC21-98F8-499F-8890-F76AF9D084E3}"/>
              </a:ext>
            </a:extLst>
          </p:cNvPr>
          <p:cNvSpPr>
            <a:spLocks noGrp="1"/>
          </p:cNvSpPr>
          <p:nvPr>
            <p:ph type="title"/>
          </p:nvPr>
        </p:nvSpPr>
        <p:spPr/>
        <p:txBody>
          <a:bodyPr>
            <a:normAutofit fontScale="90000"/>
          </a:bodyPr>
          <a:lstStyle/>
          <a:p>
            <a:r>
              <a:rPr lang="en-US" altLang="zh-CN" dirty="0"/>
              <a:t>Computing alignments</a:t>
            </a:r>
            <a:endParaRPr lang="zh-CN" altLang="en-US" dirty="0"/>
          </a:p>
        </p:txBody>
      </p:sp>
      <p:sp>
        <p:nvSpPr>
          <p:cNvPr id="3" name="内容占位符 2">
            <a:extLst>
              <a:ext uri="{FF2B5EF4-FFF2-40B4-BE49-F238E27FC236}">
                <a16:creationId xmlns:a16="http://schemas.microsoft.com/office/drawing/2014/main" id="{8FBC43BF-564E-456B-80A5-93D8C910DD6C}"/>
              </a:ext>
            </a:extLst>
          </p:cNvPr>
          <p:cNvSpPr>
            <a:spLocks noGrp="1"/>
          </p:cNvSpPr>
          <p:nvPr>
            <p:ph idx="1"/>
          </p:nvPr>
        </p:nvSpPr>
        <p:spPr>
          <a:xfrm>
            <a:off x="479425" y="1167204"/>
            <a:ext cx="11388727" cy="5508233"/>
          </a:xfrm>
        </p:spPr>
        <p:txBody>
          <a:bodyPr>
            <a:normAutofit lnSpcReduction="10000"/>
          </a:bodyPr>
          <a:lstStyle/>
          <a:p>
            <a:pPr>
              <a:lnSpc>
                <a:spcPct val="150000"/>
              </a:lnSpc>
            </a:pPr>
            <a:r>
              <a:rPr lang="en-US" altLang="zh-CN" sz="3200" dirty="0"/>
              <a:t>Edit distance is</a:t>
            </a:r>
            <a:r>
              <a:rPr lang="zh-CN" altLang="en-US" sz="3200" dirty="0"/>
              <a:t> </a:t>
            </a:r>
            <a:r>
              <a:rPr lang="en-US" altLang="zh-CN" sz="3200" dirty="0"/>
              <a:t>not sufficient</a:t>
            </a:r>
          </a:p>
          <a:p>
            <a:pPr lvl="1">
              <a:lnSpc>
                <a:spcPct val="150000"/>
              </a:lnSpc>
            </a:pPr>
            <a:r>
              <a:rPr lang="en-US" altLang="zh-CN" dirty="0"/>
              <a:t>Need to </a:t>
            </a:r>
            <a:r>
              <a:rPr lang="en-US" altLang="zh-CN" b="1" dirty="0"/>
              <a:t>align</a:t>
            </a:r>
            <a:r>
              <a:rPr lang="en-US" altLang="zh-CN" dirty="0"/>
              <a:t> each character of the two strings to each other</a:t>
            </a:r>
          </a:p>
          <a:p>
            <a:pPr>
              <a:lnSpc>
                <a:spcPct val="150000"/>
              </a:lnSpc>
            </a:pPr>
            <a:r>
              <a:rPr lang="en-US" altLang="zh-CN" sz="3200" dirty="0"/>
              <a:t>Keep</a:t>
            </a:r>
            <a:r>
              <a:rPr lang="zh-CN" altLang="en-US" sz="3200" dirty="0"/>
              <a:t> </a:t>
            </a:r>
            <a:r>
              <a:rPr lang="en-US" altLang="zh-CN" sz="3200" dirty="0"/>
              <a:t>a “backtrace”</a:t>
            </a:r>
          </a:p>
          <a:p>
            <a:pPr lvl="1">
              <a:lnSpc>
                <a:spcPct val="150000"/>
              </a:lnSpc>
            </a:pPr>
            <a:r>
              <a:rPr lang="en-US" altLang="zh-CN" sz="2800" dirty="0"/>
              <a:t>Every time we enter a cell, remember where we came from</a:t>
            </a:r>
          </a:p>
          <a:p>
            <a:pPr>
              <a:lnSpc>
                <a:spcPct val="150000"/>
              </a:lnSpc>
            </a:pPr>
            <a:r>
              <a:rPr lang="en-US" altLang="zh-CN" sz="3200" dirty="0"/>
              <a:t>When we reach the end, </a:t>
            </a:r>
          </a:p>
          <a:p>
            <a:pPr lvl="1">
              <a:lnSpc>
                <a:spcPct val="150000"/>
              </a:lnSpc>
            </a:pPr>
            <a:r>
              <a:rPr lang="en-US" altLang="zh-CN" sz="2800" dirty="0"/>
              <a:t>Trace back the path from the upper right to read off the alignment</a:t>
            </a:r>
          </a:p>
        </p:txBody>
      </p:sp>
      <p:sp>
        <p:nvSpPr>
          <p:cNvPr id="8" name="灯片编号占位符 7">
            <a:extLst>
              <a:ext uri="{FF2B5EF4-FFF2-40B4-BE49-F238E27FC236}">
                <a16:creationId xmlns:a16="http://schemas.microsoft.com/office/drawing/2014/main" id="{CC7E36F0-8C23-4A73-9C63-705EB35FB37D}"/>
              </a:ext>
            </a:extLst>
          </p:cNvPr>
          <p:cNvSpPr>
            <a:spLocks noGrp="1"/>
          </p:cNvSpPr>
          <p:nvPr>
            <p:ph type="sldNum" sz="quarter" idx="12"/>
          </p:nvPr>
        </p:nvSpPr>
        <p:spPr/>
        <p:txBody>
          <a:bodyPr/>
          <a:lstStyle/>
          <a:p>
            <a:fld id="{DC8BB421-126E-41CB-B73A-69D52E98CAE3}" type="slidenum">
              <a:rPr lang="zh-CN" altLang="en-US" smtClean="0"/>
              <a:t>88</a:t>
            </a:fld>
            <a:endParaRPr lang="zh-CN" altLang="en-US" dirty="0"/>
          </a:p>
        </p:txBody>
      </p:sp>
    </p:spTree>
    <p:extLst>
      <p:ext uri="{BB962C8B-B14F-4D97-AF65-F5344CB8AC3E}">
        <p14:creationId xmlns:p14="http://schemas.microsoft.com/office/powerpoint/2010/main" val="41392093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03622-BD80-4A17-B497-8C00912611D2}"/>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08E697-33FA-0A49-BA8A-1BA663026148}"/>
                  </a:ext>
                </a:extLst>
              </p:cNvPr>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buFont typeface="+mj-lt"/>
                  <a:buAutoNum type="arabicPeriod"/>
                </a:pPr>
                <a:endParaRPr lang="en-US" sz="2400" dirty="0"/>
              </a:p>
              <a:p>
                <a:pPr marL="457200" indent="-457200">
                  <a:buFont typeface="+mj-lt"/>
                  <a:buAutoNum type="arabicPeriod"/>
                </a:pPr>
                <a:endParaRPr lang="en-US" sz="2400" dirty="0"/>
              </a:p>
              <a:p>
                <a:endParaRPr lang="en-US" sz="2800" dirty="0"/>
              </a:p>
            </p:txBody>
          </p:sp>
        </mc:Choice>
        <mc:Fallback xmlns="">
          <p:sp>
            <p:nvSpPr>
              <p:cNvPr id="9" name="TextBox 8">
                <a:extLst>
                  <a:ext uri="{FF2B5EF4-FFF2-40B4-BE49-F238E27FC236}">
                    <a16:creationId xmlns:a16="http://schemas.microsoft.com/office/drawing/2014/main" id="{AA08E697-33FA-0A49-BA8A-1BA663026148}"/>
                  </a:ext>
                </a:extLst>
              </p:cNvPr>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a:blip r:embed="rId2"/>
                <a:stretch>
                  <a:fillRect l="-2747" t="-2000" r="-4396"/>
                </a:stretch>
              </a:blipFill>
            </p:spPr>
            <p:txBody>
              <a:bodyPr/>
              <a:lstStyle/>
              <a:p>
                <a:r>
                  <a:rPr lang="en-CN">
                    <a:noFill/>
                  </a:rPr>
                  <a:t> </a:t>
                </a:r>
              </a:p>
            </p:txBody>
          </p:sp>
        </mc:Fallback>
      </mc:AlternateContent>
      <p:graphicFrame>
        <p:nvGraphicFramePr>
          <p:cNvPr id="13" name="Group 2">
            <a:extLst>
              <a:ext uri="{FF2B5EF4-FFF2-40B4-BE49-F238E27FC236}">
                <a16:creationId xmlns:a16="http://schemas.microsoft.com/office/drawing/2014/main" id="{D6ACC13F-931A-1E4A-B7AF-66FB6A28B356}"/>
              </a:ext>
            </a:extLst>
          </p:cNvPr>
          <p:cNvGraphicFramePr>
            <a:graphicFrameLocks noGrp="1"/>
          </p:cNvGraphicFramePr>
          <p:nvPr>
            <p:extLst>
              <p:ext uri="{D42A27DB-BD31-4B8C-83A1-F6EECF244321}">
                <p14:modId xmlns:p14="http://schemas.microsoft.com/office/powerpoint/2010/main" val="1320415170"/>
              </p:ext>
            </p:extLst>
          </p:nvPr>
        </p:nvGraphicFramePr>
        <p:xfrm>
          <a:off x="882381" y="1067656"/>
          <a:ext cx="6443836" cy="5448300"/>
        </p:xfrm>
        <a:graphic>
          <a:graphicData uri="http://schemas.openxmlformats.org/drawingml/2006/table">
            <a:tbl>
              <a:tblPr/>
              <a:tblGrid>
                <a:gridCol w="585669">
                  <a:extLst>
                    <a:ext uri="{9D8B030D-6E8A-4147-A177-3AD203B41FA5}">
                      <a16:colId xmlns:a16="http://schemas.microsoft.com/office/drawing/2014/main" val="20000"/>
                    </a:ext>
                  </a:extLst>
                </a:gridCol>
                <a:gridCol w="585669">
                  <a:extLst>
                    <a:ext uri="{9D8B030D-6E8A-4147-A177-3AD203B41FA5}">
                      <a16:colId xmlns:a16="http://schemas.microsoft.com/office/drawing/2014/main" val="20001"/>
                    </a:ext>
                  </a:extLst>
                </a:gridCol>
                <a:gridCol w="585669">
                  <a:extLst>
                    <a:ext uri="{9D8B030D-6E8A-4147-A177-3AD203B41FA5}">
                      <a16:colId xmlns:a16="http://schemas.microsoft.com/office/drawing/2014/main" val="20002"/>
                    </a:ext>
                  </a:extLst>
                </a:gridCol>
                <a:gridCol w="585669">
                  <a:extLst>
                    <a:ext uri="{9D8B030D-6E8A-4147-A177-3AD203B41FA5}">
                      <a16:colId xmlns:a16="http://schemas.microsoft.com/office/drawing/2014/main" val="20003"/>
                    </a:ext>
                  </a:extLst>
                </a:gridCol>
                <a:gridCol w="585669">
                  <a:extLst>
                    <a:ext uri="{9D8B030D-6E8A-4147-A177-3AD203B41FA5}">
                      <a16:colId xmlns:a16="http://schemas.microsoft.com/office/drawing/2014/main" val="20004"/>
                    </a:ext>
                  </a:extLst>
                </a:gridCol>
                <a:gridCol w="587146">
                  <a:extLst>
                    <a:ext uri="{9D8B030D-6E8A-4147-A177-3AD203B41FA5}">
                      <a16:colId xmlns:a16="http://schemas.microsoft.com/office/drawing/2014/main" val="20005"/>
                    </a:ext>
                  </a:extLst>
                </a:gridCol>
                <a:gridCol w="585669">
                  <a:extLst>
                    <a:ext uri="{9D8B030D-6E8A-4147-A177-3AD203B41FA5}">
                      <a16:colId xmlns:a16="http://schemas.microsoft.com/office/drawing/2014/main" val="20006"/>
                    </a:ext>
                  </a:extLst>
                </a:gridCol>
                <a:gridCol w="585669">
                  <a:extLst>
                    <a:ext uri="{9D8B030D-6E8A-4147-A177-3AD203B41FA5}">
                      <a16:colId xmlns:a16="http://schemas.microsoft.com/office/drawing/2014/main" val="20007"/>
                    </a:ext>
                  </a:extLst>
                </a:gridCol>
                <a:gridCol w="585669">
                  <a:extLst>
                    <a:ext uri="{9D8B030D-6E8A-4147-A177-3AD203B41FA5}">
                      <a16:colId xmlns:a16="http://schemas.microsoft.com/office/drawing/2014/main" val="20008"/>
                    </a:ext>
                  </a:extLst>
                </a:gridCol>
                <a:gridCol w="585669">
                  <a:extLst>
                    <a:ext uri="{9D8B030D-6E8A-4147-A177-3AD203B41FA5}">
                      <a16:colId xmlns:a16="http://schemas.microsoft.com/office/drawing/2014/main" val="20009"/>
                    </a:ext>
                  </a:extLst>
                </a:gridCol>
                <a:gridCol w="585669">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663FCBA-2600-DA46-9393-D117356298F4}"/>
                  </a:ext>
                </a:extLst>
              </p:cNvPr>
              <p:cNvSpPr txBox="1"/>
              <p:nvPr/>
            </p:nvSpPr>
            <p:spPr>
              <a:xfrm>
                <a:off x="108578" y="1067656"/>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=9</m:t>
                      </m:r>
                    </m:oMath>
                  </m:oMathPara>
                </a14:m>
                <a:endParaRPr lang="en-CN" sz="2400" i="1" dirty="0"/>
              </a:p>
            </p:txBody>
          </p:sp>
        </mc:Choice>
        <mc:Fallback xmlns="">
          <p:sp>
            <p:nvSpPr>
              <p:cNvPr id="15" name="TextBox 14">
                <a:extLst>
                  <a:ext uri="{FF2B5EF4-FFF2-40B4-BE49-F238E27FC236}">
                    <a16:creationId xmlns:a16="http://schemas.microsoft.com/office/drawing/2014/main" id="{6663FCBA-2600-DA46-9393-D117356298F4}"/>
                  </a:ext>
                </a:extLst>
              </p:cNvPr>
              <p:cNvSpPr txBox="1">
                <a:spLocks noRot="1" noChangeAspect="1" noMove="1" noResize="1" noEditPoints="1" noAdjustHandles="1" noChangeArrowheads="1" noChangeShapeType="1" noTextEdit="1"/>
              </p:cNvSpPr>
              <p:nvPr/>
            </p:nvSpPr>
            <p:spPr>
              <a:xfrm>
                <a:off x="108578" y="1067656"/>
                <a:ext cx="773802" cy="369332"/>
              </a:xfrm>
              <a:prstGeom prst="rect">
                <a:avLst/>
              </a:prstGeom>
              <a:blipFill>
                <a:blip r:embed="rId3"/>
                <a:stretch>
                  <a:fillRect l="-6452" r="-6452"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0DF7C0-2211-284E-A1BD-FADD02B5496A}"/>
                  </a:ext>
                </a:extLst>
              </p:cNvPr>
              <p:cNvSpPr txBox="1"/>
              <p:nvPr/>
            </p:nvSpPr>
            <p:spPr>
              <a:xfrm>
                <a:off x="6566815" y="6488668"/>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=9</m:t>
                      </m:r>
                    </m:oMath>
                  </m:oMathPara>
                </a14:m>
                <a:endParaRPr lang="en-CN" sz="2400" dirty="0"/>
              </a:p>
            </p:txBody>
          </p:sp>
        </mc:Choice>
        <mc:Fallback xmlns="">
          <p:sp>
            <p:nvSpPr>
              <p:cNvPr id="16" name="TextBox 15">
                <a:extLst>
                  <a:ext uri="{FF2B5EF4-FFF2-40B4-BE49-F238E27FC236}">
                    <a16:creationId xmlns:a16="http://schemas.microsoft.com/office/drawing/2014/main" id="{BC0DF7C0-2211-284E-A1BD-FADD02B5496A}"/>
                  </a:ext>
                </a:extLst>
              </p:cNvPr>
              <p:cNvSpPr txBox="1">
                <a:spLocks noRot="1" noChangeAspect="1" noMove="1" noResize="1" noEditPoints="1" noAdjustHandles="1" noChangeArrowheads="1" noChangeShapeType="1" noTextEdit="1"/>
              </p:cNvSpPr>
              <p:nvPr/>
            </p:nvSpPr>
            <p:spPr>
              <a:xfrm>
                <a:off x="6566815" y="6488668"/>
                <a:ext cx="782137" cy="369332"/>
              </a:xfrm>
              <a:prstGeom prst="rect">
                <a:avLst/>
              </a:prstGeom>
              <a:blipFill>
                <a:blip r:embed="rId4"/>
                <a:stretch>
                  <a:fillRect l="-9524" r="-6349" b="-36667"/>
                </a:stretch>
              </a:blipFill>
            </p:spPr>
            <p:txBody>
              <a:bodyPr/>
              <a:lstStyle/>
              <a:p>
                <a:r>
                  <a:rPr lang="en-CN">
                    <a:noFill/>
                  </a:rPr>
                  <a:t> </a:t>
                </a:r>
              </a:p>
            </p:txBody>
          </p:sp>
        </mc:Fallback>
      </mc:AlternateContent>
      <p:cxnSp>
        <p:nvCxnSpPr>
          <p:cNvPr id="17" name="Straight Arrow Connector 16">
            <a:extLst>
              <a:ext uri="{FF2B5EF4-FFF2-40B4-BE49-F238E27FC236}">
                <a16:creationId xmlns:a16="http://schemas.microsoft.com/office/drawing/2014/main" id="{EF68D0E3-AACA-B044-8011-224AA85D5EF6}"/>
              </a:ext>
            </a:extLst>
          </p:cNvPr>
          <p:cNvCxnSpPr>
            <a:cxnSpLocks/>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7820EC86-1A9C-480C-87D3-2D3E9D1E79BF}"/>
              </a:ext>
            </a:extLst>
          </p:cNvPr>
          <p:cNvSpPr>
            <a:spLocks noGrp="1"/>
          </p:cNvSpPr>
          <p:nvPr>
            <p:ph type="sldNum" sz="quarter" idx="12"/>
          </p:nvPr>
        </p:nvSpPr>
        <p:spPr/>
        <p:txBody>
          <a:bodyPr/>
          <a:lstStyle/>
          <a:p>
            <a:fld id="{DC8BB421-126E-41CB-B73A-69D52E98CAE3}" type="slidenum">
              <a:rPr lang="zh-CN" altLang="en-US" smtClean="0"/>
              <a:t>89</a:t>
            </a:fld>
            <a:endParaRPr lang="zh-CN" altLang="en-US" dirty="0"/>
          </a:p>
        </p:txBody>
      </p:sp>
    </p:spTree>
    <p:extLst>
      <p:ext uri="{BB962C8B-B14F-4D97-AF65-F5344CB8AC3E}">
        <p14:creationId xmlns:p14="http://schemas.microsoft.com/office/powerpoint/2010/main" val="237652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922C0E-C13D-4DD5-BF64-1BC0AD2D138E}"/>
              </a:ext>
            </a:extLst>
          </p:cNvPr>
          <p:cNvSpPr>
            <a:spLocks noGrp="1"/>
          </p:cNvSpPr>
          <p:nvPr>
            <p:ph type="title"/>
          </p:nvPr>
        </p:nvSpPr>
        <p:spPr/>
        <p:txBody>
          <a:bodyPr/>
          <a:lstStyle/>
          <a:p>
            <a:r>
              <a:rPr lang="en-US" altLang="zh-CN" dirty="0"/>
              <a:t>NLP history</a:t>
            </a:r>
            <a:r>
              <a:rPr lang="zh-CN" altLang="en-US" dirty="0"/>
              <a:t> </a:t>
            </a:r>
            <a:r>
              <a:rPr lang="en-US" altLang="zh-CN" dirty="0"/>
              <a:t>and</a:t>
            </a:r>
            <a:r>
              <a:rPr lang="zh-CN" altLang="en-US" dirty="0"/>
              <a:t> </a:t>
            </a:r>
            <a:r>
              <a:rPr lang="en-US" altLang="zh-CN" dirty="0"/>
              <a:t>AI</a:t>
            </a:r>
            <a:endParaRPr lang="zh-CN" altLang="en-US" dirty="0"/>
          </a:p>
        </p:txBody>
      </p:sp>
      <p:pic>
        <p:nvPicPr>
          <p:cNvPr id="14" name="内容占位符 5">
            <a:extLst>
              <a:ext uri="{FF2B5EF4-FFF2-40B4-BE49-F238E27FC236}">
                <a16:creationId xmlns:a16="http://schemas.microsoft.com/office/drawing/2014/main" id="{7E38CEB9-ADCB-4BEC-8B0A-F80C9C2967D5}"/>
              </a:ext>
            </a:extLst>
          </p:cNvPr>
          <p:cNvPicPr>
            <a:picLocks noGrp="1" noChangeAspect="1"/>
          </p:cNvPicPr>
          <p:nvPr>
            <p:ph idx="1"/>
          </p:nvPr>
        </p:nvPicPr>
        <p:blipFill>
          <a:blip r:embed="rId3"/>
          <a:stretch>
            <a:fillRect/>
          </a:stretch>
        </p:blipFill>
        <p:spPr>
          <a:xfrm>
            <a:off x="485094" y="1074599"/>
            <a:ext cx="3577293" cy="2689594"/>
          </a:xfrm>
        </p:spPr>
      </p:pic>
      <p:pic>
        <p:nvPicPr>
          <p:cNvPr id="15" name="Picture 2">
            <a:extLst>
              <a:ext uri="{FF2B5EF4-FFF2-40B4-BE49-F238E27FC236}">
                <a16:creationId xmlns:a16="http://schemas.microsoft.com/office/drawing/2014/main" id="{BD240ADB-F105-419A-8069-CE15D1ED7F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094" y="4265714"/>
            <a:ext cx="3577293" cy="2374021"/>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C25047FC-83DA-48D1-B617-8F4017C0F93A}"/>
              </a:ext>
            </a:extLst>
          </p:cNvPr>
          <p:cNvSpPr txBox="1"/>
          <p:nvPr/>
        </p:nvSpPr>
        <p:spPr>
          <a:xfrm>
            <a:off x="485094" y="3764193"/>
            <a:ext cx="357729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ea typeface="黑体" panose="02010609060101010101" pitchFamily="49" charset="-122"/>
                <a:cs typeface="+mn-cs"/>
              </a:rPr>
              <a:t>Dartmouth Conference, 1956</a:t>
            </a:r>
          </a:p>
        </p:txBody>
      </p:sp>
      <p:pic>
        <p:nvPicPr>
          <p:cNvPr id="17" name="Picture 2">
            <a:extLst>
              <a:ext uri="{FF2B5EF4-FFF2-40B4-BE49-F238E27FC236}">
                <a16:creationId xmlns:a16="http://schemas.microsoft.com/office/drawing/2014/main" id="{9B3B4329-7D50-4422-A6AD-347B80A382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3003" y="968609"/>
            <a:ext cx="3577293" cy="272761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39A5EB9F-3297-46E2-95A1-AEC22F3A44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8791" y="1074599"/>
            <a:ext cx="2837808" cy="3856839"/>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a:extLst>
              <a:ext uri="{FF2B5EF4-FFF2-40B4-BE49-F238E27FC236}">
                <a16:creationId xmlns:a16="http://schemas.microsoft.com/office/drawing/2014/main" id="{AD7CD892-3E4E-455A-BFDC-06AED748C761}"/>
              </a:ext>
            </a:extLst>
          </p:cNvPr>
          <p:cNvSpPr txBox="1">
            <a:spLocks/>
          </p:cNvSpPr>
          <p:nvPr/>
        </p:nvSpPr>
        <p:spPr bwMode="auto">
          <a:xfrm>
            <a:off x="4567239" y="5372069"/>
            <a:ext cx="3048000" cy="1334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Calibri" charset="0"/>
                <a:ea typeface="SimSun" charset="-122"/>
              </a:defRPr>
            </a:lvl1pPr>
            <a:lvl2pPr marL="742950" indent="-285750" defTabSz="457200">
              <a:defRPr>
                <a:solidFill>
                  <a:schemeClr val="tx1"/>
                </a:solidFill>
                <a:latin typeface="Calibri" charset="0"/>
                <a:ea typeface="SimSun" charset="-122"/>
              </a:defRPr>
            </a:lvl2pPr>
            <a:lvl3pPr marL="1143000" indent="-228600" defTabSz="457200">
              <a:defRPr>
                <a:solidFill>
                  <a:schemeClr val="tx1"/>
                </a:solidFill>
                <a:latin typeface="Calibri" charset="0"/>
                <a:ea typeface="SimSun" charset="-122"/>
              </a:defRPr>
            </a:lvl3pPr>
            <a:lvl4pPr marL="1600200" indent="-228600" defTabSz="457200">
              <a:defRPr>
                <a:solidFill>
                  <a:schemeClr val="tx1"/>
                </a:solidFill>
                <a:latin typeface="Calibri" charset="0"/>
                <a:ea typeface="SimSun" charset="-122"/>
              </a:defRPr>
            </a:lvl4pPr>
            <a:lvl5pPr marL="2057400" indent="-228600" defTabSz="457200">
              <a:defRPr>
                <a:solidFill>
                  <a:schemeClr val="tx1"/>
                </a:solidFill>
                <a:latin typeface="Calibri" charset="0"/>
                <a:ea typeface="SimSun" charset="-122"/>
              </a:defRPr>
            </a:lvl5pPr>
            <a:lvl6pPr marL="2514600" indent="-228600" defTabSz="457200" eaLnBrk="0" fontAlgn="base" hangingPunct="0">
              <a:spcBef>
                <a:spcPct val="0"/>
              </a:spcBef>
              <a:spcAft>
                <a:spcPct val="0"/>
              </a:spcAft>
              <a:defRPr>
                <a:solidFill>
                  <a:schemeClr val="tx1"/>
                </a:solidFill>
                <a:latin typeface="Calibri" charset="0"/>
                <a:ea typeface="SimSun" charset="-122"/>
              </a:defRPr>
            </a:lvl6pPr>
            <a:lvl7pPr marL="2971800" indent="-228600" defTabSz="457200" eaLnBrk="0" fontAlgn="base" hangingPunct="0">
              <a:spcBef>
                <a:spcPct val="0"/>
              </a:spcBef>
              <a:spcAft>
                <a:spcPct val="0"/>
              </a:spcAft>
              <a:defRPr>
                <a:solidFill>
                  <a:schemeClr val="tx1"/>
                </a:solidFill>
                <a:latin typeface="Calibri" charset="0"/>
                <a:ea typeface="SimSun" charset="-122"/>
              </a:defRPr>
            </a:lvl7pPr>
            <a:lvl8pPr marL="3429000" indent="-228600" defTabSz="457200" eaLnBrk="0" fontAlgn="base" hangingPunct="0">
              <a:spcBef>
                <a:spcPct val="0"/>
              </a:spcBef>
              <a:spcAft>
                <a:spcPct val="0"/>
              </a:spcAft>
              <a:defRPr>
                <a:solidFill>
                  <a:schemeClr val="tx1"/>
                </a:solidFill>
                <a:latin typeface="Calibri" charset="0"/>
                <a:ea typeface="SimSun" charset="-122"/>
              </a:defRPr>
            </a:lvl8pPr>
            <a:lvl9pPr marL="3886200" indent="-228600" defTabSz="457200" eaLnBrk="0" fontAlgn="base" hangingPunct="0">
              <a:spcBef>
                <a:spcPct val="0"/>
              </a:spcBef>
              <a:spcAft>
                <a:spcPct val="0"/>
              </a:spcAft>
              <a:defRPr>
                <a:solidFill>
                  <a:schemeClr val="tx1"/>
                </a:solidFill>
                <a:latin typeface="Calibri" charset="0"/>
                <a:ea typeface="SimSun" charset="-122"/>
              </a:defRPr>
            </a:lvl9pPr>
          </a:lstStyle>
          <a:p>
            <a:pPr marL="0" marR="0" lvl="0" indent="0" algn="l" defTabSz="914400" rtl="0" eaLnBrk="1" fontAlgn="auto" latinLnBrk="0" hangingPunct="1">
              <a:lnSpc>
                <a:spcPct val="100000"/>
              </a:lnSpc>
              <a:spcBef>
                <a:spcPts val="1000"/>
              </a:spcBef>
              <a:spcAft>
                <a:spcPts val="0"/>
              </a:spcAft>
              <a:buClr>
                <a:srgbClr val="4472C4"/>
              </a:buClr>
              <a:buSzTx/>
              <a:buFont typeface="Courier New" charset="0"/>
              <a:buNone/>
              <a:tabLst/>
              <a:defRPr/>
            </a:pPr>
            <a:r>
              <a:rPr kumimoji="0" lang="en-US" altLang="zh-CN" sz="2800" b="1" i="0" u="none" strike="noStrike" kern="1200" cap="none" spc="0" normalizeH="0" baseline="0" noProof="0" dirty="0">
                <a:ln>
                  <a:noFill/>
                </a:ln>
                <a:solidFill>
                  <a:srgbClr val="C00000"/>
                </a:solidFill>
                <a:effectLst/>
                <a:uLnTx/>
                <a:uFillTx/>
                <a:latin typeface="+mn-lt"/>
                <a:ea typeface="SimSun" charset="-122"/>
                <a:cs typeface="+mn-cs"/>
              </a:rPr>
              <a:t>NLP</a:t>
            </a:r>
            <a:r>
              <a:rPr lang="en-US" altLang="zh-CN" sz="2800" b="1" dirty="0">
                <a:solidFill>
                  <a:srgbClr val="C00000"/>
                </a:solidFill>
                <a:latin typeface="+mn-lt"/>
              </a:rPr>
              <a:t>: </a:t>
            </a:r>
            <a:r>
              <a:rPr kumimoji="0" lang="en-US" altLang="zh-CN" sz="2800" b="1" i="0" u="none" strike="noStrike" kern="1200" cap="none" spc="0" normalizeH="0" baseline="0" noProof="0" dirty="0">
                <a:ln>
                  <a:noFill/>
                </a:ln>
                <a:solidFill>
                  <a:srgbClr val="C00000"/>
                </a:solidFill>
                <a:effectLst/>
                <a:uLnTx/>
                <a:uFillTx/>
                <a:latin typeface="+mn-lt"/>
                <a:ea typeface="SimSun" charset="-122"/>
                <a:cs typeface="+mn-cs"/>
              </a:rPr>
              <a:t>Language Understanding and Generation</a:t>
            </a:r>
          </a:p>
        </p:txBody>
      </p:sp>
      <p:sp>
        <p:nvSpPr>
          <p:cNvPr id="21" name="Content Placeholder 2">
            <a:extLst>
              <a:ext uri="{FF2B5EF4-FFF2-40B4-BE49-F238E27FC236}">
                <a16:creationId xmlns:a16="http://schemas.microsoft.com/office/drawing/2014/main" id="{E63F3E92-028B-4172-9434-B2EA38A44470}"/>
              </a:ext>
            </a:extLst>
          </p:cNvPr>
          <p:cNvSpPr txBox="1">
            <a:spLocks/>
          </p:cNvSpPr>
          <p:nvPr/>
        </p:nvSpPr>
        <p:spPr bwMode="auto">
          <a:xfrm>
            <a:off x="4605936" y="4947976"/>
            <a:ext cx="2952773" cy="38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Calibri" charset="0"/>
                <a:ea typeface="SimSun" charset="-122"/>
              </a:defRPr>
            </a:lvl1pPr>
            <a:lvl2pPr marL="742950" indent="-285750" defTabSz="457200">
              <a:defRPr>
                <a:solidFill>
                  <a:schemeClr val="tx1"/>
                </a:solidFill>
                <a:latin typeface="Calibri" charset="0"/>
                <a:ea typeface="SimSun" charset="-122"/>
              </a:defRPr>
            </a:lvl2pPr>
            <a:lvl3pPr marL="1143000" indent="-228600" defTabSz="457200">
              <a:defRPr>
                <a:solidFill>
                  <a:schemeClr val="tx1"/>
                </a:solidFill>
                <a:latin typeface="Calibri" charset="0"/>
                <a:ea typeface="SimSun" charset="-122"/>
              </a:defRPr>
            </a:lvl3pPr>
            <a:lvl4pPr marL="1600200" indent="-228600" defTabSz="457200">
              <a:defRPr>
                <a:solidFill>
                  <a:schemeClr val="tx1"/>
                </a:solidFill>
                <a:latin typeface="Calibri" charset="0"/>
                <a:ea typeface="SimSun" charset="-122"/>
              </a:defRPr>
            </a:lvl4pPr>
            <a:lvl5pPr marL="2057400" indent="-228600" defTabSz="457200">
              <a:defRPr>
                <a:solidFill>
                  <a:schemeClr val="tx1"/>
                </a:solidFill>
                <a:latin typeface="Calibri" charset="0"/>
                <a:ea typeface="SimSun" charset="-122"/>
              </a:defRPr>
            </a:lvl5pPr>
            <a:lvl6pPr marL="2514600" indent="-228600" defTabSz="457200" eaLnBrk="0" fontAlgn="base" hangingPunct="0">
              <a:spcBef>
                <a:spcPct val="0"/>
              </a:spcBef>
              <a:spcAft>
                <a:spcPct val="0"/>
              </a:spcAft>
              <a:defRPr>
                <a:solidFill>
                  <a:schemeClr val="tx1"/>
                </a:solidFill>
                <a:latin typeface="Calibri" charset="0"/>
                <a:ea typeface="SimSun" charset="-122"/>
              </a:defRPr>
            </a:lvl6pPr>
            <a:lvl7pPr marL="2971800" indent="-228600" defTabSz="457200" eaLnBrk="0" fontAlgn="base" hangingPunct="0">
              <a:spcBef>
                <a:spcPct val="0"/>
              </a:spcBef>
              <a:spcAft>
                <a:spcPct val="0"/>
              </a:spcAft>
              <a:defRPr>
                <a:solidFill>
                  <a:schemeClr val="tx1"/>
                </a:solidFill>
                <a:latin typeface="Calibri" charset="0"/>
                <a:ea typeface="SimSun" charset="-122"/>
              </a:defRPr>
            </a:lvl7pPr>
            <a:lvl8pPr marL="3429000" indent="-228600" defTabSz="457200" eaLnBrk="0" fontAlgn="base" hangingPunct="0">
              <a:spcBef>
                <a:spcPct val="0"/>
              </a:spcBef>
              <a:spcAft>
                <a:spcPct val="0"/>
              </a:spcAft>
              <a:defRPr>
                <a:solidFill>
                  <a:schemeClr val="tx1"/>
                </a:solidFill>
                <a:latin typeface="Calibri" charset="0"/>
                <a:ea typeface="SimSun" charset="-122"/>
              </a:defRPr>
            </a:lvl8pPr>
            <a:lvl9pPr marL="3886200" indent="-228600" defTabSz="457200" eaLnBrk="0" fontAlgn="base" hangingPunct="0">
              <a:spcBef>
                <a:spcPct val="0"/>
              </a:spcBef>
              <a:spcAft>
                <a:spcPct val="0"/>
              </a:spcAft>
              <a:defRPr>
                <a:solidFill>
                  <a:schemeClr val="tx1"/>
                </a:solidFill>
                <a:latin typeface="Calibri" charset="0"/>
                <a:ea typeface="SimSun" charset="-122"/>
              </a:defRPr>
            </a:lvl9pPr>
          </a:lstStyle>
          <a:p>
            <a:pPr marL="0" marR="0" lvl="0" indent="0" algn="l" defTabSz="457200" rtl="0" eaLnBrk="1" fontAlgn="auto" latinLnBrk="0" hangingPunct="1">
              <a:lnSpc>
                <a:spcPct val="100000"/>
              </a:lnSpc>
              <a:spcBef>
                <a:spcPts val="1000"/>
              </a:spcBef>
              <a:spcAft>
                <a:spcPts val="0"/>
              </a:spcAft>
              <a:buClr>
                <a:srgbClr val="4472C4"/>
              </a:buClr>
              <a:buSzTx/>
              <a:tabLst/>
              <a:defRPr/>
            </a:pPr>
            <a:r>
              <a:rPr kumimoji="0" lang="en-US" altLang="zh-CN" b="1" i="0" u="none" strike="noStrike" kern="1200" cap="none" spc="0" normalizeH="0" baseline="0" noProof="0" dirty="0">
                <a:ln>
                  <a:noFill/>
                </a:ln>
                <a:effectLst/>
                <a:uLnTx/>
                <a:uFillTx/>
                <a:latin typeface="+mn-lt"/>
                <a:ea typeface="SimSun" charset="-122"/>
                <a:cs typeface="+mn-cs"/>
              </a:rPr>
              <a:t>Alan Turing</a:t>
            </a:r>
            <a:r>
              <a:rPr lang="en-US" altLang="zh-CN" b="1" dirty="0">
                <a:latin typeface="+mn-lt"/>
              </a:rPr>
              <a:t>,</a:t>
            </a:r>
            <a:r>
              <a:rPr lang="zh-CN" altLang="en-US" b="1" dirty="0">
                <a:latin typeface="+mn-lt"/>
              </a:rPr>
              <a:t> </a:t>
            </a:r>
            <a:r>
              <a:rPr kumimoji="0" lang="en-US" altLang="zh-CN" b="1" i="0" u="none" strike="noStrike" kern="1200" cap="none" spc="0" normalizeH="0" baseline="0" noProof="0" dirty="0">
                <a:ln>
                  <a:noFill/>
                </a:ln>
                <a:effectLst/>
                <a:uLnTx/>
                <a:uFillTx/>
                <a:latin typeface="+mn-lt"/>
                <a:ea typeface="SimSun" charset="-122"/>
                <a:cs typeface="+mn-cs"/>
              </a:rPr>
              <a:t>1912-1954</a:t>
            </a:r>
          </a:p>
        </p:txBody>
      </p:sp>
      <p:sp>
        <p:nvSpPr>
          <p:cNvPr id="22" name="Rectangle 5">
            <a:extLst>
              <a:ext uri="{FF2B5EF4-FFF2-40B4-BE49-F238E27FC236}">
                <a16:creationId xmlns:a16="http://schemas.microsoft.com/office/drawing/2014/main" id="{9F1F66AE-F0E5-4FCF-8D93-E394FCE09A69}"/>
              </a:ext>
            </a:extLst>
          </p:cNvPr>
          <p:cNvSpPr>
            <a:spLocks noChangeArrowheads="1"/>
          </p:cNvSpPr>
          <p:nvPr/>
        </p:nvSpPr>
        <p:spPr bwMode="auto">
          <a:xfrm>
            <a:off x="8530888" y="3703246"/>
            <a:ext cx="2581522" cy="49122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zh-CN" altLang="zh-CN" sz="2000" b="1" i="0" u="none" strike="noStrike" kern="1200" cap="none" spc="0" normalizeH="0" baseline="0" noProof="0" dirty="0">
                <a:ln>
                  <a:noFill/>
                </a:ln>
                <a:solidFill>
                  <a:srgbClr val="000000"/>
                </a:solidFill>
                <a:effectLst/>
                <a:uLnTx/>
                <a:uFillTx/>
                <a:ea typeface="Microsoft YaHei" panose="020B0503020204020204" pitchFamily="34" charset="-122"/>
              </a:rPr>
              <a:t>The Turing Test</a:t>
            </a:r>
            <a:endParaRPr kumimoji="0" lang="en-US" altLang="zh-CN" sz="2000" b="1" i="0" u="none" strike="noStrike" kern="1200" cap="none" spc="0" normalizeH="0" baseline="0" noProof="0" dirty="0">
              <a:ln>
                <a:noFill/>
              </a:ln>
              <a:solidFill>
                <a:srgbClr val="000000"/>
              </a:solidFill>
              <a:effectLst/>
              <a:uLnTx/>
              <a:uFillTx/>
              <a:ea typeface="Microsoft YaHei" panose="020B0503020204020204" pitchFamily="34" charset="-122"/>
            </a:endParaRPr>
          </a:p>
        </p:txBody>
      </p:sp>
      <p:sp>
        <p:nvSpPr>
          <p:cNvPr id="7" name="灯片编号占位符 6">
            <a:extLst>
              <a:ext uri="{FF2B5EF4-FFF2-40B4-BE49-F238E27FC236}">
                <a16:creationId xmlns:a16="http://schemas.microsoft.com/office/drawing/2014/main" id="{37E8AFA8-3BE0-46C6-8DF7-380AC8805958}"/>
              </a:ext>
            </a:extLst>
          </p:cNvPr>
          <p:cNvSpPr>
            <a:spLocks noGrp="1"/>
          </p:cNvSpPr>
          <p:nvPr>
            <p:ph type="sldNum" sz="quarter" idx="12"/>
          </p:nvPr>
        </p:nvSpPr>
        <p:spPr/>
        <p:txBody>
          <a:bodyPr/>
          <a:lstStyle/>
          <a:p>
            <a:fld id="{DC8BB421-126E-41CB-B73A-69D52E98CAE3}" type="slidenum">
              <a:rPr lang="zh-CN" altLang="en-US" smtClean="0"/>
              <a:t>9</a:t>
            </a:fld>
            <a:endParaRPr lang="zh-CN" altLang="en-US" dirty="0"/>
          </a:p>
        </p:txBody>
      </p:sp>
      <p:pic>
        <p:nvPicPr>
          <p:cNvPr id="4" name="Picture 3">
            <a:extLst>
              <a:ext uri="{FF2B5EF4-FFF2-40B4-BE49-F238E27FC236}">
                <a16:creationId xmlns:a16="http://schemas.microsoft.com/office/drawing/2014/main" id="{B049545A-70A1-4042-B562-8A130A3CFF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2484" y="4664788"/>
            <a:ext cx="3763167" cy="1868870"/>
          </a:xfrm>
          <a:prstGeom prst="rect">
            <a:avLst/>
          </a:prstGeom>
        </p:spPr>
      </p:pic>
    </p:spTree>
    <p:extLst>
      <p:ext uri="{BB962C8B-B14F-4D97-AF65-F5344CB8AC3E}">
        <p14:creationId xmlns:p14="http://schemas.microsoft.com/office/powerpoint/2010/main" val="125079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03622-BD80-4A17-B497-8C00912611D2}"/>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p:graphicFrame>
        <p:nvGraphicFramePr>
          <p:cNvPr id="13" name="Group 2">
            <a:extLst>
              <a:ext uri="{FF2B5EF4-FFF2-40B4-BE49-F238E27FC236}">
                <a16:creationId xmlns:a16="http://schemas.microsoft.com/office/drawing/2014/main" id="{D6ACC13F-931A-1E4A-B7AF-66FB6A28B356}"/>
              </a:ext>
            </a:extLst>
          </p:cNvPr>
          <p:cNvGraphicFramePr>
            <a:graphicFrameLocks noGrp="1"/>
          </p:cNvGraphicFramePr>
          <p:nvPr>
            <p:extLst>
              <p:ext uri="{D42A27DB-BD31-4B8C-83A1-F6EECF244321}">
                <p14:modId xmlns:p14="http://schemas.microsoft.com/office/powerpoint/2010/main" val="3816864370"/>
              </p:ext>
            </p:extLst>
          </p:nvPr>
        </p:nvGraphicFramePr>
        <p:xfrm>
          <a:off x="882381" y="1067656"/>
          <a:ext cx="6443836" cy="5448300"/>
        </p:xfrm>
        <a:graphic>
          <a:graphicData uri="http://schemas.openxmlformats.org/drawingml/2006/table">
            <a:tbl>
              <a:tblPr/>
              <a:tblGrid>
                <a:gridCol w="585669">
                  <a:extLst>
                    <a:ext uri="{9D8B030D-6E8A-4147-A177-3AD203B41FA5}">
                      <a16:colId xmlns:a16="http://schemas.microsoft.com/office/drawing/2014/main" val="20000"/>
                    </a:ext>
                  </a:extLst>
                </a:gridCol>
                <a:gridCol w="585669">
                  <a:extLst>
                    <a:ext uri="{9D8B030D-6E8A-4147-A177-3AD203B41FA5}">
                      <a16:colId xmlns:a16="http://schemas.microsoft.com/office/drawing/2014/main" val="20001"/>
                    </a:ext>
                  </a:extLst>
                </a:gridCol>
                <a:gridCol w="585669">
                  <a:extLst>
                    <a:ext uri="{9D8B030D-6E8A-4147-A177-3AD203B41FA5}">
                      <a16:colId xmlns:a16="http://schemas.microsoft.com/office/drawing/2014/main" val="20002"/>
                    </a:ext>
                  </a:extLst>
                </a:gridCol>
                <a:gridCol w="585669">
                  <a:extLst>
                    <a:ext uri="{9D8B030D-6E8A-4147-A177-3AD203B41FA5}">
                      <a16:colId xmlns:a16="http://schemas.microsoft.com/office/drawing/2014/main" val="20003"/>
                    </a:ext>
                  </a:extLst>
                </a:gridCol>
                <a:gridCol w="585669">
                  <a:extLst>
                    <a:ext uri="{9D8B030D-6E8A-4147-A177-3AD203B41FA5}">
                      <a16:colId xmlns:a16="http://schemas.microsoft.com/office/drawing/2014/main" val="20004"/>
                    </a:ext>
                  </a:extLst>
                </a:gridCol>
                <a:gridCol w="587146">
                  <a:extLst>
                    <a:ext uri="{9D8B030D-6E8A-4147-A177-3AD203B41FA5}">
                      <a16:colId xmlns:a16="http://schemas.microsoft.com/office/drawing/2014/main" val="20005"/>
                    </a:ext>
                  </a:extLst>
                </a:gridCol>
                <a:gridCol w="585669">
                  <a:extLst>
                    <a:ext uri="{9D8B030D-6E8A-4147-A177-3AD203B41FA5}">
                      <a16:colId xmlns:a16="http://schemas.microsoft.com/office/drawing/2014/main" val="20006"/>
                    </a:ext>
                  </a:extLst>
                </a:gridCol>
                <a:gridCol w="585669">
                  <a:extLst>
                    <a:ext uri="{9D8B030D-6E8A-4147-A177-3AD203B41FA5}">
                      <a16:colId xmlns:a16="http://schemas.microsoft.com/office/drawing/2014/main" val="20007"/>
                    </a:ext>
                  </a:extLst>
                </a:gridCol>
                <a:gridCol w="585669">
                  <a:extLst>
                    <a:ext uri="{9D8B030D-6E8A-4147-A177-3AD203B41FA5}">
                      <a16:colId xmlns:a16="http://schemas.microsoft.com/office/drawing/2014/main" val="20008"/>
                    </a:ext>
                  </a:extLst>
                </a:gridCol>
                <a:gridCol w="585669">
                  <a:extLst>
                    <a:ext uri="{9D8B030D-6E8A-4147-A177-3AD203B41FA5}">
                      <a16:colId xmlns:a16="http://schemas.microsoft.com/office/drawing/2014/main" val="20009"/>
                    </a:ext>
                  </a:extLst>
                </a:gridCol>
                <a:gridCol w="585669">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663FCBA-2600-DA46-9393-D117356298F4}"/>
                  </a:ext>
                </a:extLst>
              </p:cNvPr>
              <p:cNvSpPr txBox="1"/>
              <p:nvPr/>
            </p:nvSpPr>
            <p:spPr>
              <a:xfrm>
                <a:off x="85844" y="3085068"/>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=5</m:t>
                      </m:r>
                    </m:oMath>
                  </m:oMathPara>
                </a14:m>
                <a:endParaRPr lang="en-CN" sz="2400" i="1" dirty="0"/>
              </a:p>
            </p:txBody>
          </p:sp>
        </mc:Choice>
        <mc:Fallback xmlns="">
          <p:sp>
            <p:nvSpPr>
              <p:cNvPr id="15" name="TextBox 14">
                <a:extLst>
                  <a:ext uri="{FF2B5EF4-FFF2-40B4-BE49-F238E27FC236}">
                    <a16:creationId xmlns:a16="http://schemas.microsoft.com/office/drawing/2014/main" id="{6663FCBA-2600-DA46-9393-D117356298F4}"/>
                  </a:ext>
                </a:extLst>
              </p:cNvPr>
              <p:cNvSpPr txBox="1">
                <a:spLocks noRot="1" noChangeAspect="1" noMove="1" noResize="1" noEditPoints="1" noAdjustHandles="1" noChangeArrowheads="1" noChangeShapeType="1" noTextEdit="1"/>
              </p:cNvSpPr>
              <p:nvPr/>
            </p:nvSpPr>
            <p:spPr>
              <a:xfrm>
                <a:off x="85844" y="3085068"/>
                <a:ext cx="773802" cy="369332"/>
              </a:xfrm>
              <a:prstGeom prst="rect">
                <a:avLst/>
              </a:prstGeom>
              <a:blipFill>
                <a:blip r:embed="rId2"/>
                <a:stretch>
                  <a:fillRect l="-6452" r="-8065" b="-967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0DF7C0-2211-284E-A1BD-FADD02B5496A}"/>
                  </a:ext>
                </a:extLst>
              </p:cNvPr>
              <p:cNvSpPr txBox="1"/>
              <p:nvPr/>
            </p:nvSpPr>
            <p:spPr>
              <a:xfrm>
                <a:off x="4216479" y="6492875"/>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=5</m:t>
                      </m:r>
                    </m:oMath>
                  </m:oMathPara>
                </a14:m>
                <a:endParaRPr lang="en-CN" sz="2400" dirty="0"/>
              </a:p>
            </p:txBody>
          </p:sp>
        </mc:Choice>
        <mc:Fallback xmlns="">
          <p:sp>
            <p:nvSpPr>
              <p:cNvPr id="16" name="TextBox 15">
                <a:extLst>
                  <a:ext uri="{FF2B5EF4-FFF2-40B4-BE49-F238E27FC236}">
                    <a16:creationId xmlns:a16="http://schemas.microsoft.com/office/drawing/2014/main" id="{BC0DF7C0-2211-284E-A1BD-FADD02B5496A}"/>
                  </a:ext>
                </a:extLst>
              </p:cNvPr>
              <p:cNvSpPr txBox="1">
                <a:spLocks noRot="1" noChangeAspect="1" noMove="1" noResize="1" noEditPoints="1" noAdjustHandles="1" noChangeArrowheads="1" noChangeShapeType="1" noTextEdit="1"/>
              </p:cNvSpPr>
              <p:nvPr/>
            </p:nvSpPr>
            <p:spPr>
              <a:xfrm>
                <a:off x="4216479" y="6492875"/>
                <a:ext cx="782137" cy="369332"/>
              </a:xfrm>
              <a:prstGeom prst="rect">
                <a:avLst/>
              </a:prstGeom>
              <a:blipFill>
                <a:blip r:embed="rId3"/>
                <a:stretch>
                  <a:fillRect l="-11290" r="-8065" b="-36667"/>
                </a:stretch>
              </a:blipFill>
            </p:spPr>
            <p:txBody>
              <a:bodyPr/>
              <a:lstStyle/>
              <a:p>
                <a:r>
                  <a:rPr lang="en-CN">
                    <a:noFill/>
                  </a:rPr>
                  <a:t> </a:t>
                </a:r>
              </a:p>
            </p:txBody>
          </p:sp>
        </mc:Fallback>
      </mc:AlternateContent>
      <p:cxnSp>
        <p:nvCxnSpPr>
          <p:cNvPr id="10" name="Straight Arrow Connector 9">
            <a:extLst>
              <a:ext uri="{FF2B5EF4-FFF2-40B4-BE49-F238E27FC236}">
                <a16:creationId xmlns:a16="http://schemas.microsoft.com/office/drawing/2014/main" id="{6DDF3F53-1346-0D4C-B701-A20C46737996}"/>
              </a:ext>
            </a:extLst>
          </p:cNvPr>
          <p:cNvCxnSpPr>
            <a:cxnSpLocks/>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9E6B9FB-8F4D-024B-9C0F-15C032A5FF7B}"/>
              </a:ext>
            </a:extLst>
          </p:cNvPr>
          <p:cNvCxnSpPr>
            <a:cxnSpLocks/>
          </p:cNvCxnSpPr>
          <p:nvPr/>
        </p:nvCxnSpPr>
        <p:spPr>
          <a:xfrm flipH="1">
            <a:off x="5948019" y="19195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4C935E-5FC3-594C-8C03-5CFF426BBFAB}"/>
              </a:ext>
            </a:extLst>
          </p:cNvPr>
          <p:cNvCxnSpPr>
            <a:cxnSpLocks/>
          </p:cNvCxnSpPr>
          <p:nvPr/>
        </p:nvCxnSpPr>
        <p:spPr>
          <a:xfrm flipH="1">
            <a:off x="5363819" y="2436751"/>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D04C73-58A4-444F-B445-8A9FF8626BF2}"/>
              </a:ext>
            </a:extLst>
          </p:cNvPr>
          <p:cNvCxnSpPr>
            <a:cxnSpLocks/>
          </p:cNvCxnSpPr>
          <p:nvPr/>
        </p:nvCxnSpPr>
        <p:spPr>
          <a:xfrm flipH="1">
            <a:off x="4779619" y="292505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811B096-E57C-4442-8006-C92564731B4D}"/>
                  </a:ext>
                </a:extLst>
              </p:cNvPr>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buFont typeface="+mj-lt"/>
                  <a:buAutoNum type="arabicPeriod"/>
                </a:pPr>
                <a:endParaRPr lang="en-US" sz="2400" dirty="0"/>
              </a:p>
              <a:p>
                <a:pPr marL="457200" indent="-457200">
                  <a:buFont typeface="+mj-lt"/>
                  <a:buAutoNum type="arabicPeriod"/>
                </a:pPr>
                <a:endParaRPr lang="en-US" sz="2400" dirty="0"/>
              </a:p>
              <a:p>
                <a:endParaRPr lang="en-US" sz="2800" dirty="0"/>
              </a:p>
            </p:txBody>
          </p:sp>
        </mc:Choice>
        <mc:Fallback xmlns="">
          <p:sp>
            <p:nvSpPr>
              <p:cNvPr id="20" name="TextBox 19">
                <a:extLst>
                  <a:ext uri="{FF2B5EF4-FFF2-40B4-BE49-F238E27FC236}">
                    <a16:creationId xmlns:a16="http://schemas.microsoft.com/office/drawing/2014/main" id="{4811B096-E57C-4442-8006-C92564731B4D}"/>
                  </a:ext>
                </a:extLst>
              </p:cNvPr>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a:blip r:embed="rId4"/>
                <a:stretch>
                  <a:fillRect l="-2747" t="-2000" r="-4396"/>
                </a:stretch>
              </a:blipFill>
            </p:spPr>
            <p:txBody>
              <a:bodyPr/>
              <a:lstStyle/>
              <a:p>
                <a:r>
                  <a:rPr lang="en-CN">
                    <a:noFill/>
                  </a:rPr>
                  <a:t> </a:t>
                </a:r>
              </a:p>
            </p:txBody>
          </p:sp>
        </mc:Fallback>
      </mc:AlternateContent>
      <p:cxnSp>
        <p:nvCxnSpPr>
          <p:cNvPr id="21" name="Straight Arrow Connector 20">
            <a:extLst>
              <a:ext uri="{FF2B5EF4-FFF2-40B4-BE49-F238E27FC236}">
                <a16:creationId xmlns:a16="http://schemas.microsoft.com/office/drawing/2014/main" id="{9FD89DC9-A9BC-2D43-BFA3-D5C4C1BC9B4E}"/>
              </a:ext>
            </a:extLst>
          </p:cNvPr>
          <p:cNvCxnSpPr>
            <a:cxnSpLocks/>
          </p:cNvCxnSpPr>
          <p:nvPr/>
        </p:nvCxnSpPr>
        <p:spPr>
          <a:xfrm flipH="1">
            <a:off x="4208119" y="345440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03DDE5FD-2D3E-4A07-9849-62A5B1E6B9FE}"/>
              </a:ext>
            </a:extLst>
          </p:cNvPr>
          <p:cNvSpPr>
            <a:spLocks noGrp="1"/>
          </p:cNvSpPr>
          <p:nvPr>
            <p:ph type="sldNum" sz="quarter" idx="12"/>
          </p:nvPr>
        </p:nvSpPr>
        <p:spPr/>
        <p:txBody>
          <a:bodyPr/>
          <a:lstStyle/>
          <a:p>
            <a:fld id="{DC8BB421-126E-41CB-B73A-69D52E98CAE3}" type="slidenum">
              <a:rPr lang="zh-CN" altLang="en-US" smtClean="0"/>
              <a:t>90</a:t>
            </a:fld>
            <a:endParaRPr lang="zh-CN" altLang="en-US" dirty="0"/>
          </a:p>
        </p:txBody>
      </p:sp>
    </p:spTree>
    <p:extLst>
      <p:ext uri="{BB962C8B-B14F-4D97-AF65-F5344CB8AC3E}">
        <p14:creationId xmlns:p14="http://schemas.microsoft.com/office/powerpoint/2010/main" val="32783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03622-BD80-4A17-B497-8C00912611D2}"/>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p:graphicFrame>
        <p:nvGraphicFramePr>
          <p:cNvPr id="13" name="Group 2">
            <a:extLst>
              <a:ext uri="{FF2B5EF4-FFF2-40B4-BE49-F238E27FC236}">
                <a16:creationId xmlns:a16="http://schemas.microsoft.com/office/drawing/2014/main" id="{D6ACC13F-931A-1E4A-B7AF-66FB6A28B356}"/>
              </a:ext>
            </a:extLst>
          </p:cNvPr>
          <p:cNvGraphicFramePr>
            <a:graphicFrameLocks noGrp="1"/>
          </p:cNvGraphicFramePr>
          <p:nvPr>
            <p:extLst>
              <p:ext uri="{D42A27DB-BD31-4B8C-83A1-F6EECF244321}">
                <p14:modId xmlns:p14="http://schemas.microsoft.com/office/powerpoint/2010/main" val="833826228"/>
              </p:ext>
            </p:extLst>
          </p:nvPr>
        </p:nvGraphicFramePr>
        <p:xfrm>
          <a:off x="882381" y="1067656"/>
          <a:ext cx="6443836" cy="5448300"/>
        </p:xfrm>
        <a:graphic>
          <a:graphicData uri="http://schemas.openxmlformats.org/drawingml/2006/table">
            <a:tbl>
              <a:tblPr/>
              <a:tblGrid>
                <a:gridCol w="585669">
                  <a:extLst>
                    <a:ext uri="{9D8B030D-6E8A-4147-A177-3AD203B41FA5}">
                      <a16:colId xmlns:a16="http://schemas.microsoft.com/office/drawing/2014/main" val="20000"/>
                    </a:ext>
                  </a:extLst>
                </a:gridCol>
                <a:gridCol w="585669">
                  <a:extLst>
                    <a:ext uri="{9D8B030D-6E8A-4147-A177-3AD203B41FA5}">
                      <a16:colId xmlns:a16="http://schemas.microsoft.com/office/drawing/2014/main" val="20001"/>
                    </a:ext>
                  </a:extLst>
                </a:gridCol>
                <a:gridCol w="585669">
                  <a:extLst>
                    <a:ext uri="{9D8B030D-6E8A-4147-A177-3AD203B41FA5}">
                      <a16:colId xmlns:a16="http://schemas.microsoft.com/office/drawing/2014/main" val="20002"/>
                    </a:ext>
                  </a:extLst>
                </a:gridCol>
                <a:gridCol w="585669">
                  <a:extLst>
                    <a:ext uri="{9D8B030D-6E8A-4147-A177-3AD203B41FA5}">
                      <a16:colId xmlns:a16="http://schemas.microsoft.com/office/drawing/2014/main" val="20003"/>
                    </a:ext>
                  </a:extLst>
                </a:gridCol>
                <a:gridCol w="585669">
                  <a:extLst>
                    <a:ext uri="{9D8B030D-6E8A-4147-A177-3AD203B41FA5}">
                      <a16:colId xmlns:a16="http://schemas.microsoft.com/office/drawing/2014/main" val="20004"/>
                    </a:ext>
                  </a:extLst>
                </a:gridCol>
                <a:gridCol w="587146">
                  <a:extLst>
                    <a:ext uri="{9D8B030D-6E8A-4147-A177-3AD203B41FA5}">
                      <a16:colId xmlns:a16="http://schemas.microsoft.com/office/drawing/2014/main" val="20005"/>
                    </a:ext>
                  </a:extLst>
                </a:gridCol>
                <a:gridCol w="585669">
                  <a:extLst>
                    <a:ext uri="{9D8B030D-6E8A-4147-A177-3AD203B41FA5}">
                      <a16:colId xmlns:a16="http://schemas.microsoft.com/office/drawing/2014/main" val="20006"/>
                    </a:ext>
                  </a:extLst>
                </a:gridCol>
                <a:gridCol w="585669">
                  <a:extLst>
                    <a:ext uri="{9D8B030D-6E8A-4147-A177-3AD203B41FA5}">
                      <a16:colId xmlns:a16="http://schemas.microsoft.com/office/drawing/2014/main" val="20007"/>
                    </a:ext>
                  </a:extLst>
                </a:gridCol>
                <a:gridCol w="585669">
                  <a:extLst>
                    <a:ext uri="{9D8B030D-6E8A-4147-A177-3AD203B41FA5}">
                      <a16:colId xmlns:a16="http://schemas.microsoft.com/office/drawing/2014/main" val="20008"/>
                    </a:ext>
                  </a:extLst>
                </a:gridCol>
                <a:gridCol w="585669">
                  <a:extLst>
                    <a:ext uri="{9D8B030D-6E8A-4147-A177-3AD203B41FA5}">
                      <a16:colId xmlns:a16="http://schemas.microsoft.com/office/drawing/2014/main" val="20009"/>
                    </a:ext>
                  </a:extLst>
                </a:gridCol>
                <a:gridCol w="585669">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B050"/>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663FCBA-2600-DA46-9393-D117356298F4}"/>
                  </a:ext>
                </a:extLst>
              </p:cNvPr>
              <p:cNvSpPr txBox="1"/>
              <p:nvPr/>
            </p:nvSpPr>
            <p:spPr>
              <a:xfrm>
                <a:off x="63839" y="3601839"/>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=4</m:t>
                      </m:r>
                    </m:oMath>
                  </m:oMathPara>
                </a14:m>
                <a:endParaRPr lang="en-CN" sz="2400" i="1" dirty="0"/>
              </a:p>
            </p:txBody>
          </p:sp>
        </mc:Choice>
        <mc:Fallback xmlns="">
          <p:sp>
            <p:nvSpPr>
              <p:cNvPr id="15" name="TextBox 14">
                <a:extLst>
                  <a:ext uri="{FF2B5EF4-FFF2-40B4-BE49-F238E27FC236}">
                    <a16:creationId xmlns:a16="http://schemas.microsoft.com/office/drawing/2014/main" id="{6663FCBA-2600-DA46-9393-D117356298F4}"/>
                  </a:ext>
                </a:extLst>
              </p:cNvPr>
              <p:cNvSpPr txBox="1">
                <a:spLocks noRot="1" noChangeAspect="1" noMove="1" noResize="1" noEditPoints="1" noAdjustHandles="1" noChangeArrowheads="1" noChangeShapeType="1" noTextEdit="1"/>
              </p:cNvSpPr>
              <p:nvPr/>
            </p:nvSpPr>
            <p:spPr>
              <a:xfrm>
                <a:off x="63839" y="3601839"/>
                <a:ext cx="773802" cy="369332"/>
              </a:xfrm>
              <a:prstGeom prst="rect">
                <a:avLst/>
              </a:prstGeom>
              <a:blipFill>
                <a:blip r:embed="rId2"/>
                <a:stretch>
                  <a:fillRect l="-6452" r="-8065"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0DF7C0-2211-284E-A1BD-FADD02B5496A}"/>
                  </a:ext>
                </a:extLst>
              </p:cNvPr>
              <p:cNvSpPr txBox="1"/>
              <p:nvPr/>
            </p:nvSpPr>
            <p:spPr>
              <a:xfrm>
                <a:off x="3720783" y="6486150"/>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=4</m:t>
                      </m:r>
                    </m:oMath>
                  </m:oMathPara>
                </a14:m>
                <a:endParaRPr lang="en-CN" sz="2400" dirty="0"/>
              </a:p>
            </p:txBody>
          </p:sp>
        </mc:Choice>
        <mc:Fallback xmlns="">
          <p:sp>
            <p:nvSpPr>
              <p:cNvPr id="16" name="TextBox 15">
                <a:extLst>
                  <a:ext uri="{FF2B5EF4-FFF2-40B4-BE49-F238E27FC236}">
                    <a16:creationId xmlns:a16="http://schemas.microsoft.com/office/drawing/2014/main" id="{BC0DF7C0-2211-284E-A1BD-FADD02B5496A}"/>
                  </a:ext>
                </a:extLst>
              </p:cNvPr>
              <p:cNvSpPr txBox="1">
                <a:spLocks noRot="1" noChangeAspect="1" noMove="1" noResize="1" noEditPoints="1" noAdjustHandles="1" noChangeArrowheads="1" noChangeShapeType="1" noTextEdit="1"/>
              </p:cNvSpPr>
              <p:nvPr/>
            </p:nvSpPr>
            <p:spPr>
              <a:xfrm>
                <a:off x="3720783" y="6486150"/>
                <a:ext cx="782137" cy="369332"/>
              </a:xfrm>
              <a:prstGeom prst="rect">
                <a:avLst/>
              </a:prstGeom>
              <a:blipFill>
                <a:blip r:embed="rId3"/>
                <a:stretch>
                  <a:fillRect l="-9524" r="-6349" b="-36667"/>
                </a:stretch>
              </a:blipFill>
            </p:spPr>
            <p:txBody>
              <a:bodyPr/>
              <a:lstStyle/>
              <a:p>
                <a:r>
                  <a:rPr lang="en-CN">
                    <a:noFill/>
                  </a:rPr>
                  <a:t> </a:t>
                </a:r>
              </a:p>
            </p:txBody>
          </p:sp>
        </mc:Fallback>
      </mc:AlternateContent>
      <p:cxnSp>
        <p:nvCxnSpPr>
          <p:cNvPr id="10" name="Straight Arrow Connector 9">
            <a:extLst>
              <a:ext uri="{FF2B5EF4-FFF2-40B4-BE49-F238E27FC236}">
                <a16:creationId xmlns:a16="http://schemas.microsoft.com/office/drawing/2014/main" id="{6DDF3F53-1346-0D4C-B701-A20C46737996}"/>
              </a:ext>
            </a:extLst>
          </p:cNvPr>
          <p:cNvCxnSpPr>
            <a:cxnSpLocks/>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9E6B9FB-8F4D-024B-9C0F-15C032A5FF7B}"/>
              </a:ext>
            </a:extLst>
          </p:cNvPr>
          <p:cNvCxnSpPr>
            <a:cxnSpLocks/>
          </p:cNvCxnSpPr>
          <p:nvPr/>
        </p:nvCxnSpPr>
        <p:spPr>
          <a:xfrm flipH="1">
            <a:off x="5948019" y="19195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4C935E-5FC3-594C-8C03-5CFF426BBFAB}"/>
              </a:ext>
            </a:extLst>
          </p:cNvPr>
          <p:cNvCxnSpPr>
            <a:cxnSpLocks/>
          </p:cNvCxnSpPr>
          <p:nvPr/>
        </p:nvCxnSpPr>
        <p:spPr>
          <a:xfrm flipH="1">
            <a:off x="5363819" y="2436751"/>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D04C73-58A4-444F-B445-8A9FF8626BF2}"/>
              </a:ext>
            </a:extLst>
          </p:cNvPr>
          <p:cNvCxnSpPr>
            <a:cxnSpLocks/>
          </p:cNvCxnSpPr>
          <p:nvPr/>
        </p:nvCxnSpPr>
        <p:spPr>
          <a:xfrm flipH="1">
            <a:off x="4779619" y="292505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811B096-E57C-4442-8006-C92564731B4D}"/>
                  </a:ext>
                </a:extLst>
              </p:cNvPr>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buFont typeface="+mj-lt"/>
                  <a:buAutoNum type="arabicPeriod"/>
                </a:pPr>
                <a:endParaRPr lang="en-US" sz="2400" dirty="0"/>
              </a:p>
              <a:p>
                <a:pPr marL="457200" indent="-457200">
                  <a:buFont typeface="+mj-lt"/>
                  <a:buAutoNum type="arabicPeriod"/>
                </a:pPr>
                <a:endParaRPr lang="en-US" sz="2400" dirty="0"/>
              </a:p>
              <a:p>
                <a:endParaRPr lang="en-US" sz="2800" dirty="0"/>
              </a:p>
            </p:txBody>
          </p:sp>
        </mc:Choice>
        <mc:Fallback xmlns="">
          <p:sp>
            <p:nvSpPr>
              <p:cNvPr id="20" name="TextBox 19">
                <a:extLst>
                  <a:ext uri="{FF2B5EF4-FFF2-40B4-BE49-F238E27FC236}">
                    <a16:creationId xmlns:a16="http://schemas.microsoft.com/office/drawing/2014/main" id="{4811B096-E57C-4442-8006-C92564731B4D}"/>
                  </a:ext>
                </a:extLst>
              </p:cNvPr>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a:blip r:embed="rId4"/>
                <a:stretch>
                  <a:fillRect l="-2747" t="-2000" r="-4396"/>
                </a:stretch>
              </a:blipFill>
            </p:spPr>
            <p:txBody>
              <a:bodyPr/>
              <a:lstStyle/>
              <a:p>
                <a:r>
                  <a:rPr lang="en-CN">
                    <a:noFill/>
                  </a:rPr>
                  <a:t> </a:t>
                </a:r>
              </a:p>
            </p:txBody>
          </p:sp>
        </mc:Fallback>
      </mc:AlternateContent>
      <p:cxnSp>
        <p:nvCxnSpPr>
          <p:cNvPr id="21" name="Straight Arrow Connector 20">
            <a:extLst>
              <a:ext uri="{FF2B5EF4-FFF2-40B4-BE49-F238E27FC236}">
                <a16:creationId xmlns:a16="http://schemas.microsoft.com/office/drawing/2014/main" id="{9FD89DC9-A9BC-2D43-BFA3-D5C4C1BC9B4E}"/>
              </a:ext>
            </a:extLst>
          </p:cNvPr>
          <p:cNvCxnSpPr>
            <a:cxnSpLocks/>
          </p:cNvCxnSpPr>
          <p:nvPr/>
        </p:nvCxnSpPr>
        <p:spPr>
          <a:xfrm flipH="1">
            <a:off x="4208119" y="345440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40128F24-310D-4866-AD73-D3316B6366EB}"/>
              </a:ext>
            </a:extLst>
          </p:cNvPr>
          <p:cNvSpPr>
            <a:spLocks noGrp="1"/>
          </p:cNvSpPr>
          <p:nvPr>
            <p:ph type="sldNum" sz="quarter" idx="12"/>
          </p:nvPr>
        </p:nvSpPr>
        <p:spPr/>
        <p:txBody>
          <a:bodyPr/>
          <a:lstStyle/>
          <a:p>
            <a:fld id="{DC8BB421-126E-41CB-B73A-69D52E98CAE3}" type="slidenum">
              <a:rPr lang="zh-CN" altLang="en-US" smtClean="0"/>
              <a:t>91</a:t>
            </a:fld>
            <a:endParaRPr lang="zh-CN" altLang="en-US" dirty="0"/>
          </a:p>
        </p:txBody>
      </p:sp>
    </p:spTree>
    <p:extLst>
      <p:ext uri="{BB962C8B-B14F-4D97-AF65-F5344CB8AC3E}">
        <p14:creationId xmlns:p14="http://schemas.microsoft.com/office/powerpoint/2010/main" val="2729209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03622-BD80-4A17-B497-8C00912611D2}"/>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p:graphicFrame>
        <p:nvGraphicFramePr>
          <p:cNvPr id="13" name="Group 2">
            <a:extLst>
              <a:ext uri="{FF2B5EF4-FFF2-40B4-BE49-F238E27FC236}">
                <a16:creationId xmlns:a16="http://schemas.microsoft.com/office/drawing/2014/main" id="{D6ACC13F-931A-1E4A-B7AF-66FB6A28B356}"/>
              </a:ext>
            </a:extLst>
          </p:cNvPr>
          <p:cNvGraphicFramePr>
            <a:graphicFrameLocks noGrp="1"/>
          </p:cNvGraphicFramePr>
          <p:nvPr>
            <p:extLst>
              <p:ext uri="{D42A27DB-BD31-4B8C-83A1-F6EECF244321}">
                <p14:modId xmlns:p14="http://schemas.microsoft.com/office/powerpoint/2010/main" val="1098021227"/>
              </p:ext>
            </p:extLst>
          </p:nvPr>
        </p:nvGraphicFramePr>
        <p:xfrm>
          <a:off x="882381" y="1067656"/>
          <a:ext cx="6443836" cy="5448300"/>
        </p:xfrm>
        <a:graphic>
          <a:graphicData uri="http://schemas.openxmlformats.org/drawingml/2006/table">
            <a:tbl>
              <a:tblPr/>
              <a:tblGrid>
                <a:gridCol w="585669">
                  <a:extLst>
                    <a:ext uri="{9D8B030D-6E8A-4147-A177-3AD203B41FA5}">
                      <a16:colId xmlns:a16="http://schemas.microsoft.com/office/drawing/2014/main" val="20000"/>
                    </a:ext>
                  </a:extLst>
                </a:gridCol>
                <a:gridCol w="585669">
                  <a:extLst>
                    <a:ext uri="{9D8B030D-6E8A-4147-A177-3AD203B41FA5}">
                      <a16:colId xmlns:a16="http://schemas.microsoft.com/office/drawing/2014/main" val="20001"/>
                    </a:ext>
                  </a:extLst>
                </a:gridCol>
                <a:gridCol w="585669">
                  <a:extLst>
                    <a:ext uri="{9D8B030D-6E8A-4147-A177-3AD203B41FA5}">
                      <a16:colId xmlns:a16="http://schemas.microsoft.com/office/drawing/2014/main" val="20002"/>
                    </a:ext>
                  </a:extLst>
                </a:gridCol>
                <a:gridCol w="585669">
                  <a:extLst>
                    <a:ext uri="{9D8B030D-6E8A-4147-A177-3AD203B41FA5}">
                      <a16:colId xmlns:a16="http://schemas.microsoft.com/office/drawing/2014/main" val="20003"/>
                    </a:ext>
                  </a:extLst>
                </a:gridCol>
                <a:gridCol w="585669">
                  <a:extLst>
                    <a:ext uri="{9D8B030D-6E8A-4147-A177-3AD203B41FA5}">
                      <a16:colId xmlns:a16="http://schemas.microsoft.com/office/drawing/2014/main" val="20004"/>
                    </a:ext>
                  </a:extLst>
                </a:gridCol>
                <a:gridCol w="587146">
                  <a:extLst>
                    <a:ext uri="{9D8B030D-6E8A-4147-A177-3AD203B41FA5}">
                      <a16:colId xmlns:a16="http://schemas.microsoft.com/office/drawing/2014/main" val="20005"/>
                    </a:ext>
                  </a:extLst>
                </a:gridCol>
                <a:gridCol w="585669">
                  <a:extLst>
                    <a:ext uri="{9D8B030D-6E8A-4147-A177-3AD203B41FA5}">
                      <a16:colId xmlns:a16="http://schemas.microsoft.com/office/drawing/2014/main" val="20006"/>
                    </a:ext>
                  </a:extLst>
                </a:gridCol>
                <a:gridCol w="585669">
                  <a:extLst>
                    <a:ext uri="{9D8B030D-6E8A-4147-A177-3AD203B41FA5}">
                      <a16:colId xmlns:a16="http://schemas.microsoft.com/office/drawing/2014/main" val="20007"/>
                    </a:ext>
                  </a:extLst>
                </a:gridCol>
                <a:gridCol w="585669">
                  <a:extLst>
                    <a:ext uri="{9D8B030D-6E8A-4147-A177-3AD203B41FA5}">
                      <a16:colId xmlns:a16="http://schemas.microsoft.com/office/drawing/2014/main" val="20008"/>
                    </a:ext>
                  </a:extLst>
                </a:gridCol>
                <a:gridCol w="585669">
                  <a:extLst>
                    <a:ext uri="{9D8B030D-6E8A-4147-A177-3AD203B41FA5}">
                      <a16:colId xmlns:a16="http://schemas.microsoft.com/office/drawing/2014/main" val="20009"/>
                    </a:ext>
                  </a:extLst>
                </a:gridCol>
                <a:gridCol w="585669">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663FCBA-2600-DA46-9393-D117356298F4}"/>
                  </a:ext>
                </a:extLst>
              </p:cNvPr>
              <p:cNvSpPr txBox="1"/>
              <p:nvPr/>
            </p:nvSpPr>
            <p:spPr>
              <a:xfrm>
                <a:off x="30547" y="3622860"/>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=4</m:t>
                      </m:r>
                    </m:oMath>
                  </m:oMathPara>
                </a14:m>
                <a:endParaRPr lang="en-CN" sz="2400" i="1" dirty="0"/>
              </a:p>
            </p:txBody>
          </p:sp>
        </mc:Choice>
        <mc:Fallback xmlns="">
          <p:sp>
            <p:nvSpPr>
              <p:cNvPr id="15" name="TextBox 14">
                <a:extLst>
                  <a:ext uri="{FF2B5EF4-FFF2-40B4-BE49-F238E27FC236}">
                    <a16:creationId xmlns:a16="http://schemas.microsoft.com/office/drawing/2014/main" id="{6663FCBA-2600-DA46-9393-D117356298F4}"/>
                  </a:ext>
                </a:extLst>
              </p:cNvPr>
              <p:cNvSpPr txBox="1">
                <a:spLocks noRot="1" noChangeAspect="1" noMove="1" noResize="1" noEditPoints="1" noAdjustHandles="1" noChangeArrowheads="1" noChangeShapeType="1" noTextEdit="1"/>
              </p:cNvSpPr>
              <p:nvPr/>
            </p:nvSpPr>
            <p:spPr>
              <a:xfrm>
                <a:off x="30547" y="3622860"/>
                <a:ext cx="773802" cy="369332"/>
              </a:xfrm>
              <a:prstGeom prst="rect">
                <a:avLst/>
              </a:prstGeom>
              <a:blipFill>
                <a:blip r:embed="rId2"/>
                <a:stretch>
                  <a:fillRect l="-6452" r="-6452"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0DF7C0-2211-284E-A1BD-FADD02B5496A}"/>
                  </a:ext>
                </a:extLst>
              </p:cNvPr>
              <p:cNvSpPr txBox="1"/>
              <p:nvPr/>
            </p:nvSpPr>
            <p:spPr>
              <a:xfrm>
                <a:off x="3122394" y="6488668"/>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=3</m:t>
                      </m:r>
                    </m:oMath>
                  </m:oMathPara>
                </a14:m>
                <a:endParaRPr lang="en-CN" sz="2400" dirty="0"/>
              </a:p>
            </p:txBody>
          </p:sp>
        </mc:Choice>
        <mc:Fallback xmlns="">
          <p:sp>
            <p:nvSpPr>
              <p:cNvPr id="16" name="TextBox 15">
                <a:extLst>
                  <a:ext uri="{FF2B5EF4-FFF2-40B4-BE49-F238E27FC236}">
                    <a16:creationId xmlns:a16="http://schemas.microsoft.com/office/drawing/2014/main" id="{BC0DF7C0-2211-284E-A1BD-FADD02B5496A}"/>
                  </a:ext>
                </a:extLst>
              </p:cNvPr>
              <p:cNvSpPr txBox="1">
                <a:spLocks noRot="1" noChangeAspect="1" noMove="1" noResize="1" noEditPoints="1" noAdjustHandles="1" noChangeArrowheads="1" noChangeShapeType="1" noTextEdit="1"/>
              </p:cNvSpPr>
              <p:nvPr/>
            </p:nvSpPr>
            <p:spPr>
              <a:xfrm>
                <a:off x="3122394" y="6488668"/>
                <a:ext cx="782137" cy="369332"/>
              </a:xfrm>
              <a:prstGeom prst="rect">
                <a:avLst/>
              </a:prstGeom>
              <a:blipFill>
                <a:blip r:embed="rId3"/>
                <a:stretch>
                  <a:fillRect l="-9524" r="-6349" b="-36667"/>
                </a:stretch>
              </a:blipFill>
            </p:spPr>
            <p:txBody>
              <a:bodyPr/>
              <a:lstStyle/>
              <a:p>
                <a:r>
                  <a:rPr lang="en-CN">
                    <a:noFill/>
                  </a:rPr>
                  <a:t> </a:t>
                </a:r>
              </a:p>
            </p:txBody>
          </p:sp>
        </mc:Fallback>
      </mc:AlternateContent>
      <p:cxnSp>
        <p:nvCxnSpPr>
          <p:cNvPr id="10" name="Straight Arrow Connector 9">
            <a:extLst>
              <a:ext uri="{FF2B5EF4-FFF2-40B4-BE49-F238E27FC236}">
                <a16:creationId xmlns:a16="http://schemas.microsoft.com/office/drawing/2014/main" id="{6DDF3F53-1346-0D4C-B701-A20C46737996}"/>
              </a:ext>
            </a:extLst>
          </p:cNvPr>
          <p:cNvCxnSpPr>
            <a:cxnSpLocks/>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9E6B9FB-8F4D-024B-9C0F-15C032A5FF7B}"/>
              </a:ext>
            </a:extLst>
          </p:cNvPr>
          <p:cNvCxnSpPr>
            <a:cxnSpLocks/>
          </p:cNvCxnSpPr>
          <p:nvPr/>
        </p:nvCxnSpPr>
        <p:spPr>
          <a:xfrm flipH="1">
            <a:off x="5948019" y="19195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4C935E-5FC3-594C-8C03-5CFF426BBFAB}"/>
              </a:ext>
            </a:extLst>
          </p:cNvPr>
          <p:cNvCxnSpPr>
            <a:cxnSpLocks/>
          </p:cNvCxnSpPr>
          <p:nvPr/>
        </p:nvCxnSpPr>
        <p:spPr>
          <a:xfrm flipH="1">
            <a:off x="5363819" y="2436751"/>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D04C73-58A4-444F-B445-8A9FF8626BF2}"/>
              </a:ext>
            </a:extLst>
          </p:cNvPr>
          <p:cNvCxnSpPr>
            <a:cxnSpLocks/>
          </p:cNvCxnSpPr>
          <p:nvPr/>
        </p:nvCxnSpPr>
        <p:spPr>
          <a:xfrm flipH="1">
            <a:off x="4779619" y="292505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811B096-E57C-4442-8006-C92564731B4D}"/>
                  </a:ext>
                </a:extLst>
              </p:cNvPr>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buFont typeface="+mj-lt"/>
                  <a:buAutoNum type="arabicPeriod"/>
                </a:pPr>
                <a:endParaRPr lang="en-US" sz="2400" dirty="0"/>
              </a:p>
              <a:p>
                <a:pPr marL="457200" indent="-457200">
                  <a:buFont typeface="+mj-lt"/>
                  <a:buAutoNum type="arabicPeriod"/>
                </a:pPr>
                <a:endParaRPr lang="en-US" sz="2400" dirty="0"/>
              </a:p>
              <a:p>
                <a:endParaRPr lang="en-US" sz="2800" dirty="0"/>
              </a:p>
            </p:txBody>
          </p:sp>
        </mc:Choice>
        <mc:Fallback xmlns="">
          <p:sp>
            <p:nvSpPr>
              <p:cNvPr id="20" name="TextBox 19">
                <a:extLst>
                  <a:ext uri="{FF2B5EF4-FFF2-40B4-BE49-F238E27FC236}">
                    <a16:creationId xmlns:a16="http://schemas.microsoft.com/office/drawing/2014/main" id="{4811B096-E57C-4442-8006-C92564731B4D}"/>
                  </a:ext>
                </a:extLst>
              </p:cNvPr>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a:blip r:embed="rId4"/>
                <a:stretch>
                  <a:fillRect l="-2747" t="-2000" r="-4396"/>
                </a:stretch>
              </a:blipFill>
            </p:spPr>
            <p:txBody>
              <a:bodyPr/>
              <a:lstStyle/>
              <a:p>
                <a:r>
                  <a:rPr lang="en-CN">
                    <a:noFill/>
                  </a:rPr>
                  <a:t> </a:t>
                </a:r>
              </a:p>
            </p:txBody>
          </p:sp>
        </mc:Fallback>
      </mc:AlternateContent>
      <p:cxnSp>
        <p:nvCxnSpPr>
          <p:cNvPr id="21" name="Straight Arrow Connector 20">
            <a:extLst>
              <a:ext uri="{FF2B5EF4-FFF2-40B4-BE49-F238E27FC236}">
                <a16:creationId xmlns:a16="http://schemas.microsoft.com/office/drawing/2014/main" id="{9FD89DC9-A9BC-2D43-BFA3-D5C4C1BC9B4E}"/>
              </a:ext>
            </a:extLst>
          </p:cNvPr>
          <p:cNvCxnSpPr>
            <a:cxnSpLocks/>
          </p:cNvCxnSpPr>
          <p:nvPr/>
        </p:nvCxnSpPr>
        <p:spPr>
          <a:xfrm flipH="1">
            <a:off x="4208119" y="345440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BB1071A-4A72-9B41-83B2-7C8A3889FD55}"/>
              </a:ext>
            </a:extLst>
          </p:cNvPr>
          <p:cNvCxnSpPr>
            <a:cxnSpLocks/>
          </p:cNvCxnSpPr>
          <p:nvPr/>
        </p:nvCxnSpPr>
        <p:spPr>
          <a:xfrm flipH="1">
            <a:off x="3539266" y="3791806"/>
            <a:ext cx="344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7ED0E26E-685A-4F62-AB12-37D296830077}"/>
              </a:ext>
            </a:extLst>
          </p:cNvPr>
          <p:cNvSpPr>
            <a:spLocks noGrp="1"/>
          </p:cNvSpPr>
          <p:nvPr>
            <p:ph type="sldNum" sz="quarter" idx="12"/>
          </p:nvPr>
        </p:nvSpPr>
        <p:spPr/>
        <p:txBody>
          <a:bodyPr/>
          <a:lstStyle/>
          <a:p>
            <a:fld id="{DC8BB421-126E-41CB-B73A-69D52E98CAE3}" type="slidenum">
              <a:rPr lang="zh-CN" altLang="en-US" smtClean="0"/>
              <a:t>92</a:t>
            </a:fld>
            <a:endParaRPr lang="zh-CN" altLang="en-US" dirty="0"/>
          </a:p>
        </p:txBody>
      </p:sp>
    </p:spTree>
    <p:extLst>
      <p:ext uri="{BB962C8B-B14F-4D97-AF65-F5344CB8AC3E}">
        <p14:creationId xmlns:p14="http://schemas.microsoft.com/office/powerpoint/2010/main" val="13806407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03622-BD80-4A17-B497-8C00912611D2}"/>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p:graphicFrame>
        <p:nvGraphicFramePr>
          <p:cNvPr id="13" name="Group 2">
            <a:extLst>
              <a:ext uri="{FF2B5EF4-FFF2-40B4-BE49-F238E27FC236}">
                <a16:creationId xmlns:a16="http://schemas.microsoft.com/office/drawing/2014/main" id="{D6ACC13F-931A-1E4A-B7AF-66FB6A28B356}"/>
              </a:ext>
            </a:extLst>
          </p:cNvPr>
          <p:cNvGraphicFramePr>
            <a:graphicFrameLocks noGrp="1"/>
          </p:cNvGraphicFramePr>
          <p:nvPr>
            <p:extLst>
              <p:ext uri="{D42A27DB-BD31-4B8C-83A1-F6EECF244321}">
                <p14:modId xmlns:p14="http://schemas.microsoft.com/office/powerpoint/2010/main" val="2272722740"/>
              </p:ext>
            </p:extLst>
          </p:nvPr>
        </p:nvGraphicFramePr>
        <p:xfrm>
          <a:off x="882381" y="1067656"/>
          <a:ext cx="6443836" cy="5448300"/>
        </p:xfrm>
        <a:graphic>
          <a:graphicData uri="http://schemas.openxmlformats.org/drawingml/2006/table">
            <a:tbl>
              <a:tblPr/>
              <a:tblGrid>
                <a:gridCol w="585669">
                  <a:extLst>
                    <a:ext uri="{9D8B030D-6E8A-4147-A177-3AD203B41FA5}">
                      <a16:colId xmlns:a16="http://schemas.microsoft.com/office/drawing/2014/main" val="20000"/>
                    </a:ext>
                  </a:extLst>
                </a:gridCol>
                <a:gridCol w="585669">
                  <a:extLst>
                    <a:ext uri="{9D8B030D-6E8A-4147-A177-3AD203B41FA5}">
                      <a16:colId xmlns:a16="http://schemas.microsoft.com/office/drawing/2014/main" val="20001"/>
                    </a:ext>
                  </a:extLst>
                </a:gridCol>
                <a:gridCol w="585669">
                  <a:extLst>
                    <a:ext uri="{9D8B030D-6E8A-4147-A177-3AD203B41FA5}">
                      <a16:colId xmlns:a16="http://schemas.microsoft.com/office/drawing/2014/main" val="20002"/>
                    </a:ext>
                  </a:extLst>
                </a:gridCol>
                <a:gridCol w="585669">
                  <a:extLst>
                    <a:ext uri="{9D8B030D-6E8A-4147-A177-3AD203B41FA5}">
                      <a16:colId xmlns:a16="http://schemas.microsoft.com/office/drawing/2014/main" val="20003"/>
                    </a:ext>
                  </a:extLst>
                </a:gridCol>
                <a:gridCol w="585669">
                  <a:extLst>
                    <a:ext uri="{9D8B030D-6E8A-4147-A177-3AD203B41FA5}">
                      <a16:colId xmlns:a16="http://schemas.microsoft.com/office/drawing/2014/main" val="20004"/>
                    </a:ext>
                  </a:extLst>
                </a:gridCol>
                <a:gridCol w="587146">
                  <a:extLst>
                    <a:ext uri="{9D8B030D-6E8A-4147-A177-3AD203B41FA5}">
                      <a16:colId xmlns:a16="http://schemas.microsoft.com/office/drawing/2014/main" val="20005"/>
                    </a:ext>
                  </a:extLst>
                </a:gridCol>
                <a:gridCol w="585669">
                  <a:extLst>
                    <a:ext uri="{9D8B030D-6E8A-4147-A177-3AD203B41FA5}">
                      <a16:colId xmlns:a16="http://schemas.microsoft.com/office/drawing/2014/main" val="20006"/>
                    </a:ext>
                  </a:extLst>
                </a:gridCol>
                <a:gridCol w="585669">
                  <a:extLst>
                    <a:ext uri="{9D8B030D-6E8A-4147-A177-3AD203B41FA5}">
                      <a16:colId xmlns:a16="http://schemas.microsoft.com/office/drawing/2014/main" val="20007"/>
                    </a:ext>
                  </a:extLst>
                </a:gridCol>
                <a:gridCol w="585669">
                  <a:extLst>
                    <a:ext uri="{9D8B030D-6E8A-4147-A177-3AD203B41FA5}">
                      <a16:colId xmlns:a16="http://schemas.microsoft.com/office/drawing/2014/main" val="20008"/>
                    </a:ext>
                  </a:extLst>
                </a:gridCol>
                <a:gridCol w="585669">
                  <a:extLst>
                    <a:ext uri="{9D8B030D-6E8A-4147-A177-3AD203B41FA5}">
                      <a16:colId xmlns:a16="http://schemas.microsoft.com/office/drawing/2014/main" val="20009"/>
                    </a:ext>
                  </a:extLst>
                </a:gridCol>
                <a:gridCol w="585669">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663FCBA-2600-DA46-9393-D117356298F4}"/>
                  </a:ext>
                </a:extLst>
              </p:cNvPr>
              <p:cNvSpPr txBox="1"/>
              <p:nvPr/>
            </p:nvSpPr>
            <p:spPr>
              <a:xfrm>
                <a:off x="58708" y="5081645"/>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=1</m:t>
                      </m:r>
                    </m:oMath>
                  </m:oMathPara>
                </a14:m>
                <a:endParaRPr lang="en-CN" sz="2400" i="1" dirty="0"/>
              </a:p>
            </p:txBody>
          </p:sp>
        </mc:Choice>
        <mc:Fallback xmlns="">
          <p:sp>
            <p:nvSpPr>
              <p:cNvPr id="15" name="TextBox 14">
                <a:extLst>
                  <a:ext uri="{FF2B5EF4-FFF2-40B4-BE49-F238E27FC236}">
                    <a16:creationId xmlns:a16="http://schemas.microsoft.com/office/drawing/2014/main" id="{6663FCBA-2600-DA46-9393-D117356298F4}"/>
                  </a:ext>
                </a:extLst>
              </p:cNvPr>
              <p:cNvSpPr txBox="1">
                <a:spLocks noRot="1" noChangeAspect="1" noMove="1" noResize="1" noEditPoints="1" noAdjustHandles="1" noChangeArrowheads="1" noChangeShapeType="1" noTextEdit="1"/>
              </p:cNvSpPr>
              <p:nvPr/>
            </p:nvSpPr>
            <p:spPr>
              <a:xfrm>
                <a:off x="58708" y="5081645"/>
                <a:ext cx="773802" cy="369332"/>
              </a:xfrm>
              <a:prstGeom prst="rect">
                <a:avLst/>
              </a:prstGeom>
              <a:blipFill>
                <a:blip r:embed="rId2"/>
                <a:stretch>
                  <a:fillRect l="-6452" r="-6452"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0DF7C0-2211-284E-A1BD-FADD02B5496A}"/>
                  </a:ext>
                </a:extLst>
              </p:cNvPr>
              <p:cNvSpPr txBox="1"/>
              <p:nvPr/>
            </p:nvSpPr>
            <p:spPr>
              <a:xfrm>
                <a:off x="1363359" y="6488668"/>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=0</m:t>
                      </m:r>
                    </m:oMath>
                  </m:oMathPara>
                </a14:m>
                <a:endParaRPr lang="en-CN" sz="2400" dirty="0"/>
              </a:p>
            </p:txBody>
          </p:sp>
        </mc:Choice>
        <mc:Fallback xmlns="">
          <p:sp>
            <p:nvSpPr>
              <p:cNvPr id="16" name="TextBox 15">
                <a:extLst>
                  <a:ext uri="{FF2B5EF4-FFF2-40B4-BE49-F238E27FC236}">
                    <a16:creationId xmlns:a16="http://schemas.microsoft.com/office/drawing/2014/main" id="{BC0DF7C0-2211-284E-A1BD-FADD02B5496A}"/>
                  </a:ext>
                </a:extLst>
              </p:cNvPr>
              <p:cNvSpPr txBox="1">
                <a:spLocks noRot="1" noChangeAspect="1" noMove="1" noResize="1" noEditPoints="1" noAdjustHandles="1" noChangeArrowheads="1" noChangeShapeType="1" noTextEdit="1"/>
              </p:cNvSpPr>
              <p:nvPr/>
            </p:nvSpPr>
            <p:spPr>
              <a:xfrm>
                <a:off x="1363359" y="6488668"/>
                <a:ext cx="782137" cy="369332"/>
              </a:xfrm>
              <a:prstGeom prst="rect">
                <a:avLst/>
              </a:prstGeom>
              <a:blipFill>
                <a:blip r:embed="rId3"/>
                <a:stretch>
                  <a:fillRect l="-11290" r="-8065" b="-36667"/>
                </a:stretch>
              </a:blipFill>
            </p:spPr>
            <p:txBody>
              <a:bodyPr/>
              <a:lstStyle/>
              <a:p>
                <a:r>
                  <a:rPr lang="en-CN">
                    <a:noFill/>
                  </a:rPr>
                  <a:t> </a:t>
                </a:r>
              </a:p>
            </p:txBody>
          </p:sp>
        </mc:Fallback>
      </mc:AlternateContent>
      <p:cxnSp>
        <p:nvCxnSpPr>
          <p:cNvPr id="10" name="Straight Arrow Connector 9">
            <a:extLst>
              <a:ext uri="{FF2B5EF4-FFF2-40B4-BE49-F238E27FC236}">
                <a16:creationId xmlns:a16="http://schemas.microsoft.com/office/drawing/2014/main" id="{6DDF3F53-1346-0D4C-B701-A20C46737996}"/>
              </a:ext>
            </a:extLst>
          </p:cNvPr>
          <p:cNvCxnSpPr>
            <a:cxnSpLocks/>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9E6B9FB-8F4D-024B-9C0F-15C032A5FF7B}"/>
              </a:ext>
            </a:extLst>
          </p:cNvPr>
          <p:cNvCxnSpPr>
            <a:cxnSpLocks/>
          </p:cNvCxnSpPr>
          <p:nvPr/>
        </p:nvCxnSpPr>
        <p:spPr>
          <a:xfrm flipH="1">
            <a:off x="5948019" y="19195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4C935E-5FC3-594C-8C03-5CFF426BBFAB}"/>
              </a:ext>
            </a:extLst>
          </p:cNvPr>
          <p:cNvCxnSpPr>
            <a:cxnSpLocks/>
          </p:cNvCxnSpPr>
          <p:nvPr/>
        </p:nvCxnSpPr>
        <p:spPr>
          <a:xfrm flipH="1">
            <a:off x="5363819" y="2436751"/>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D04C73-58A4-444F-B445-8A9FF8626BF2}"/>
              </a:ext>
            </a:extLst>
          </p:cNvPr>
          <p:cNvCxnSpPr>
            <a:cxnSpLocks/>
          </p:cNvCxnSpPr>
          <p:nvPr/>
        </p:nvCxnSpPr>
        <p:spPr>
          <a:xfrm flipH="1">
            <a:off x="4779619" y="292505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811B096-E57C-4442-8006-C92564731B4D}"/>
                  </a:ext>
                </a:extLst>
              </p:cNvPr>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buFont typeface="+mj-lt"/>
                  <a:buAutoNum type="arabicPeriod"/>
                </a:pPr>
                <a:endParaRPr lang="en-US" sz="2400" dirty="0"/>
              </a:p>
              <a:p>
                <a:pPr marL="457200" indent="-457200">
                  <a:buFont typeface="+mj-lt"/>
                  <a:buAutoNum type="arabicPeriod"/>
                </a:pPr>
                <a:endParaRPr lang="en-US" sz="2400" dirty="0"/>
              </a:p>
              <a:p>
                <a:endParaRPr lang="en-US" sz="2800" dirty="0"/>
              </a:p>
            </p:txBody>
          </p:sp>
        </mc:Choice>
        <mc:Fallback xmlns="">
          <p:sp>
            <p:nvSpPr>
              <p:cNvPr id="20" name="TextBox 19">
                <a:extLst>
                  <a:ext uri="{FF2B5EF4-FFF2-40B4-BE49-F238E27FC236}">
                    <a16:creationId xmlns:a16="http://schemas.microsoft.com/office/drawing/2014/main" id="{4811B096-E57C-4442-8006-C92564731B4D}"/>
                  </a:ext>
                </a:extLst>
              </p:cNvPr>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a:blip r:embed="rId4"/>
                <a:stretch>
                  <a:fillRect l="-2747" t="-2000" r="-4396"/>
                </a:stretch>
              </a:blipFill>
            </p:spPr>
            <p:txBody>
              <a:bodyPr/>
              <a:lstStyle/>
              <a:p>
                <a:r>
                  <a:rPr lang="en-CN">
                    <a:noFill/>
                  </a:rPr>
                  <a:t> </a:t>
                </a:r>
              </a:p>
            </p:txBody>
          </p:sp>
        </mc:Fallback>
      </mc:AlternateContent>
      <p:cxnSp>
        <p:nvCxnSpPr>
          <p:cNvPr id="21" name="Straight Arrow Connector 20">
            <a:extLst>
              <a:ext uri="{FF2B5EF4-FFF2-40B4-BE49-F238E27FC236}">
                <a16:creationId xmlns:a16="http://schemas.microsoft.com/office/drawing/2014/main" id="{9FD89DC9-A9BC-2D43-BFA3-D5C4C1BC9B4E}"/>
              </a:ext>
            </a:extLst>
          </p:cNvPr>
          <p:cNvCxnSpPr>
            <a:cxnSpLocks/>
          </p:cNvCxnSpPr>
          <p:nvPr/>
        </p:nvCxnSpPr>
        <p:spPr>
          <a:xfrm flipH="1">
            <a:off x="4208119" y="345440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BB1071A-4A72-9B41-83B2-7C8A3889FD55}"/>
              </a:ext>
            </a:extLst>
          </p:cNvPr>
          <p:cNvCxnSpPr>
            <a:cxnSpLocks/>
          </p:cNvCxnSpPr>
          <p:nvPr/>
        </p:nvCxnSpPr>
        <p:spPr>
          <a:xfrm flipH="1">
            <a:off x="3539266" y="3791806"/>
            <a:ext cx="344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CD11326-2635-D343-A9B7-75566D7CE790}"/>
              </a:ext>
            </a:extLst>
          </p:cNvPr>
          <p:cNvCxnSpPr>
            <a:cxnSpLocks/>
          </p:cNvCxnSpPr>
          <p:nvPr/>
        </p:nvCxnSpPr>
        <p:spPr>
          <a:xfrm flipH="1">
            <a:off x="3004684" y="392211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D9FA76B-9A55-2346-A2ED-2C6FA6676248}"/>
              </a:ext>
            </a:extLst>
          </p:cNvPr>
          <p:cNvCxnSpPr>
            <a:cxnSpLocks/>
          </p:cNvCxnSpPr>
          <p:nvPr/>
        </p:nvCxnSpPr>
        <p:spPr>
          <a:xfrm flipH="1">
            <a:off x="2452890" y="440033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EC1E897-4179-2649-A482-CA7E0338EA94}"/>
              </a:ext>
            </a:extLst>
          </p:cNvPr>
          <p:cNvCxnSpPr>
            <a:cxnSpLocks/>
          </p:cNvCxnSpPr>
          <p:nvPr/>
        </p:nvCxnSpPr>
        <p:spPr>
          <a:xfrm flipH="1">
            <a:off x="1859056" y="4962634"/>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2EFCBEF0-BB0F-474B-BCD7-3B212CB5D2E9}"/>
              </a:ext>
            </a:extLst>
          </p:cNvPr>
          <p:cNvSpPr>
            <a:spLocks noGrp="1"/>
          </p:cNvSpPr>
          <p:nvPr>
            <p:ph type="sldNum" sz="quarter" idx="12"/>
          </p:nvPr>
        </p:nvSpPr>
        <p:spPr/>
        <p:txBody>
          <a:bodyPr/>
          <a:lstStyle/>
          <a:p>
            <a:fld id="{DC8BB421-126E-41CB-B73A-69D52E98CAE3}" type="slidenum">
              <a:rPr lang="zh-CN" altLang="en-US" smtClean="0"/>
              <a:t>93</a:t>
            </a:fld>
            <a:endParaRPr lang="zh-CN" altLang="en-US" dirty="0"/>
          </a:p>
        </p:txBody>
      </p:sp>
    </p:spTree>
    <p:extLst>
      <p:ext uri="{BB962C8B-B14F-4D97-AF65-F5344CB8AC3E}">
        <p14:creationId xmlns:p14="http://schemas.microsoft.com/office/powerpoint/2010/main" val="41241920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03622-BD80-4A17-B497-8C00912611D2}"/>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p:graphicFrame>
        <p:nvGraphicFramePr>
          <p:cNvPr id="13" name="Group 2">
            <a:extLst>
              <a:ext uri="{FF2B5EF4-FFF2-40B4-BE49-F238E27FC236}">
                <a16:creationId xmlns:a16="http://schemas.microsoft.com/office/drawing/2014/main" id="{D6ACC13F-931A-1E4A-B7AF-66FB6A28B356}"/>
              </a:ext>
            </a:extLst>
          </p:cNvPr>
          <p:cNvGraphicFramePr>
            <a:graphicFrameLocks noGrp="1"/>
          </p:cNvGraphicFramePr>
          <p:nvPr>
            <p:extLst>
              <p:ext uri="{D42A27DB-BD31-4B8C-83A1-F6EECF244321}">
                <p14:modId xmlns:p14="http://schemas.microsoft.com/office/powerpoint/2010/main" val="1075933009"/>
              </p:ext>
            </p:extLst>
          </p:nvPr>
        </p:nvGraphicFramePr>
        <p:xfrm>
          <a:off x="882381" y="1067656"/>
          <a:ext cx="6443836" cy="5448300"/>
        </p:xfrm>
        <a:graphic>
          <a:graphicData uri="http://schemas.openxmlformats.org/drawingml/2006/table">
            <a:tbl>
              <a:tblPr/>
              <a:tblGrid>
                <a:gridCol w="585669">
                  <a:extLst>
                    <a:ext uri="{9D8B030D-6E8A-4147-A177-3AD203B41FA5}">
                      <a16:colId xmlns:a16="http://schemas.microsoft.com/office/drawing/2014/main" val="20000"/>
                    </a:ext>
                  </a:extLst>
                </a:gridCol>
                <a:gridCol w="585669">
                  <a:extLst>
                    <a:ext uri="{9D8B030D-6E8A-4147-A177-3AD203B41FA5}">
                      <a16:colId xmlns:a16="http://schemas.microsoft.com/office/drawing/2014/main" val="20001"/>
                    </a:ext>
                  </a:extLst>
                </a:gridCol>
                <a:gridCol w="585669">
                  <a:extLst>
                    <a:ext uri="{9D8B030D-6E8A-4147-A177-3AD203B41FA5}">
                      <a16:colId xmlns:a16="http://schemas.microsoft.com/office/drawing/2014/main" val="20002"/>
                    </a:ext>
                  </a:extLst>
                </a:gridCol>
                <a:gridCol w="585669">
                  <a:extLst>
                    <a:ext uri="{9D8B030D-6E8A-4147-A177-3AD203B41FA5}">
                      <a16:colId xmlns:a16="http://schemas.microsoft.com/office/drawing/2014/main" val="20003"/>
                    </a:ext>
                  </a:extLst>
                </a:gridCol>
                <a:gridCol w="585669">
                  <a:extLst>
                    <a:ext uri="{9D8B030D-6E8A-4147-A177-3AD203B41FA5}">
                      <a16:colId xmlns:a16="http://schemas.microsoft.com/office/drawing/2014/main" val="20004"/>
                    </a:ext>
                  </a:extLst>
                </a:gridCol>
                <a:gridCol w="587146">
                  <a:extLst>
                    <a:ext uri="{9D8B030D-6E8A-4147-A177-3AD203B41FA5}">
                      <a16:colId xmlns:a16="http://schemas.microsoft.com/office/drawing/2014/main" val="20005"/>
                    </a:ext>
                  </a:extLst>
                </a:gridCol>
                <a:gridCol w="585669">
                  <a:extLst>
                    <a:ext uri="{9D8B030D-6E8A-4147-A177-3AD203B41FA5}">
                      <a16:colId xmlns:a16="http://schemas.microsoft.com/office/drawing/2014/main" val="20006"/>
                    </a:ext>
                  </a:extLst>
                </a:gridCol>
                <a:gridCol w="585669">
                  <a:extLst>
                    <a:ext uri="{9D8B030D-6E8A-4147-A177-3AD203B41FA5}">
                      <a16:colId xmlns:a16="http://schemas.microsoft.com/office/drawing/2014/main" val="20007"/>
                    </a:ext>
                  </a:extLst>
                </a:gridCol>
                <a:gridCol w="585669">
                  <a:extLst>
                    <a:ext uri="{9D8B030D-6E8A-4147-A177-3AD203B41FA5}">
                      <a16:colId xmlns:a16="http://schemas.microsoft.com/office/drawing/2014/main" val="20008"/>
                    </a:ext>
                  </a:extLst>
                </a:gridCol>
                <a:gridCol w="585669">
                  <a:extLst>
                    <a:ext uri="{9D8B030D-6E8A-4147-A177-3AD203B41FA5}">
                      <a16:colId xmlns:a16="http://schemas.microsoft.com/office/drawing/2014/main" val="20009"/>
                    </a:ext>
                  </a:extLst>
                </a:gridCol>
                <a:gridCol w="585669">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663FCBA-2600-DA46-9393-D117356298F4}"/>
                  </a:ext>
                </a:extLst>
              </p:cNvPr>
              <p:cNvSpPr txBox="1"/>
              <p:nvPr/>
            </p:nvSpPr>
            <p:spPr>
              <a:xfrm>
                <a:off x="73694" y="5558891"/>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=0</m:t>
                      </m:r>
                    </m:oMath>
                  </m:oMathPara>
                </a14:m>
                <a:endParaRPr lang="en-CN" sz="2400" i="1" dirty="0"/>
              </a:p>
            </p:txBody>
          </p:sp>
        </mc:Choice>
        <mc:Fallback xmlns="">
          <p:sp>
            <p:nvSpPr>
              <p:cNvPr id="15" name="TextBox 14">
                <a:extLst>
                  <a:ext uri="{FF2B5EF4-FFF2-40B4-BE49-F238E27FC236}">
                    <a16:creationId xmlns:a16="http://schemas.microsoft.com/office/drawing/2014/main" id="{6663FCBA-2600-DA46-9393-D117356298F4}"/>
                  </a:ext>
                </a:extLst>
              </p:cNvPr>
              <p:cNvSpPr txBox="1">
                <a:spLocks noRot="1" noChangeAspect="1" noMove="1" noResize="1" noEditPoints="1" noAdjustHandles="1" noChangeArrowheads="1" noChangeShapeType="1" noTextEdit="1"/>
              </p:cNvSpPr>
              <p:nvPr/>
            </p:nvSpPr>
            <p:spPr>
              <a:xfrm>
                <a:off x="73694" y="5558891"/>
                <a:ext cx="773802" cy="369332"/>
              </a:xfrm>
              <a:prstGeom prst="rect">
                <a:avLst/>
              </a:prstGeom>
              <a:blipFill>
                <a:blip r:embed="rId2"/>
                <a:stretch>
                  <a:fillRect l="-6452" r="-8065"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0DF7C0-2211-284E-A1BD-FADD02B5496A}"/>
                  </a:ext>
                </a:extLst>
              </p:cNvPr>
              <p:cNvSpPr txBox="1"/>
              <p:nvPr/>
            </p:nvSpPr>
            <p:spPr>
              <a:xfrm>
                <a:off x="1363359" y="6488668"/>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=0</m:t>
                      </m:r>
                    </m:oMath>
                  </m:oMathPara>
                </a14:m>
                <a:endParaRPr lang="en-CN" sz="2400" dirty="0"/>
              </a:p>
            </p:txBody>
          </p:sp>
        </mc:Choice>
        <mc:Fallback xmlns="">
          <p:sp>
            <p:nvSpPr>
              <p:cNvPr id="16" name="TextBox 15">
                <a:extLst>
                  <a:ext uri="{FF2B5EF4-FFF2-40B4-BE49-F238E27FC236}">
                    <a16:creationId xmlns:a16="http://schemas.microsoft.com/office/drawing/2014/main" id="{BC0DF7C0-2211-284E-A1BD-FADD02B5496A}"/>
                  </a:ext>
                </a:extLst>
              </p:cNvPr>
              <p:cNvSpPr txBox="1">
                <a:spLocks noRot="1" noChangeAspect="1" noMove="1" noResize="1" noEditPoints="1" noAdjustHandles="1" noChangeArrowheads="1" noChangeShapeType="1" noTextEdit="1"/>
              </p:cNvSpPr>
              <p:nvPr/>
            </p:nvSpPr>
            <p:spPr>
              <a:xfrm>
                <a:off x="1363359" y="6488668"/>
                <a:ext cx="782137" cy="369332"/>
              </a:xfrm>
              <a:prstGeom prst="rect">
                <a:avLst/>
              </a:prstGeom>
              <a:blipFill>
                <a:blip r:embed="rId3"/>
                <a:stretch>
                  <a:fillRect l="-11290" r="-8065" b="-36667"/>
                </a:stretch>
              </a:blipFill>
            </p:spPr>
            <p:txBody>
              <a:bodyPr/>
              <a:lstStyle/>
              <a:p>
                <a:r>
                  <a:rPr lang="en-CN">
                    <a:noFill/>
                  </a:rPr>
                  <a:t> </a:t>
                </a:r>
              </a:p>
            </p:txBody>
          </p:sp>
        </mc:Fallback>
      </mc:AlternateContent>
      <p:cxnSp>
        <p:nvCxnSpPr>
          <p:cNvPr id="10" name="Straight Arrow Connector 9">
            <a:extLst>
              <a:ext uri="{FF2B5EF4-FFF2-40B4-BE49-F238E27FC236}">
                <a16:creationId xmlns:a16="http://schemas.microsoft.com/office/drawing/2014/main" id="{6DDF3F53-1346-0D4C-B701-A20C46737996}"/>
              </a:ext>
            </a:extLst>
          </p:cNvPr>
          <p:cNvCxnSpPr>
            <a:cxnSpLocks/>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9E6B9FB-8F4D-024B-9C0F-15C032A5FF7B}"/>
              </a:ext>
            </a:extLst>
          </p:cNvPr>
          <p:cNvCxnSpPr>
            <a:cxnSpLocks/>
          </p:cNvCxnSpPr>
          <p:nvPr/>
        </p:nvCxnSpPr>
        <p:spPr>
          <a:xfrm flipH="1">
            <a:off x="5948019" y="19195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4C935E-5FC3-594C-8C03-5CFF426BBFAB}"/>
              </a:ext>
            </a:extLst>
          </p:cNvPr>
          <p:cNvCxnSpPr>
            <a:cxnSpLocks/>
          </p:cNvCxnSpPr>
          <p:nvPr/>
        </p:nvCxnSpPr>
        <p:spPr>
          <a:xfrm flipH="1">
            <a:off x="5363819" y="2436751"/>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D04C73-58A4-444F-B445-8A9FF8626BF2}"/>
              </a:ext>
            </a:extLst>
          </p:cNvPr>
          <p:cNvCxnSpPr>
            <a:cxnSpLocks/>
          </p:cNvCxnSpPr>
          <p:nvPr/>
        </p:nvCxnSpPr>
        <p:spPr>
          <a:xfrm flipH="1">
            <a:off x="4779619" y="292505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811B096-E57C-4442-8006-C92564731B4D}"/>
                  </a:ext>
                </a:extLst>
              </p:cNvPr>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endParaRPr lang="en-US" sz="2400" dirty="0"/>
              </a:p>
              <a:p>
                <a:r>
                  <a:rPr lang="en-US" sz="2400" dirty="0"/>
                  <a:t>When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0,0</m:t>
                        </m:r>
                      </m:e>
                    </m:d>
                  </m:oMath>
                </a14:m>
                <a:r>
                  <a:rPr lang="en-US" sz="2400" dirty="0"/>
                  <a:t> Stop</a:t>
                </a:r>
              </a:p>
              <a:p>
                <a:endParaRPr lang="en-US" sz="2800" dirty="0"/>
              </a:p>
            </p:txBody>
          </p:sp>
        </mc:Choice>
        <mc:Fallback xmlns="">
          <p:sp>
            <p:nvSpPr>
              <p:cNvPr id="20" name="TextBox 19">
                <a:extLst>
                  <a:ext uri="{FF2B5EF4-FFF2-40B4-BE49-F238E27FC236}">
                    <a16:creationId xmlns:a16="http://schemas.microsoft.com/office/drawing/2014/main" id="{4811B096-E57C-4442-8006-C92564731B4D}"/>
                  </a:ext>
                </a:extLst>
              </p:cNvPr>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a:blip r:embed="rId4"/>
                <a:stretch>
                  <a:fillRect l="-2747" t="-2000" r="-4396"/>
                </a:stretch>
              </a:blipFill>
            </p:spPr>
            <p:txBody>
              <a:bodyPr/>
              <a:lstStyle/>
              <a:p>
                <a:r>
                  <a:rPr lang="en-CN">
                    <a:noFill/>
                  </a:rPr>
                  <a:t> </a:t>
                </a:r>
              </a:p>
            </p:txBody>
          </p:sp>
        </mc:Fallback>
      </mc:AlternateContent>
      <p:cxnSp>
        <p:nvCxnSpPr>
          <p:cNvPr id="21" name="Straight Arrow Connector 20">
            <a:extLst>
              <a:ext uri="{FF2B5EF4-FFF2-40B4-BE49-F238E27FC236}">
                <a16:creationId xmlns:a16="http://schemas.microsoft.com/office/drawing/2014/main" id="{9FD89DC9-A9BC-2D43-BFA3-D5C4C1BC9B4E}"/>
              </a:ext>
            </a:extLst>
          </p:cNvPr>
          <p:cNvCxnSpPr>
            <a:cxnSpLocks/>
          </p:cNvCxnSpPr>
          <p:nvPr/>
        </p:nvCxnSpPr>
        <p:spPr>
          <a:xfrm flipH="1">
            <a:off x="4208119" y="345440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BB1071A-4A72-9B41-83B2-7C8A3889FD55}"/>
              </a:ext>
            </a:extLst>
          </p:cNvPr>
          <p:cNvCxnSpPr>
            <a:cxnSpLocks/>
          </p:cNvCxnSpPr>
          <p:nvPr/>
        </p:nvCxnSpPr>
        <p:spPr>
          <a:xfrm flipH="1">
            <a:off x="3539266" y="3791806"/>
            <a:ext cx="344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CD11326-2635-D343-A9B7-75566D7CE790}"/>
              </a:ext>
            </a:extLst>
          </p:cNvPr>
          <p:cNvCxnSpPr>
            <a:cxnSpLocks/>
          </p:cNvCxnSpPr>
          <p:nvPr/>
        </p:nvCxnSpPr>
        <p:spPr>
          <a:xfrm flipH="1">
            <a:off x="3004684" y="392211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D9FA76B-9A55-2346-A2ED-2C6FA6676248}"/>
              </a:ext>
            </a:extLst>
          </p:cNvPr>
          <p:cNvCxnSpPr>
            <a:cxnSpLocks/>
          </p:cNvCxnSpPr>
          <p:nvPr/>
        </p:nvCxnSpPr>
        <p:spPr>
          <a:xfrm flipH="1">
            <a:off x="2452890" y="440033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EC1E897-4179-2649-A482-CA7E0338EA94}"/>
              </a:ext>
            </a:extLst>
          </p:cNvPr>
          <p:cNvCxnSpPr>
            <a:cxnSpLocks/>
          </p:cNvCxnSpPr>
          <p:nvPr/>
        </p:nvCxnSpPr>
        <p:spPr>
          <a:xfrm flipH="1">
            <a:off x="1859056" y="4962634"/>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EB5A7BA-64DD-F64D-85A1-74F6EB323567}"/>
              </a:ext>
            </a:extLst>
          </p:cNvPr>
          <p:cNvCxnSpPr>
            <a:cxnSpLocks/>
          </p:cNvCxnSpPr>
          <p:nvPr/>
        </p:nvCxnSpPr>
        <p:spPr>
          <a:xfrm>
            <a:off x="1658216" y="5397536"/>
            <a:ext cx="0" cy="2261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E54BB94-F7CA-5C4B-AAC2-8E6C14D31C6C}"/>
              </a:ext>
            </a:extLst>
          </p:cNvPr>
          <p:cNvSpPr txBox="1"/>
          <p:nvPr/>
        </p:nvSpPr>
        <p:spPr>
          <a:xfrm>
            <a:off x="7901483" y="4616633"/>
            <a:ext cx="319318" cy="523220"/>
          </a:xfrm>
          <a:prstGeom prst="rect">
            <a:avLst/>
          </a:prstGeom>
          <a:noFill/>
        </p:spPr>
        <p:txBody>
          <a:bodyPr wrap="none" rtlCol="0">
            <a:spAutoFit/>
          </a:bodyPr>
          <a:lstStyle/>
          <a:p>
            <a:r>
              <a:rPr lang="en-CN" sz="2800" dirty="0"/>
              <a:t>I</a:t>
            </a:r>
          </a:p>
        </p:txBody>
      </p:sp>
      <p:sp>
        <p:nvSpPr>
          <p:cNvPr id="26" name="TextBox 25">
            <a:extLst>
              <a:ext uri="{FF2B5EF4-FFF2-40B4-BE49-F238E27FC236}">
                <a16:creationId xmlns:a16="http://schemas.microsoft.com/office/drawing/2014/main" id="{C472C370-5F51-CA47-AC3D-8897D10ABF52}"/>
              </a:ext>
            </a:extLst>
          </p:cNvPr>
          <p:cNvSpPr txBox="1"/>
          <p:nvPr/>
        </p:nvSpPr>
        <p:spPr>
          <a:xfrm>
            <a:off x="8205754" y="4616633"/>
            <a:ext cx="425116" cy="523220"/>
          </a:xfrm>
          <a:prstGeom prst="rect">
            <a:avLst/>
          </a:prstGeom>
          <a:noFill/>
        </p:spPr>
        <p:txBody>
          <a:bodyPr wrap="none" rtlCol="0">
            <a:spAutoFit/>
          </a:bodyPr>
          <a:lstStyle/>
          <a:p>
            <a:r>
              <a:rPr lang="en-CN" sz="2800" dirty="0"/>
              <a:t>N</a:t>
            </a:r>
          </a:p>
        </p:txBody>
      </p:sp>
      <p:sp>
        <p:nvSpPr>
          <p:cNvPr id="27" name="TextBox 26">
            <a:extLst>
              <a:ext uri="{FF2B5EF4-FFF2-40B4-BE49-F238E27FC236}">
                <a16:creationId xmlns:a16="http://schemas.microsoft.com/office/drawing/2014/main" id="{8B5F5DA9-2C73-1347-B06C-8F0780F890DD}"/>
              </a:ext>
            </a:extLst>
          </p:cNvPr>
          <p:cNvSpPr txBox="1"/>
          <p:nvPr/>
        </p:nvSpPr>
        <p:spPr>
          <a:xfrm>
            <a:off x="8582214" y="4616633"/>
            <a:ext cx="394660" cy="523220"/>
          </a:xfrm>
          <a:prstGeom prst="rect">
            <a:avLst/>
          </a:prstGeom>
          <a:noFill/>
        </p:spPr>
        <p:txBody>
          <a:bodyPr wrap="none" rtlCol="0">
            <a:spAutoFit/>
          </a:bodyPr>
          <a:lstStyle/>
          <a:p>
            <a:r>
              <a:rPr lang="en-CN" sz="2800" dirty="0"/>
              <a:t>T</a:t>
            </a:r>
          </a:p>
        </p:txBody>
      </p:sp>
      <p:sp>
        <p:nvSpPr>
          <p:cNvPr id="28" name="TextBox 27">
            <a:extLst>
              <a:ext uri="{FF2B5EF4-FFF2-40B4-BE49-F238E27FC236}">
                <a16:creationId xmlns:a16="http://schemas.microsoft.com/office/drawing/2014/main" id="{17C9BE2E-D72F-4F4D-B222-004E808FAF78}"/>
              </a:ext>
            </a:extLst>
          </p:cNvPr>
          <p:cNvSpPr txBox="1"/>
          <p:nvPr/>
        </p:nvSpPr>
        <p:spPr>
          <a:xfrm>
            <a:off x="8886489" y="4616633"/>
            <a:ext cx="386644" cy="523220"/>
          </a:xfrm>
          <a:prstGeom prst="rect">
            <a:avLst/>
          </a:prstGeom>
          <a:noFill/>
        </p:spPr>
        <p:txBody>
          <a:bodyPr wrap="none" rtlCol="0">
            <a:spAutoFit/>
          </a:bodyPr>
          <a:lstStyle/>
          <a:p>
            <a:r>
              <a:rPr lang="en-CN" sz="2800" dirty="0"/>
              <a:t>E</a:t>
            </a:r>
          </a:p>
        </p:txBody>
      </p:sp>
      <p:sp>
        <p:nvSpPr>
          <p:cNvPr id="29" name="TextBox 28">
            <a:extLst>
              <a:ext uri="{FF2B5EF4-FFF2-40B4-BE49-F238E27FC236}">
                <a16:creationId xmlns:a16="http://schemas.microsoft.com/office/drawing/2014/main" id="{5A83A9AA-0DD8-8F45-BBAD-333D9171DCC1}"/>
              </a:ext>
            </a:extLst>
          </p:cNvPr>
          <p:cNvSpPr txBox="1"/>
          <p:nvPr/>
        </p:nvSpPr>
        <p:spPr>
          <a:xfrm>
            <a:off x="9274984" y="4616633"/>
            <a:ext cx="380232" cy="523220"/>
          </a:xfrm>
          <a:prstGeom prst="rect">
            <a:avLst/>
          </a:prstGeom>
          <a:noFill/>
        </p:spPr>
        <p:txBody>
          <a:bodyPr wrap="none" rtlCol="0">
            <a:spAutoFit/>
          </a:bodyPr>
          <a:lstStyle/>
          <a:p>
            <a:r>
              <a:rPr lang="zh-CN" altLang="en-US" sz="2800" dirty="0"/>
              <a:t>*</a:t>
            </a:r>
            <a:endParaRPr lang="en-CN" sz="2800" dirty="0"/>
          </a:p>
        </p:txBody>
      </p:sp>
      <p:sp>
        <p:nvSpPr>
          <p:cNvPr id="30" name="TextBox 29">
            <a:extLst>
              <a:ext uri="{FF2B5EF4-FFF2-40B4-BE49-F238E27FC236}">
                <a16:creationId xmlns:a16="http://schemas.microsoft.com/office/drawing/2014/main" id="{F6018E47-07C3-3A4B-AB4B-8BFF562FA4FB}"/>
              </a:ext>
            </a:extLst>
          </p:cNvPr>
          <p:cNvSpPr txBox="1"/>
          <p:nvPr/>
        </p:nvSpPr>
        <p:spPr>
          <a:xfrm>
            <a:off x="9603316" y="4616633"/>
            <a:ext cx="425116" cy="523220"/>
          </a:xfrm>
          <a:prstGeom prst="rect">
            <a:avLst/>
          </a:prstGeom>
          <a:noFill/>
        </p:spPr>
        <p:txBody>
          <a:bodyPr wrap="none" rtlCol="0">
            <a:spAutoFit/>
          </a:bodyPr>
          <a:lstStyle/>
          <a:p>
            <a:r>
              <a:rPr lang="en-CN" sz="2800" dirty="0"/>
              <a:t>N</a:t>
            </a:r>
          </a:p>
        </p:txBody>
      </p:sp>
      <p:sp>
        <p:nvSpPr>
          <p:cNvPr id="31" name="TextBox 30">
            <a:extLst>
              <a:ext uri="{FF2B5EF4-FFF2-40B4-BE49-F238E27FC236}">
                <a16:creationId xmlns:a16="http://schemas.microsoft.com/office/drawing/2014/main" id="{831DF060-9A18-7240-9067-C6DE30CE9B9C}"/>
              </a:ext>
            </a:extLst>
          </p:cNvPr>
          <p:cNvSpPr txBox="1"/>
          <p:nvPr/>
        </p:nvSpPr>
        <p:spPr>
          <a:xfrm>
            <a:off x="9991809" y="4616633"/>
            <a:ext cx="394660" cy="523220"/>
          </a:xfrm>
          <a:prstGeom prst="rect">
            <a:avLst/>
          </a:prstGeom>
          <a:noFill/>
        </p:spPr>
        <p:txBody>
          <a:bodyPr wrap="none" rtlCol="0">
            <a:spAutoFit/>
          </a:bodyPr>
          <a:lstStyle/>
          <a:p>
            <a:r>
              <a:rPr lang="en-CN" sz="2800" dirty="0"/>
              <a:t>T</a:t>
            </a:r>
          </a:p>
        </p:txBody>
      </p:sp>
      <p:sp>
        <p:nvSpPr>
          <p:cNvPr id="32" name="TextBox 31">
            <a:extLst>
              <a:ext uri="{FF2B5EF4-FFF2-40B4-BE49-F238E27FC236}">
                <a16:creationId xmlns:a16="http://schemas.microsoft.com/office/drawing/2014/main" id="{DBEC8F51-0A7F-5743-82F5-8953CE9FF77B}"/>
              </a:ext>
            </a:extLst>
          </p:cNvPr>
          <p:cNvSpPr txBox="1"/>
          <p:nvPr/>
        </p:nvSpPr>
        <p:spPr>
          <a:xfrm>
            <a:off x="10404364" y="4616633"/>
            <a:ext cx="319318" cy="523220"/>
          </a:xfrm>
          <a:prstGeom prst="rect">
            <a:avLst/>
          </a:prstGeom>
          <a:noFill/>
        </p:spPr>
        <p:txBody>
          <a:bodyPr wrap="none" rtlCol="0">
            <a:spAutoFit/>
          </a:bodyPr>
          <a:lstStyle/>
          <a:p>
            <a:r>
              <a:rPr lang="en-CN" sz="2800" dirty="0"/>
              <a:t>I</a:t>
            </a:r>
          </a:p>
        </p:txBody>
      </p:sp>
      <p:sp>
        <p:nvSpPr>
          <p:cNvPr id="33" name="TextBox 32">
            <a:extLst>
              <a:ext uri="{FF2B5EF4-FFF2-40B4-BE49-F238E27FC236}">
                <a16:creationId xmlns:a16="http://schemas.microsoft.com/office/drawing/2014/main" id="{C52017BE-AC28-7F4F-8CA3-7EB6067A0921}"/>
              </a:ext>
            </a:extLst>
          </p:cNvPr>
          <p:cNvSpPr txBox="1"/>
          <p:nvPr/>
        </p:nvSpPr>
        <p:spPr>
          <a:xfrm>
            <a:off x="10756761" y="4616633"/>
            <a:ext cx="437940" cy="523220"/>
          </a:xfrm>
          <a:prstGeom prst="rect">
            <a:avLst/>
          </a:prstGeom>
          <a:noFill/>
        </p:spPr>
        <p:txBody>
          <a:bodyPr wrap="none" rtlCol="0">
            <a:spAutoFit/>
          </a:bodyPr>
          <a:lstStyle/>
          <a:p>
            <a:r>
              <a:rPr lang="en-CN" sz="2800" dirty="0"/>
              <a:t>O</a:t>
            </a:r>
          </a:p>
        </p:txBody>
      </p:sp>
      <p:sp>
        <p:nvSpPr>
          <p:cNvPr id="34" name="TextBox 33">
            <a:extLst>
              <a:ext uri="{FF2B5EF4-FFF2-40B4-BE49-F238E27FC236}">
                <a16:creationId xmlns:a16="http://schemas.microsoft.com/office/drawing/2014/main" id="{CA375D99-905E-ED4A-AE9A-D6ECB0BF9B3F}"/>
              </a:ext>
            </a:extLst>
          </p:cNvPr>
          <p:cNvSpPr txBox="1"/>
          <p:nvPr/>
        </p:nvSpPr>
        <p:spPr>
          <a:xfrm>
            <a:off x="11157284" y="4616633"/>
            <a:ext cx="425116" cy="523220"/>
          </a:xfrm>
          <a:prstGeom prst="rect">
            <a:avLst/>
          </a:prstGeom>
          <a:noFill/>
        </p:spPr>
        <p:txBody>
          <a:bodyPr wrap="none" rtlCol="0">
            <a:spAutoFit/>
          </a:bodyPr>
          <a:lstStyle/>
          <a:p>
            <a:r>
              <a:rPr lang="en-CN" sz="2800" dirty="0"/>
              <a:t>N</a:t>
            </a:r>
          </a:p>
        </p:txBody>
      </p:sp>
      <p:sp>
        <p:nvSpPr>
          <p:cNvPr id="35" name="TextBox 34">
            <a:extLst>
              <a:ext uri="{FF2B5EF4-FFF2-40B4-BE49-F238E27FC236}">
                <a16:creationId xmlns:a16="http://schemas.microsoft.com/office/drawing/2014/main" id="{588BCD33-8E72-344C-9B52-10B2E5EDAAE8}"/>
              </a:ext>
            </a:extLst>
          </p:cNvPr>
          <p:cNvSpPr txBox="1"/>
          <p:nvPr/>
        </p:nvSpPr>
        <p:spPr>
          <a:xfrm>
            <a:off x="7901483" y="6164307"/>
            <a:ext cx="380232" cy="523220"/>
          </a:xfrm>
          <a:prstGeom prst="rect">
            <a:avLst/>
          </a:prstGeom>
          <a:noFill/>
        </p:spPr>
        <p:txBody>
          <a:bodyPr wrap="none" rtlCol="0">
            <a:spAutoFit/>
          </a:bodyPr>
          <a:lstStyle/>
          <a:p>
            <a:r>
              <a:rPr lang="zh-CN" altLang="en-US" sz="2800" dirty="0"/>
              <a:t>*</a:t>
            </a:r>
            <a:endParaRPr lang="en-CN" sz="2800" dirty="0"/>
          </a:p>
        </p:txBody>
      </p:sp>
      <p:sp>
        <p:nvSpPr>
          <p:cNvPr id="36" name="TextBox 35">
            <a:extLst>
              <a:ext uri="{FF2B5EF4-FFF2-40B4-BE49-F238E27FC236}">
                <a16:creationId xmlns:a16="http://schemas.microsoft.com/office/drawing/2014/main" id="{C0E1C65F-79FC-1B43-975C-A0CF97E5B4B7}"/>
              </a:ext>
            </a:extLst>
          </p:cNvPr>
          <p:cNvSpPr txBox="1"/>
          <p:nvPr/>
        </p:nvSpPr>
        <p:spPr>
          <a:xfrm>
            <a:off x="8205754" y="6164307"/>
            <a:ext cx="386644" cy="523220"/>
          </a:xfrm>
          <a:prstGeom prst="rect">
            <a:avLst/>
          </a:prstGeom>
          <a:noFill/>
        </p:spPr>
        <p:txBody>
          <a:bodyPr wrap="none" rtlCol="0">
            <a:spAutoFit/>
          </a:bodyPr>
          <a:lstStyle/>
          <a:p>
            <a:r>
              <a:rPr lang="en-CN" sz="2800" dirty="0"/>
              <a:t>E</a:t>
            </a:r>
          </a:p>
        </p:txBody>
      </p:sp>
      <p:sp>
        <p:nvSpPr>
          <p:cNvPr id="37" name="TextBox 36">
            <a:extLst>
              <a:ext uri="{FF2B5EF4-FFF2-40B4-BE49-F238E27FC236}">
                <a16:creationId xmlns:a16="http://schemas.microsoft.com/office/drawing/2014/main" id="{F5DF987D-0DAA-2E42-86D9-D5FE0426848F}"/>
              </a:ext>
            </a:extLst>
          </p:cNvPr>
          <p:cNvSpPr txBox="1"/>
          <p:nvPr/>
        </p:nvSpPr>
        <p:spPr>
          <a:xfrm>
            <a:off x="8582214" y="6164307"/>
            <a:ext cx="394660" cy="523220"/>
          </a:xfrm>
          <a:prstGeom prst="rect">
            <a:avLst/>
          </a:prstGeom>
          <a:noFill/>
        </p:spPr>
        <p:txBody>
          <a:bodyPr wrap="none" rtlCol="0">
            <a:spAutoFit/>
          </a:bodyPr>
          <a:lstStyle/>
          <a:p>
            <a:r>
              <a:rPr lang="en-CN" sz="2800" dirty="0"/>
              <a:t>X</a:t>
            </a:r>
          </a:p>
        </p:txBody>
      </p:sp>
      <p:sp>
        <p:nvSpPr>
          <p:cNvPr id="38" name="TextBox 37">
            <a:extLst>
              <a:ext uri="{FF2B5EF4-FFF2-40B4-BE49-F238E27FC236}">
                <a16:creationId xmlns:a16="http://schemas.microsoft.com/office/drawing/2014/main" id="{71C122CF-D8FA-D646-B439-580092C40EF0}"/>
              </a:ext>
            </a:extLst>
          </p:cNvPr>
          <p:cNvSpPr txBox="1"/>
          <p:nvPr/>
        </p:nvSpPr>
        <p:spPr>
          <a:xfrm>
            <a:off x="8886489" y="6164307"/>
            <a:ext cx="386644" cy="523220"/>
          </a:xfrm>
          <a:prstGeom prst="rect">
            <a:avLst/>
          </a:prstGeom>
          <a:noFill/>
        </p:spPr>
        <p:txBody>
          <a:bodyPr wrap="none" rtlCol="0">
            <a:spAutoFit/>
          </a:bodyPr>
          <a:lstStyle/>
          <a:p>
            <a:r>
              <a:rPr lang="en-CN" sz="2800" dirty="0"/>
              <a:t>E</a:t>
            </a:r>
          </a:p>
        </p:txBody>
      </p:sp>
      <p:sp>
        <p:nvSpPr>
          <p:cNvPr id="39" name="TextBox 38">
            <a:extLst>
              <a:ext uri="{FF2B5EF4-FFF2-40B4-BE49-F238E27FC236}">
                <a16:creationId xmlns:a16="http://schemas.microsoft.com/office/drawing/2014/main" id="{659A93DF-781B-954B-A9F6-E9F49745A5E0}"/>
              </a:ext>
            </a:extLst>
          </p:cNvPr>
          <p:cNvSpPr txBox="1"/>
          <p:nvPr/>
        </p:nvSpPr>
        <p:spPr>
          <a:xfrm>
            <a:off x="9274984" y="6164307"/>
            <a:ext cx="401072" cy="523220"/>
          </a:xfrm>
          <a:prstGeom prst="rect">
            <a:avLst/>
          </a:prstGeom>
          <a:noFill/>
        </p:spPr>
        <p:txBody>
          <a:bodyPr wrap="none" rtlCol="0">
            <a:spAutoFit/>
          </a:bodyPr>
          <a:lstStyle/>
          <a:p>
            <a:r>
              <a:rPr lang="en-US" altLang="zh-CN" sz="2800" dirty="0"/>
              <a:t>C</a:t>
            </a:r>
            <a:endParaRPr lang="en-CN" sz="2800" dirty="0"/>
          </a:p>
        </p:txBody>
      </p:sp>
      <p:sp>
        <p:nvSpPr>
          <p:cNvPr id="40" name="TextBox 39">
            <a:extLst>
              <a:ext uri="{FF2B5EF4-FFF2-40B4-BE49-F238E27FC236}">
                <a16:creationId xmlns:a16="http://schemas.microsoft.com/office/drawing/2014/main" id="{9C4B1696-BCE6-6C42-84D8-24904DAB7765}"/>
              </a:ext>
            </a:extLst>
          </p:cNvPr>
          <p:cNvSpPr txBox="1"/>
          <p:nvPr/>
        </p:nvSpPr>
        <p:spPr>
          <a:xfrm>
            <a:off x="9603316" y="6164307"/>
            <a:ext cx="425116" cy="523220"/>
          </a:xfrm>
          <a:prstGeom prst="rect">
            <a:avLst/>
          </a:prstGeom>
          <a:noFill/>
        </p:spPr>
        <p:txBody>
          <a:bodyPr wrap="none" rtlCol="0">
            <a:spAutoFit/>
          </a:bodyPr>
          <a:lstStyle/>
          <a:p>
            <a:r>
              <a:rPr lang="en-CN" sz="2800" dirty="0"/>
              <a:t>U</a:t>
            </a:r>
          </a:p>
        </p:txBody>
      </p:sp>
      <p:sp>
        <p:nvSpPr>
          <p:cNvPr id="41" name="TextBox 40">
            <a:extLst>
              <a:ext uri="{FF2B5EF4-FFF2-40B4-BE49-F238E27FC236}">
                <a16:creationId xmlns:a16="http://schemas.microsoft.com/office/drawing/2014/main" id="{35AB9CD5-2F50-2B4A-BBFF-A3CE19FEFD68}"/>
              </a:ext>
            </a:extLst>
          </p:cNvPr>
          <p:cNvSpPr txBox="1"/>
          <p:nvPr/>
        </p:nvSpPr>
        <p:spPr>
          <a:xfrm>
            <a:off x="9991809" y="6164307"/>
            <a:ext cx="394660" cy="523220"/>
          </a:xfrm>
          <a:prstGeom prst="rect">
            <a:avLst/>
          </a:prstGeom>
          <a:noFill/>
        </p:spPr>
        <p:txBody>
          <a:bodyPr wrap="none" rtlCol="0">
            <a:spAutoFit/>
          </a:bodyPr>
          <a:lstStyle/>
          <a:p>
            <a:r>
              <a:rPr lang="en-CN" sz="2800" dirty="0"/>
              <a:t>T</a:t>
            </a:r>
          </a:p>
        </p:txBody>
      </p:sp>
      <p:sp>
        <p:nvSpPr>
          <p:cNvPr id="42" name="TextBox 41">
            <a:extLst>
              <a:ext uri="{FF2B5EF4-FFF2-40B4-BE49-F238E27FC236}">
                <a16:creationId xmlns:a16="http://schemas.microsoft.com/office/drawing/2014/main" id="{2AB6D5A8-6D52-9841-ADBE-D2ED283ED3E2}"/>
              </a:ext>
            </a:extLst>
          </p:cNvPr>
          <p:cNvSpPr txBox="1"/>
          <p:nvPr/>
        </p:nvSpPr>
        <p:spPr>
          <a:xfrm>
            <a:off x="10404364" y="6164307"/>
            <a:ext cx="319318" cy="523220"/>
          </a:xfrm>
          <a:prstGeom prst="rect">
            <a:avLst/>
          </a:prstGeom>
          <a:noFill/>
        </p:spPr>
        <p:txBody>
          <a:bodyPr wrap="none" rtlCol="0">
            <a:spAutoFit/>
          </a:bodyPr>
          <a:lstStyle/>
          <a:p>
            <a:r>
              <a:rPr lang="en-CN" sz="2800" dirty="0"/>
              <a:t>I</a:t>
            </a:r>
          </a:p>
        </p:txBody>
      </p:sp>
      <p:sp>
        <p:nvSpPr>
          <p:cNvPr id="43" name="TextBox 42">
            <a:extLst>
              <a:ext uri="{FF2B5EF4-FFF2-40B4-BE49-F238E27FC236}">
                <a16:creationId xmlns:a16="http://schemas.microsoft.com/office/drawing/2014/main" id="{A935EA3E-25C3-C142-A213-85FEA40C22D8}"/>
              </a:ext>
            </a:extLst>
          </p:cNvPr>
          <p:cNvSpPr txBox="1"/>
          <p:nvPr/>
        </p:nvSpPr>
        <p:spPr>
          <a:xfrm>
            <a:off x="10756761" y="6164307"/>
            <a:ext cx="437940" cy="523220"/>
          </a:xfrm>
          <a:prstGeom prst="rect">
            <a:avLst/>
          </a:prstGeom>
          <a:noFill/>
        </p:spPr>
        <p:txBody>
          <a:bodyPr wrap="none" rtlCol="0">
            <a:spAutoFit/>
          </a:bodyPr>
          <a:lstStyle/>
          <a:p>
            <a:r>
              <a:rPr lang="en-CN" sz="2800" dirty="0"/>
              <a:t>O</a:t>
            </a:r>
          </a:p>
        </p:txBody>
      </p:sp>
      <p:sp>
        <p:nvSpPr>
          <p:cNvPr id="44" name="TextBox 43">
            <a:extLst>
              <a:ext uri="{FF2B5EF4-FFF2-40B4-BE49-F238E27FC236}">
                <a16:creationId xmlns:a16="http://schemas.microsoft.com/office/drawing/2014/main" id="{F068071B-F2C6-B941-AADE-2E3CAF5C0461}"/>
              </a:ext>
            </a:extLst>
          </p:cNvPr>
          <p:cNvSpPr txBox="1"/>
          <p:nvPr/>
        </p:nvSpPr>
        <p:spPr>
          <a:xfrm>
            <a:off x="11157284" y="6164307"/>
            <a:ext cx="425116" cy="523220"/>
          </a:xfrm>
          <a:prstGeom prst="rect">
            <a:avLst/>
          </a:prstGeom>
          <a:noFill/>
        </p:spPr>
        <p:txBody>
          <a:bodyPr wrap="none" rtlCol="0">
            <a:spAutoFit/>
          </a:bodyPr>
          <a:lstStyle/>
          <a:p>
            <a:r>
              <a:rPr lang="en-CN" sz="2800" dirty="0"/>
              <a:t>N</a:t>
            </a:r>
          </a:p>
        </p:txBody>
      </p:sp>
      <p:cxnSp>
        <p:nvCxnSpPr>
          <p:cNvPr id="45" name="Straight Arrow Connector 44">
            <a:extLst>
              <a:ext uri="{FF2B5EF4-FFF2-40B4-BE49-F238E27FC236}">
                <a16:creationId xmlns:a16="http://schemas.microsoft.com/office/drawing/2014/main" id="{198F9A93-7A36-9D40-9F0C-E3BEDB2734EE}"/>
              </a:ext>
            </a:extLst>
          </p:cNvPr>
          <p:cNvCxnSpPr>
            <a:cxnSpLocks/>
          </p:cNvCxnSpPr>
          <p:nvPr/>
        </p:nvCxnSpPr>
        <p:spPr>
          <a:xfrm>
            <a:off x="8069374" y="5184660"/>
            <a:ext cx="0" cy="9840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9C4B6B1-397A-F049-BBA7-D134124153E5}"/>
              </a:ext>
            </a:extLst>
          </p:cNvPr>
          <p:cNvCxnSpPr>
            <a:cxnSpLocks/>
          </p:cNvCxnSpPr>
          <p:nvPr/>
        </p:nvCxnSpPr>
        <p:spPr>
          <a:xfrm>
            <a:off x="8420125" y="5184660"/>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4106147-D26A-C145-B477-49CCF4CAA49E}"/>
              </a:ext>
            </a:extLst>
          </p:cNvPr>
          <p:cNvCxnSpPr>
            <a:cxnSpLocks/>
          </p:cNvCxnSpPr>
          <p:nvPr/>
        </p:nvCxnSpPr>
        <p:spPr>
          <a:xfrm>
            <a:off x="8764985" y="5184660"/>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A90AD93-0877-2C49-92E1-F62F4AFEFBF5}"/>
              </a:ext>
            </a:extLst>
          </p:cNvPr>
          <p:cNvCxnSpPr>
            <a:cxnSpLocks/>
          </p:cNvCxnSpPr>
          <p:nvPr/>
        </p:nvCxnSpPr>
        <p:spPr>
          <a:xfrm>
            <a:off x="9115740" y="5184660"/>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6FE7F54-5C19-0F44-84F3-7736A0EF4107}"/>
              </a:ext>
            </a:extLst>
          </p:cNvPr>
          <p:cNvCxnSpPr>
            <a:cxnSpLocks/>
          </p:cNvCxnSpPr>
          <p:nvPr/>
        </p:nvCxnSpPr>
        <p:spPr>
          <a:xfrm>
            <a:off x="9461723" y="5180224"/>
            <a:ext cx="0" cy="98408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7459B1C-776E-634F-89A2-DED18F33883F}"/>
              </a:ext>
            </a:extLst>
          </p:cNvPr>
          <p:cNvCxnSpPr>
            <a:cxnSpLocks/>
          </p:cNvCxnSpPr>
          <p:nvPr/>
        </p:nvCxnSpPr>
        <p:spPr>
          <a:xfrm>
            <a:off x="9836535" y="5180224"/>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A7BDC1A-9BC3-1645-948C-77311234E7C2}"/>
              </a:ext>
            </a:extLst>
          </p:cNvPr>
          <p:cNvCxnSpPr>
            <a:cxnSpLocks/>
          </p:cNvCxnSpPr>
          <p:nvPr/>
        </p:nvCxnSpPr>
        <p:spPr>
          <a:xfrm>
            <a:off x="10193428" y="518022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EBC3C37-45A8-CD4B-BF63-1E10AC55C8A2}"/>
              </a:ext>
            </a:extLst>
          </p:cNvPr>
          <p:cNvCxnSpPr>
            <a:cxnSpLocks/>
          </p:cNvCxnSpPr>
          <p:nvPr/>
        </p:nvCxnSpPr>
        <p:spPr>
          <a:xfrm>
            <a:off x="10563687" y="518022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2B00697-6FD2-DB42-8783-7D46D763691C}"/>
              </a:ext>
            </a:extLst>
          </p:cNvPr>
          <p:cNvCxnSpPr>
            <a:cxnSpLocks/>
          </p:cNvCxnSpPr>
          <p:nvPr/>
        </p:nvCxnSpPr>
        <p:spPr>
          <a:xfrm>
            <a:off x="10958162" y="518022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1A4C772-C902-D341-A7A4-CCABC36C5157}"/>
              </a:ext>
            </a:extLst>
          </p:cNvPr>
          <p:cNvCxnSpPr>
            <a:cxnSpLocks/>
          </p:cNvCxnSpPr>
          <p:nvPr/>
        </p:nvCxnSpPr>
        <p:spPr>
          <a:xfrm>
            <a:off x="11361212" y="518022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 name="灯片编号占位符 5">
            <a:extLst>
              <a:ext uri="{FF2B5EF4-FFF2-40B4-BE49-F238E27FC236}">
                <a16:creationId xmlns:a16="http://schemas.microsoft.com/office/drawing/2014/main" id="{49BE00E7-EC67-41EE-8E4D-B5411CFEAABC}"/>
              </a:ext>
            </a:extLst>
          </p:cNvPr>
          <p:cNvSpPr>
            <a:spLocks noGrp="1"/>
          </p:cNvSpPr>
          <p:nvPr>
            <p:ph type="sldNum" sz="quarter" idx="12"/>
          </p:nvPr>
        </p:nvSpPr>
        <p:spPr/>
        <p:txBody>
          <a:bodyPr/>
          <a:lstStyle/>
          <a:p>
            <a:fld id="{DC8BB421-126E-41CB-B73A-69D52E98CAE3}" type="slidenum">
              <a:rPr lang="zh-CN" altLang="en-US" smtClean="0"/>
              <a:t>94</a:t>
            </a:fld>
            <a:endParaRPr lang="zh-CN" altLang="en-US" dirty="0"/>
          </a:p>
        </p:txBody>
      </p:sp>
    </p:spTree>
    <p:extLst>
      <p:ext uri="{BB962C8B-B14F-4D97-AF65-F5344CB8AC3E}">
        <p14:creationId xmlns:p14="http://schemas.microsoft.com/office/powerpoint/2010/main" val="428677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8CF85-D178-45B7-B1B1-921992CC1467}"/>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 - Properties</a:t>
            </a:r>
            <a:endParaRPr lang="zh-CN" altLang="en-US" dirty="0"/>
          </a:p>
        </p:txBody>
      </p:sp>
      <p:sp>
        <p:nvSpPr>
          <p:cNvPr id="5" name="Rectangle 3">
            <a:extLst>
              <a:ext uri="{FF2B5EF4-FFF2-40B4-BE49-F238E27FC236}">
                <a16:creationId xmlns:a16="http://schemas.microsoft.com/office/drawing/2014/main" id="{2CE41DC6-5B37-47D3-8257-4252C8FEE403}"/>
              </a:ext>
            </a:extLst>
          </p:cNvPr>
          <p:cNvSpPr>
            <a:spLocks noChangeArrowheads="1"/>
          </p:cNvSpPr>
          <p:nvPr/>
        </p:nvSpPr>
        <p:spPr bwMode="auto">
          <a:xfrm>
            <a:off x="1419213" y="3587881"/>
            <a:ext cx="3810000" cy="2800350"/>
          </a:xfrm>
          <a:prstGeom prst="rect">
            <a:avLst/>
          </a:prstGeom>
          <a:noFill/>
          <a:ln w="19050">
            <a:solidFill>
              <a:schemeClr val="bg2">
                <a:lumMod val="75000"/>
              </a:schemeClr>
            </a:solidFill>
            <a:miter lim="800000"/>
            <a:headEnd/>
            <a:tailEnd/>
          </a:ln>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 name="Line 4">
            <a:extLst>
              <a:ext uri="{FF2B5EF4-FFF2-40B4-BE49-F238E27FC236}">
                <a16:creationId xmlns:a16="http://schemas.microsoft.com/office/drawing/2014/main" id="{00068F83-7DBD-44DB-A740-1CCD41AF7D94}"/>
              </a:ext>
            </a:extLst>
          </p:cNvPr>
          <p:cNvSpPr>
            <a:spLocks noChangeShapeType="1"/>
          </p:cNvSpPr>
          <p:nvPr/>
        </p:nvSpPr>
        <p:spPr bwMode="auto">
          <a:xfrm>
            <a:off x="1419213" y="6301316"/>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 name="Line 5">
            <a:extLst>
              <a:ext uri="{FF2B5EF4-FFF2-40B4-BE49-F238E27FC236}">
                <a16:creationId xmlns:a16="http://schemas.microsoft.com/office/drawing/2014/main" id="{FF388D8E-2173-42DF-80C0-7381ABD17890}"/>
              </a:ext>
            </a:extLst>
          </p:cNvPr>
          <p:cNvSpPr>
            <a:spLocks noChangeShapeType="1"/>
          </p:cNvSpPr>
          <p:nvPr/>
        </p:nvSpPr>
        <p:spPr bwMode="auto">
          <a:xfrm>
            <a:off x="1423976" y="6227497"/>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 name="Line 6">
            <a:extLst>
              <a:ext uri="{FF2B5EF4-FFF2-40B4-BE49-F238E27FC236}">
                <a16:creationId xmlns:a16="http://schemas.microsoft.com/office/drawing/2014/main" id="{DFDA8CCB-BC10-49FA-9380-D4560C4BFAB5}"/>
              </a:ext>
            </a:extLst>
          </p:cNvPr>
          <p:cNvSpPr>
            <a:spLocks noChangeShapeType="1"/>
          </p:cNvSpPr>
          <p:nvPr/>
        </p:nvSpPr>
        <p:spPr bwMode="auto">
          <a:xfrm>
            <a:off x="1423976" y="6159631"/>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 name="Line 7">
            <a:extLst>
              <a:ext uri="{FF2B5EF4-FFF2-40B4-BE49-F238E27FC236}">
                <a16:creationId xmlns:a16="http://schemas.microsoft.com/office/drawing/2014/main" id="{7BF6F4FF-A051-4F4E-974E-C335B17BBAEB}"/>
              </a:ext>
            </a:extLst>
          </p:cNvPr>
          <p:cNvSpPr>
            <a:spLocks noChangeShapeType="1"/>
          </p:cNvSpPr>
          <p:nvPr/>
        </p:nvSpPr>
        <p:spPr bwMode="auto">
          <a:xfrm>
            <a:off x="1419213" y="6091766"/>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 name="Line 8">
            <a:extLst>
              <a:ext uri="{FF2B5EF4-FFF2-40B4-BE49-F238E27FC236}">
                <a16:creationId xmlns:a16="http://schemas.microsoft.com/office/drawing/2014/main" id="{6A758E02-C534-4116-9EA3-B245AA93D5A2}"/>
              </a:ext>
            </a:extLst>
          </p:cNvPr>
          <p:cNvSpPr>
            <a:spLocks noChangeShapeType="1"/>
          </p:cNvSpPr>
          <p:nvPr/>
        </p:nvSpPr>
        <p:spPr bwMode="auto">
          <a:xfrm>
            <a:off x="1423976" y="602747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 name="Line 9">
            <a:extLst>
              <a:ext uri="{FF2B5EF4-FFF2-40B4-BE49-F238E27FC236}">
                <a16:creationId xmlns:a16="http://schemas.microsoft.com/office/drawing/2014/main" id="{9746AAAD-EE9F-4E44-872B-B29A3209073D}"/>
              </a:ext>
            </a:extLst>
          </p:cNvPr>
          <p:cNvSpPr>
            <a:spLocks noChangeShapeType="1"/>
          </p:cNvSpPr>
          <p:nvPr/>
        </p:nvSpPr>
        <p:spPr bwMode="auto">
          <a:xfrm>
            <a:off x="1419213" y="5953653"/>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Line 10">
            <a:extLst>
              <a:ext uri="{FF2B5EF4-FFF2-40B4-BE49-F238E27FC236}">
                <a16:creationId xmlns:a16="http://schemas.microsoft.com/office/drawing/2014/main" id="{4ABAFB25-760A-47C6-9A47-D0D6773DF609}"/>
              </a:ext>
            </a:extLst>
          </p:cNvPr>
          <p:cNvSpPr>
            <a:spLocks noChangeShapeType="1"/>
          </p:cNvSpPr>
          <p:nvPr/>
        </p:nvSpPr>
        <p:spPr bwMode="auto">
          <a:xfrm>
            <a:off x="1409688" y="5885787"/>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Line 11">
            <a:extLst>
              <a:ext uri="{FF2B5EF4-FFF2-40B4-BE49-F238E27FC236}">
                <a16:creationId xmlns:a16="http://schemas.microsoft.com/office/drawing/2014/main" id="{778558FD-3304-4956-93B4-CC4E463B97B2}"/>
              </a:ext>
            </a:extLst>
          </p:cNvPr>
          <p:cNvSpPr>
            <a:spLocks noChangeShapeType="1"/>
          </p:cNvSpPr>
          <p:nvPr/>
        </p:nvSpPr>
        <p:spPr bwMode="auto">
          <a:xfrm>
            <a:off x="1423976" y="581792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 name="Line 12">
            <a:extLst>
              <a:ext uri="{FF2B5EF4-FFF2-40B4-BE49-F238E27FC236}">
                <a16:creationId xmlns:a16="http://schemas.microsoft.com/office/drawing/2014/main" id="{B19B1F9E-A12E-4509-9F81-E68F427C7AC1}"/>
              </a:ext>
            </a:extLst>
          </p:cNvPr>
          <p:cNvSpPr>
            <a:spLocks noChangeShapeType="1"/>
          </p:cNvSpPr>
          <p:nvPr/>
        </p:nvSpPr>
        <p:spPr bwMode="auto">
          <a:xfrm>
            <a:off x="1423976" y="5744103"/>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 name="Line 13">
            <a:extLst>
              <a:ext uri="{FF2B5EF4-FFF2-40B4-BE49-F238E27FC236}">
                <a16:creationId xmlns:a16="http://schemas.microsoft.com/office/drawing/2014/main" id="{0E4BB775-8C40-4FCD-8074-2631FB43214F}"/>
              </a:ext>
            </a:extLst>
          </p:cNvPr>
          <p:cNvSpPr>
            <a:spLocks noChangeShapeType="1"/>
          </p:cNvSpPr>
          <p:nvPr/>
        </p:nvSpPr>
        <p:spPr bwMode="auto">
          <a:xfrm>
            <a:off x="1419213" y="5670284"/>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 name="Line 14">
            <a:extLst>
              <a:ext uri="{FF2B5EF4-FFF2-40B4-BE49-F238E27FC236}">
                <a16:creationId xmlns:a16="http://schemas.microsoft.com/office/drawing/2014/main" id="{4A03BC51-09CC-4A58-88FA-F169B7EDFE85}"/>
              </a:ext>
            </a:extLst>
          </p:cNvPr>
          <p:cNvSpPr>
            <a:spLocks noChangeShapeType="1"/>
          </p:cNvSpPr>
          <p:nvPr/>
        </p:nvSpPr>
        <p:spPr bwMode="auto">
          <a:xfrm>
            <a:off x="1419213" y="5602418"/>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 name="Line 15">
            <a:extLst>
              <a:ext uri="{FF2B5EF4-FFF2-40B4-BE49-F238E27FC236}">
                <a16:creationId xmlns:a16="http://schemas.microsoft.com/office/drawing/2014/main" id="{0AA519FC-5E0A-449D-86B6-4B9F44242081}"/>
              </a:ext>
            </a:extLst>
          </p:cNvPr>
          <p:cNvSpPr>
            <a:spLocks noChangeShapeType="1"/>
          </p:cNvSpPr>
          <p:nvPr/>
        </p:nvSpPr>
        <p:spPr bwMode="auto">
          <a:xfrm>
            <a:off x="1423976" y="5534553"/>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8" name="Line 16">
            <a:extLst>
              <a:ext uri="{FF2B5EF4-FFF2-40B4-BE49-F238E27FC236}">
                <a16:creationId xmlns:a16="http://schemas.microsoft.com/office/drawing/2014/main" id="{66FA81BA-788B-4A5F-B6AB-4E3C32820B7A}"/>
              </a:ext>
            </a:extLst>
          </p:cNvPr>
          <p:cNvSpPr>
            <a:spLocks noChangeShapeType="1"/>
          </p:cNvSpPr>
          <p:nvPr/>
        </p:nvSpPr>
        <p:spPr bwMode="auto">
          <a:xfrm>
            <a:off x="1411276" y="5470259"/>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9" name="Line 17">
            <a:extLst>
              <a:ext uri="{FF2B5EF4-FFF2-40B4-BE49-F238E27FC236}">
                <a16:creationId xmlns:a16="http://schemas.microsoft.com/office/drawing/2014/main" id="{A45A109D-7873-4713-81CC-9621C88682D5}"/>
              </a:ext>
            </a:extLst>
          </p:cNvPr>
          <p:cNvSpPr>
            <a:spLocks noChangeShapeType="1"/>
          </p:cNvSpPr>
          <p:nvPr/>
        </p:nvSpPr>
        <p:spPr bwMode="auto">
          <a:xfrm>
            <a:off x="1423976" y="5396441"/>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0" name="Line 18">
            <a:extLst>
              <a:ext uri="{FF2B5EF4-FFF2-40B4-BE49-F238E27FC236}">
                <a16:creationId xmlns:a16="http://schemas.microsoft.com/office/drawing/2014/main" id="{68969C41-2306-437B-A2CC-655326D551FF}"/>
              </a:ext>
            </a:extLst>
          </p:cNvPr>
          <p:cNvSpPr>
            <a:spLocks noChangeShapeType="1"/>
          </p:cNvSpPr>
          <p:nvPr/>
        </p:nvSpPr>
        <p:spPr bwMode="auto">
          <a:xfrm>
            <a:off x="1414451" y="5328575"/>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1" name="Line 19">
            <a:extLst>
              <a:ext uri="{FF2B5EF4-FFF2-40B4-BE49-F238E27FC236}">
                <a16:creationId xmlns:a16="http://schemas.microsoft.com/office/drawing/2014/main" id="{AE271665-6E7C-45E3-8EB8-8EE112878E0A}"/>
              </a:ext>
            </a:extLst>
          </p:cNvPr>
          <p:cNvSpPr>
            <a:spLocks noChangeShapeType="1"/>
          </p:cNvSpPr>
          <p:nvPr/>
        </p:nvSpPr>
        <p:spPr bwMode="auto">
          <a:xfrm>
            <a:off x="1428738" y="5260709"/>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 name="Line 20">
            <a:extLst>
              <a:ext uri="{FF2B5EF4-FFF2-40B4-BE49-F238E27FC236}">
                <a16:creationId xmlns:a16="http://schemas.microsoft.com/office/drawing/2014/main" id="{1FB8CB2F-FEE5-493C-AFD3-CD538FCD7192}"/>
              </a:ext>
            </a:extLst>
          </p:cNvPr>
          <p:cNvSpPr>
            <a:spLocks noChangeShapeType="1"/>
          </p:cNvSpPr>
          <p:nvPr/>
        </p:nvSpPr>
        <p:spPr bwMode="auto">
          <a:xfrm>
            <a:off x="1423976" y="5183318"/>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 name="Line 21">
            <a:extLst>
              <a:ext uri="{FF2B5EF4-FFF2-40B4-BE49-F238E27FC236}">
                <a16:creationId xmlns:a16="http://schemas.microsoft.com/office/drawing/2014/main" id="{6CE170BE-65E8-49F0-8430-737522B340B4}"/>
              </a:ext>
            </a:extLst>
          </p:cNvPr>
          <p:cNvSpPr>
            <a:spLocks noChangeShapeType="1"/>
          </p:cNvSpPr>
          <p:nvPr/>
        </p:nvSpPr>
        <p:spPr bwMode="auto">
          <a:xfrm>
            <a:off x="1428738" y="5109500"/>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 name="Line 22">
            <a:extLst>
              <a:ext uri="{FF2B5EF4-FFF2-40B4-BE49-F238E27FC236}">
                <a16:creationId xmlns:a16="http://schemas.microsoft.com/office/drawing/2014/main" id="{BF2C306A-BC3D-47F5-BF7F-DE5450175944}"/>
              </a:ext>
            </a:extLst>
          </p:cNvPr>
          <p:cNvSpPr>
            <a:spLocks noChangeShapeType="1"/>
          </p:cNvSpPr>
          <p:nvPr/>
        </p:nvSpPr>
        <p:spPr bwMode="auto">
          <a:xfrm>
            <a:off x="1428738" y="5041634"/>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 name="Line 23">
            <a:extLst>
              <a:ext uri="{FF2B5EF4-FFF2-40B4-BE49-F238E27FC236}">
                <a16:creationId xmlns:a16="http://schemas.microsoft.com/office/drawing/2014/main" id="{8EE88B4F-A6D1-4DF3-99AF-15E89A320C97}"/>
              </a:ext>
            </a:extLst>
          </p:cNvPr>
          <p:cNvSpPr>
            <a:spLocks noChangeShapeType="1"/>
          </p:cNvSpPr>
          <p:nvPr/>
        </p:nvSpPr>
        <p:spPr bwMode="auto">
          <a:xfrm>
            <a:off x="1423976" y="4973768"/>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6" name="Line 24">
            <a:extLst>
              <a:ext uri="{FF2B5EF4-FFF2-40B4-BE49-F238E27FC236}">
                <a16:creationId xmlns:a16="http://schemas.microsoft.com/office/drawing/2014/main" id="{E28AD999-ACCD-4676-AA2B-C5EE871D657A}"/>
              </a:ext>
            </a:extLst>
          </p:cNvPr>
          <p:cNvSpPr>
            <a:spLocks noChangeShapeType="1"/>
          </p:cNvSpPr>
          <p:nvPr/>
        </p:nvSpPr>
        <p:spPr bwMode="auto">
          <a:xfrm>
            <a:off x="1428738" y="4909475"/>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7" name="Line 25">
            <a:extLst>
              <a:ext uri="{FF2B5EF4-FFF2-40B4-BE49-F238E27FC236}">
                <a16:creationId xmlns:a16="http://schemas.microsoft.com/office/drawing/2014/main" id="{C329EBDA-6976-437A-9B4F-BDAD5F5CCC39}"/>
              </a:ext>
            </a:extLst>
          </p:cNvPr>
          <p:cNvSpPr>
            <a:spLocks noChangeShapeType="1"/>
          </p:cNvSpPr>
          <p:nvPr/>
        </p:nvSpPr>
        <p:spPr bwMode="auto">
          <a:xfrm>
            <a:off x="1423976" y="4835656"/>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 name="Line 26">
            <a:extLst>
              <a:ext uri="{FF2B5EF4-FFF2-40B4-BE49-F238E27FC236}">
                <a16:creationId xmlns:a16="http://schemas.microsoft.com/office/drawing/2014/main" id="{09389EEB-8A44-41FA-BE51-B176079929D3}"/>
              </a:ext>
            </a:extLst>
          </p:cNvPr>
          <p:cNvSpPr>
            <a:spLocks noChangeShapeType="1"/>
          </p:cNvSpPr>
          <p:nvPr/>
        </p:nvSpPr>
        <p:spPr bwMode="auto">
          <a:xfrm>
            <a:off x="1414451" y="4767791"/>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 name="Line 27">
            <a:extLst>
              <a:ext uri="{FF2B5EF4-FFF2-40B4-BE49-F238E27FC236}">
                <a16:creationId xmlns:a16="http://schemas.microsoft.com/office/drawing/2014/main" id="{477FAD00-059A-419B-98C2-91567F106BC0}"/>
              </a:ext>
            </a:extLst>
          </p:cNvPr>
          <p:cNvSpPr>
            <a:spLocks noChangeShapeType="1"/>
          </p:cNvSpPr>
          <p:nvPr/>
        </p:nvSpPr>
        <p:spPr bwMode="auto">
          <a:xfrm>
            <a:off x="1419213" y="4699925"/>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 name="Line 28">
            <a:extLst>
              <a:ext uri="{FF2B5EF4-FFF2-40B4-BE49-F238E27FC236}">
                <a16:creationId xmlns:a16="http://schemas.microsoft.com/office/drawing/2014/main" id="{5C1DD7C0-24D0-45C0-B87B-466FD44A2CA1}"/>
              </a:ext>
            </a:extLst>
          </p:cNvPr>
          <p:cNvSpPr>
            <a:spLocks noChangeShapeType="1"/>
          </p:cNvSpPr>
          <p:nvPr/>
        </p:nvSpPr>
        <p:spPr bwMode="auto">
          <a:xfrm>
            <a:off x="1411276" y="4633250"/>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 name="Line 29">
            <a:extLst>
              <a:ext uri="{FF2B5EF4-FFF2-40B4-BE49-F238E27FC236}">
                <a16:creationId xmlns:a16="http://schemas.microsoft.com/office/drawing/2014/main" id="{9F4E770C-D316-441B-AD47-6114EE7D0227}"/>
              </a:ext>
            </a:extLst>
          </p:cNvPr>
          <p:cNvSpPr>
            <a:spLocks noChangeShapeType="1"/>
          </p:cNvSpPr>
          <p:nvPr/>
        </p:nvSpPr>
        <p:spPr bwMode="auto">
          <a:xfrm>
            <a:off x="1423976" y="4552287"/>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 name="Line 30">
            <a:extLst>
              <a:ext uri="{FF2B5EF4-FFF2-40B4-BE49-F238E27FC236}">
                <a16:creationId xmlns:a16="http://schemas.microsoft.com/office/drawing/2014/main" id="{47EC578F-EF2A-43E6-8FF4-44C11AB058AE}"/>
              </a:ext>
            </a:extLst>
          </p:cNvPr>
          <p:cNvSpPr>
            <a:spLocks noChangeShapeType="1"/>
          </p:cNvSpPr>
          <p:nvPr/>
        </p:nvSpPr>
        <p:spPr bwMode="auto">
          <a:xfrm>
            <a:off x="1423976" y="448442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3" name="Line 31">
            <a:extLst>
              <a:ext uri="{FF2B5EF4-FFF2-40B4-BE49-F238E27FC236}">
                <a16:creationId xmlns:a16="http://schemas.microsoft.com/office/drawing/2014/main" id="{5DEA6059-00BD-4C9C-AACF-DCFE526BBE9F}"/>
              </a:ext>
            </a:extLst>
          </p:cNvPr>
          <p:cNvSpPr>
            <a:spLocks noChangeShapeType="1"/>
          </p:cNvSpPr>
          <p:nvPr/>
        </p:nvSpPr>
        <p:spPr bwMode="auto">
          <a:xfrm>
            <a:off x="1428738" y="4416556"/>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 name="Line 32">
            <a:extLst>
              <a:ext uri="{FF2B5EF4-FFF2-40B4-BE49-F238E27FC236}">
                <a16:creationId xmlns:a16="http://schemas.microsoft.com/office/drawing/2014/main" id="{322B4512-2B41-4863-BBE1-995B9E3B3476}"/>
              </a:ext>
            </a:extLst>
          </p:cNvPr>
          <p:cNvSpPr>
            <a:spLocks noChangeShapeType="1"/>
          </p:cNvSpPr>
          <p:nvPr/>
        </p:nvSpPr>
        <p:spPr bwMode="auto">
          <a:xfrm>
            <a:off x="1416038" y="435226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5" name="Line 33">
            <a:extLst>
              <a:ext uri="{FF2B5EF4-FFF2-40B4-BE49-F238E27FC236}">
                <a16:creationId xmlns:a16="http://schemas.microsoft.com/office/drawing/2014/main" id="{D0C3415E-7983-4141-BE06-13A167140932}"/>
              </a:ext>
            </a:extLst>
          </p:cNvPr>
          <p:cNvSpPr>
            <a:spLocks noChangeShapeType="1"/>
          </p:cNvSpPr>
          <p:nvPr/>
        </p:nvSpPr>
        <p:spPr bwMode="auto">
          <a:xfrm>
            <a:off x="1420801" y="4278443"/>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 name="Line 34">
            <a:extLst>
              <a:ext uri="{FF2B5EF4-FFF2-40B4-BE49-F238E27FC236}">
                <a16:creationId xmlns:a16="http://schemas.microsoft.com/office/drawing/2014/main" id="{6B863822-EC8F-48A4-9FE0-6AC62C0173DE}"/>
              </a:ext>
            </a:extLst>
          </p:cNvPr>
          <p:cNvSpPr>
            <a:spLocks noChangeShapeType="1"/>
          </p:cNvSpPr>
          <p:nvPr/>
        </p:nvSpPr>
        <p:spPr bwMode="auto">
          <a:xfrm>
            <a:off x="1419213" y="4210578"/>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7" name="Line 35">
            <a:extLst>
              <a:ext uri="{FF2B5EF4-FFF2-40B4-BE49-F238E27FC236}">
                <a16:creationId xmlns:a16="http://schemas.microsoft.com/office/drawing/2014/main" id="{11E857D2-F745-49AF-8F98-57625BF7D670}"/>
              </a:ext>
            </a:extLst>
          </p:cNvPr>
          <p:cNvSpPr>
            <a:spLocks noChangeShapeType="1"/>
          </p:cNvSpPr>
          <p:nvPr/>
        </p:nvSpPr>
        <p:spPr bwMode="auto">
          <a:xfrm>
            <a:off x="1423976" y="414271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 name="Line 36">
            <a:extLst>
              <a:ext uri="{FF2B5EF4-FFF2-40B4-BE49-F238E27FC236}">
                <a16:creationId xmlns:a16="http://schemas.microsoft.com/office/drawing/2014/main" id="{CB85F5F6-B97F-499B-A7A4-57FEACAE2CC5}"/>
              </a:ext>
            </a:extLst>
          </p:cNvPr>
          <p:cNvSpPr>
            <a:spLocks noChangeShapeType="1"/>
          </p:cNvSpPr>
          <p:nvPr/>
        </p:nvSpPr>
        <p:spPr bwMode="auto">
          <a:xfrm>
            <a:off x="1419213" y="408437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9" name="Line 37">
            <a:extLst>
              <a:ext uri="{FF2B5EF4-FFF2-40B4-BE49-F238E27FC236}">
                <a16:creationId xmlns:a16="http://schemas.microsoft.com/office/drawing/2014/main" id="{62CD196E-140F-4660-80BE-34877EC4A154}"/>
              </a:ext>
            </a:extLst>
          </p:cNvPr>
          <p:cNvSpPr>
            <a:spLocks noChangeShapeType="1"/>
          </p:cNvSpPr>
          <p:nvPr/>
        </p:nvSpPr>
        <p:spPr bwMode="auto">
          <a:xfrm>
            <a:off x="1419213" y="4016506"/>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0" name="Line 38">
            <a:extLst>
              <a:ext uri="{FF2B5EF4-FFF2-40B4-BE49-F238E27FC236}">
                <a16:creationId xmlns:a16="http://schemas.microsoft.com/office/drawing/2014/main" id="{A2779C06-76EA-4BF9-99C9-24974B0C62F8}"/>
              </a:ext>
            </a:extLst>
          </p:cNvPr>
          <p:cNvSpPr>
            <a:spLocks noChangeShapeType="1"/>
          </p:cNvSpPr>
          <p:nvPr/>
        </p:nvSpPr>
        <p:spPr bwMode="auto">
          <a:xfrm>
            <a:off x="1423976" y="3948641"/>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1" name="Line 39">
            <a:extLst>
              <a:ext uri="{FF2B5EF4-FFF2-40B4-BE49-F238E27FC236}">
                <a16:creationId xmlns:a16="http://schemas.microsoft.com/office/drawing/2014/main" id="{C39C11C0-F56F-4001-BAA4-F3E49CBBF99D}"/>
              </a:ext>
            </a:extLst>
          </p:cNvPr>
          <p:cNvSpPr>
            <a:spLocks noChangeShapeType="1"/>
          </p:cNvSpPr>
          <p:nvPr/>
        </p:nvSpPr>
        <p:spPr bwMode="auto">
          <a:xfrm>
            <a:off x="1411276" y="3884347"/>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2" name="Line 40">
            <a:extLst>
              <a:ext uri="{FF2B5EF4-FFF2-40B4-BE49-F238E27FC236}">
                <a16:creationId xmlns:a16="http://schemas.microsoft.com/office/drawing/2014/main" id="{05DB4880-3D2F-48D0-B513-83C35431B9B1}"/>
              </a:ext>
            </a:extLst>
          </p:cNvPr>
          <p:cNvSpPr>
            <a:spLocks noChangeShapeType="1"/>
          </p:cNvSpPr>
          <p:nvPr/>
        </p:nvSpPr>
        <p:spPr bwMode="auto">
          <a:xfrm>
            <a:off x="1423976" y="3810528"/>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3" name="Line 41">
            <a:extLst>
              <a:ext uri="{FF2B5EF4-FFF2-40B4-BE49-F238E27FC236}">
                <a16:creationId xmlns:a16="http://schemas.microsoft.com/office/drawing/2014/main" id="{7C8E9735-3563-4CBB-AFC2-86B0157E6A23}"/>
              </a:ext>
            </a:extLst>
          </p:cNvPr>
          <p:cNvSpPr>
            <a:spLocks noChangeShapeType="1"/>
          </p:cNvSpPr>
          <p:nvPr/>
        </p:nvSpPr>
        <p:spPr bwMode="auto">
          <a:xfrm>
            <a:off x="1414451" y="374266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4" name="Line 42">
            <a:extLst>
              <a:ext uri="{FF2B5EF4-FFF2-40B4-BE49-F238E27FC236}">
                <a16:creationId xmlns:a16="http://schemas.microsoft.com/office/drawing/2014/main" id="{5B67DE2B-5456-4400-8251-F6DEB5E94ACC}"/>
              </a:ext>
            </a:extLst>
          </p:cNvPr>
          <p:cNvSpPr>
            <a:spLocks noChangeShapeType="1"/>
          </p:cNvSpPr>
          <p:nvPr/>
        </p:nvSpPr>
        <p:spPr bwMode="auto">
          <a:xfrm>
            <a:off x="1428738" y="3674797"/>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5" name="Line 43">
            <a:extLst>
              <a:ext uri="{FF2B5EF4-FFF2-40B4-BE49-F238E27FC236}">
                <a16:creationId xmlns:a16="http://schemas.microsoft.com/office/drawing/2014/main" id="{0F9E87D8-DB67-4695-A653-4C98D567C49B}"/>
              </a:ext>
            </a:extLst>
          </p:cNvPr>
          <p:cNvSpPr>
            <a:spLocks noChangeShapeType="1"/>
          </p:cNvSpPr>
          <p:nvPr/>
        </p:nvSpPr>
        <p:spPr bwMode="auto">
          <a:xfrm flipV="1">
            <a:off x="1520813"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6" name="Line 44">
            <a:extLst>
              <a:ext uri="{FF2B5EF4-FFF2-40B4-BE49-F238E27FC236}">
                <a16:creationId xmlns:a16="http://schemas.microsoft.com/office/drawing/2014/main" id="{855400A2-1BD0-4B84-958B-9F3A6DF46232}"/>
              </a:ext>
            </a:extLst>
          </p:cNvPr>
          <p:cNvSpPr>
            <a:spLocks noChangeShapeType="1"/>
          </p:cNvSpPr>
          <p:nvPr/>
        </p:nvSpPr>
        <p:spPr bwMode="auto">
          <a:xfrm flipV="1">
            <a:off x="1617651"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7" name="Line 45">
            <a:extLst>
              <a:ext uri="{FF2B5EF4-FFF2-40B4-BE49-F238E27FC236}">
                <a16:creationId xmlns:a16="http://schemas.microsoft.com/office/drawing/2014/main" id="{AD41F0A9-7BF2-427E-B8EB-AFFBF4A36811}"/>
              </a:ext>
            </a:extLst>
          </p:cNvPr>
          <p:cNvSpPr>
            <a:spLocks noChangeShapeType="1"/>
          </p:cNvSpPr>
          <p:nvPr/>
        </p:nvSpPr>
        <p:spPr bwMode="auto">
          <a:xfrm flipV="1">
            <a:off x="1719251"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8" name="Line 46">
            <a:extLst>
              <a:ext uri="{FF2B5EF4-FFF2-40B4-BE49-F238E27FC236}">
                <a16:creationId xmlns:a16="http://schemas.microsoft.com/office/drawing/2014/main" id="{7371DF7B-4632-4A96-B0B0-0A3EB70E499E}"/>
              </a:ext>
            </a:extLst>
          </p:cNvPr>
          <p:cNvSpPr>
            <a:spLocks noChangeShapeType="1"/>
          </p:cNvSpPr>
          <p:nvPr/>
        </p:nvSpPr>
        <p:spPr bwMode="auto">
          <a:xfrm flipV="1">
            <a:off x="1808151"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9" name="Line 47">
            <a:extLst>
              <a:ext uri="{FF2B5EF4-FFF2-40B4-BE49-F238E27FC236}">
                <a16:creationId xmlns:a16="http://schemas.microsoft.com/office/drawing/2014/main" id="{07B5C415-7E2E-46B5-AE2E-FDF398EB4EAD}"/>
              </a:ext>
            </a:extLst>
          </p:cNvPr>
          <p:cNvSpPr>
            <a:spLocks noChangeShapeType="1"/>
          </p:cNvSpPr>
          <p:nvPr/>
        </p:nvSpPr>
        <p:spPr bwMode="auto">
          <a:xfrm flipV="1">
            <a:off x="1895463"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0" name="Line 48">
            <a:extLst>
              <a:ext uri="{FF2B5EF4-FFF2-40B4-BE49-F238E27FC236}">
                <a16:creationId xmlns:a16="http://schemas.microsoft.com/office/drawing/2014/main" id="{E4EA27F6-1915-43A1-A9DD-53F2992D27B8}"/>
              </a:ext>
            </a:extLst>
          </p:cNvPr>
          <p:cNvSpPr>
            <a:spLocks noChangeShapeType="1"/>
          </p:cNvSpPr>
          <p:nvPr/>
        </p:nvSpPr>
        <p:spPr bwMode="auto">
          <a:xfrm flipV="1">
            <a:off x="1992301" y="3598598"/>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1" name="Line 49">
            <a:extLst>
              <a:ext uri="{FF2B5EF4-FFF2-40B4-BE49-F238E27FC236}">
                <a16:creationId xmlns:a16="http://schemas.microsoft.com/office/drawing/2014/main" id="{668ABA18-C753-413D-9AFC-506440E23715}"/>
              </a:ext>
            </a:extLst>
          </p:cNvPr>
          <p:cNvSpPr>
            <a:spLocks noChangeShapeType="1"/>
          </p:cNvSpPr>
          <p:nvPr/>
        </p:nvSpPr>
        <p:spPr bwMode="auto">
          <a:xfrm flipV="1">
            <a:off x="2093901"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2" name="Line 50">
            <a:extLst>
              <a:ext uri="{FF2B5EF4-FFF2-40B4-BE49-F238E27FC236}">
                <a16:creationId xmlns:a16="http://schemas.microsoft.com/office/drawing/2014/main" id="{4B1BDEA1-7CAD-47F5-AF61-DD19EFA1410B}"/>
              </a:ext>
            </a:extLst>
          </p:cNvPr>
          <p:cNvSpPr>
            <a:spLocks noChangeShapeType="1"/>
          </p:cNvSpPr>
          <p:nvPr/>
        </p:nvSpPr>
        <p:spPr bwMode="auto">
          <a:xfrm flipV="1">
            <a:off x="2182801"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 name="Line 51">
            <a:extLst>
              <a:ext uri="{FF2B5EF4-FFF2-40B4-BE49-F238E27FC236}">
                <a16:creationId xmlns:a16="http://schemas.microsoft.com/office/drawing/2014/main" id="{8BD6376E-71D4-4F42-ACB1-0842CDB71FD8}"/>
              </a:ext>
            </a:extLst>
          </p:cNvPr>
          <p:cNvSpPr>
            <a:spLocks noChangeShapeType="1"/>
          </p:cNvSpPr>
          <p:nvPr/>
        </p:nvSpPr>
        <p:spPr bwMode="auto">
          <a:xfrm flipV="1">
            <a:off x="2273288"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 name="Line 52">
            <a:extLst>
              <a:ext uri="{FF2B5EF4-FFF2-40B4-BE49-F238E27FC236}">
                <a16:creationId xmlns:a16="http://schemas.microsoft.com/office/drawing/2014/main" id="{A792AA0C-26F2-4BF4-A6EB-9CA075AA0673}"/>
              </a:ext>
            </a:extLst>
          </p:cNvPr>
          <p:cNvSpPr>
            <a:spLocks noChangeShapeType="1"/>
          </p:cNvSpPr>
          <p:nvPr/>
        </p:nvSpPr>
        <p:spPr bwMode="auto">
          <a:xfrm flipV="1">
            <a:off x="2370126"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5" name="Line 53">
            <a:extLst>
              <a:ext uri="{FF2B5EF4-FFF2-40B4-BE49-F238E27FC236}">
                <a16:creationId xmlns:a16="http://schemas.microsoft.com/office/drawing/2014/main" id="{D41300A8-5571-4D1C-84CA-A91D0A1AF9DF}"/>
              </a:ext>
            </a:extLst>
          </p:cNvPr>
          <p:cNvSpPr>
            <a:spLocks noChangeShapeType="1"/>
          </p:cNvSpPr>
          <p:nvPr/>
        </p:nvSpPr>
        <p:spPr bwMode="auto">
          <a:xfrm flipV="1">
            <a:off x="2471726"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6" name="Line 54">
            <a:extLst>
              <a:ext uri="{FF2B5EF4-FFF2-40B4-BE49-F238E27FC236}">
                <a16:creationId xmlns:a16="http://schemas.microsoft.com/office/drawing/2014/main" id="{73B61E2C-433C-4B65-9FD1-86C5791DBC16}"/>
              </a:ext>
            </a:extLst>
          </p:cNvPr>
          <p:cNvSpPr>
            <a:spLocks noChangeShapeType="1"/>
          </p:cNvSpPr>
          <p:nvPr/>
        </p:nvSpPr>
        <p:spPr bwMode="auto">
          <a:xfrm flipV="1">
            <a:off x="2560626"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7" name="Line 55">
            <a:extLst>
              <a:ext uri="{FF2B5EF4-FFF2-40B4-BE49-F238E27FC236}">
                <a16:creationId xmlns:a16="http://schemas.microsoft.com/office/drawing/2014/main" id="{79BC6CC7-8CD0-4D3B-ADDF-30704CC5A053}"/>
              </a:ext>
            </a:extLst>
          </p:cNvPr>
          <p:cNvSpPr>
            <a:spLocks noChangeShapeType="1"/>
          </p:cNvSpPr>
          <p:nvPr/>
        </p:nvSpPr>
        <p:spPr bwMode="auto">
          <a:xfrm flipV="1">
            <a:off x="2647938"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8" name="Line 56">
            <a:extLst>
              <a:ext uri="{FF2B5EF4-FFF2-40B4-BE49-F238E27FC236}">
                <a16:creationId xmlns:a16="http://schemas.microsoft.com/office/drawing/2014/main" id="{38A2C040-B0A9-4283-BE18-FAD0EBD106D9}"/>
              </a:ext>
            </a:extLst>
          </p:cNvPr>
          <p:cNvSpPr>
            <a:spLocks noChangeShapeType="1"/>
          </p:cNvSpPr>
          <p:nvPr/>
        </p:nvSpPr>
        <p:spPr bwMode="auto">
          <a:xfrm flipV="1">
            <a:off x="2744776"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 name="Line 57">
            <a:extLst>
              <a:ext uri="{FF2B5EF4-FFF2-40B4-BE49-F238E27FC236}">
                <a16:creationId xmlns:a16="http://schemas.microsoft.com/office/drawing/2014/main" id="{14FB2786-AB98-42CA-8A06-F8E074369F00}"/>
              </a:ext>
            </a:extLst>
          </p:cNvPr>
          <p:cNvSpPr>
            <a:spLocks noChangeShapeType="1"/>
          </p:cNvSpPr>
          <p:nvPr/>
        </p:nvSpPr>
        <p:spPr bwMode="auto">
          <a:xfrm flipV="1">
            <a:off x="2846376"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 name="Line 58">
            <a:extLst>
              <a:ext uri="{FF2B5EF4-FFF2-40B4-BE49-F238E27FC236}">
                <a16:creationId xmlns:a16="http://schemas.microsoft.com/office/drawing/2014/main" id="{5D8F9450-B74B-4BF9-B565-8A0E5B92E277}"/>
              </a:ext>
            </a:extLst>
          </p:cNvPr>
          <p:cNvSpPr>
            <a:spLocks noChangeShapeType="1"/>
          </p:cNvSpPr>
          <p:nvPr/>
        </p:nvSpPr>
        <p:spPr bwMode="auto">
          <a:xfrm flipV="1">
            <a:off x="2935276"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1" name="Line 59">
            <a:extLst>
              <a:ext uri="{FF2B5EF4-FFF2-40B4-BE49-F238E27FC236}">
                <a16:creationId xmlns:a16="http://schemas.microsoft.com/office/drawing/2014/main" id="{8F946B87-2426-46FC-9DB1-25D7DC8B8D5B}"/>
              </a:ext>
            </a:extLst>
          </p:cNvPr>
          <p:cNvSpPr>
            <a:spLocks noChangeShapeType="1"/>
          </p:cNvSpPr>
          <p:nvPr/>
        </p:nvSpPr>
        <p:spPr bwMode="auto">
          <a:xfrm flipV="1">
            <a:off x="3040051"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 name="Line 60">
            <a:extLst>
              <a:ext uri="{FF2B5EF4-FFF2-40B4-BE49-F238E27FC236}">
                <a16:creationId xmlns:a16="http://schemas.microsoft.com/office/drawing/2014/main" id="{0989673C-A3F0-43BD-8DC1-D83335BF8816}"/>
              </a:ext>
            </a:extLst>
          </p:cNvPr>
          <p:cNvSpPr>
            <a:spLocks noChangeShapeType="1"/>
          </p:cNvSpPr>
          <p:nvPr/>
        </p:nvSpPr>
        <p:spPr bwMode="auto">
          <a:xfrm flipV="1">
            <a:off x="3136888"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 name="Line 61">
            <a:extLst>
              <a:ext uri="{FF2B5EF4-FFF2-40B4-BE49-F238E27FC236}">
                <a16:creationId xmlns:a16="http://schemas.microsoft.com/office/drawing/2014/main" id="{3FCFAB48-CF0C-4D91-9CA0-F2ED9E36F093}"/>
              </a:ext>
            </a:extLst>
          </p:cNvPr>
          <p:cNvSpPr>
            <a:spLocks noChangeShapeType="1"/>
          </p:cNvSpPr>
          <p:nvPr/>
        </p:nvSpPr>
        <p:spPr bwMode="auto">
          <a:xfrm flipV="1">
            <a:off x="3238488"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 name="Line 62">
            <a:extLst>
              <a:ext uri="{FF2B5EF4-FFF2-40B4-BE49-F238E27FC236}">
                <a16:creationId xmlns:a16="http://schemas.microsoft.com/office/drawing/2014/main" id="{247EEA80-08ED-41C4-936A-FD95D49D224E}"/>
              </a:ext>
            </a:extLst>
          </p:cNvPr>
          <p:cNvSpPr>
            <a:spLocks noChangeShapeType="1"/>
          </p:cNvSpPr>
          <p:nvPr/>
        </p:nvSpPr>
        <p:spPr bwMode="auto">
          <a:xfrm flipV="1">
            <a:off x="3327388"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 name="Line 63">
            <a:extLst>
              <a:ext uri="{FF2B5EF4-FFF2-40B4-BE49-F238E27FC236}">
                <a16:creationId xmlns:a16="http://schemas.microsoft.com/office/drawing/2014/main" id="{D093655A-7FD9-4D91-B015-6BDF1B760BE8}"/>
              </a:ext>
            </a:extLst>
          </p:cNvPr>
          <p:cNvSpPr>
            <a:spLocks noChangeShapeType="1"/>
          </p:cNvSpPr>
          <p:nvPr/>
        </p:nvSpPr>
        <p:spPr bwMode="auto">
          <a:xfrm flipV="1">
            <a:off x="3414701"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 name="Line 64">
            <a:extLst>
              <a:ext uri="{FF2B5EF4-FFF2-40B4-BE49-F238E27FC236}">
                <a16:creationId xmlns:a16="http://schemas.microsoft.com/office/drawing/2014/main" id="{0C74CEF4-FCD0-47AB-8B97-7F0A22E0B66D}"/>
              </a:ext>
            </a:extLst>
          </p:cNvPr>
          <p:cNvSpPr>
            <a:spLocks noChangeShapeType="1"/>
          </p:cNvSpPr>
          <p:nvPr/>
        </p:nvSpPr>
        <p:spPr bwMode="auto">
          <a:xfrm flipV="1">
            <a:off x="3511538"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7" name="Line 65">
            <a:extLst>
              <a:ext uri="{FF2B5EF4-FFF2-40B4-BE49-F238E27FC236}">
                <a16:creationId xmlns:a16="http://schemas.microsoft.com/office/drawing/2014/main" id="{6375E6BC-785C-4A41-9442-078183132F19}"/>
              </a:ext>
            </a:extLst>
          </p:cNvPr>
          <p:cNvSpPr>
            <a:spLocks noChangeShapeType="1"/>
          </p:cNvSpPr>
          <p:nvPr/>
        </p:nvSpPr>
        <p:spPr bwMode="auto">
          <a:xfrm flipV="1">
            <a:off x="3613138"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 name="Line 66">
            <a:extLst>
              <a:ext uri="{FF2B5EF4-FFF2-40B4-BE49-F238E27FC236}">
                <a16:creationId xmlns:a16="http://schemas.microsoft.com/office/drawing/2014/main" id="{CDDB455F-43D3-43B0-8766-211427D867CC}"/>
              </a:ext>
            </a:extLst>
          </p:cNvPr>
          <p:cNvSpPr>
            <a:spLocks noChangeShapeType="1"/>
          </p:cNvSpPr>
          <p:nvPr/>
        </p:nvSpPr>
        <p:spPr bwMode="auto">
          <a:xfrm flipV="1">
            <a:off x="3702038"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 name="Line 67">
            <a:extLst>
              <a:ext uri="{FF2B5EF4-FFF2-40B4-BE49-F238E27FC236}">
                <a16:creationId xmlns:a16="http://schemas.microsoft.com/office/drawing/2014/main" id="{DF8ED58B-B764-4B59-89EF-E3F096DA39C0}"/>
              </a:ext>
            </a:extLst>
          </p:cNvPr>
          <p:cNvSpPr>
            <a:spLocks noChangeShapeType="1"/>
          </p:cNvSpPr>
          <p:nvPr/>
        </p:nvSpPr>
        <p:spPr bwMode="auto">
          <a:xfrm flipV="1">
            <a:off x="3792526"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0" name="Line 68">
            <a:extLst>
              <a:ext uri="{FF2B5EF4-FFF2-40B4-BE49-F238E27FC236}">
                <a16:creationId xmlns:a16="http://schemas.microsoft.com/office/drawing/2014/main" id="{274776C9-0CED-4A7E-8FF1-74C88061D6C4}"/>
              </a:ext>
            </a:extLst>
          </p:cNvPr>
          <p:cNvSpPr>
            <a:spLocks noChangeShapeType="1"/>
          </p:cNvSpPr>
          <p:nvPr/>
        </p:nvSpPr>
        <p:spPr bwMode="auto">
          <a:xfrm flipV="1">
            <a:off x="3889363"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 name="Line 69">
            <a:extLst>
              <a:ext uri="{FF2B5EF4-FFF2-40B4-BE49-F238E27FC236}">
                <a16:creationId xmlns:a16="http://schemas.microsoft.com/office/drawing/2014/main" id="{FE8B6A94-0FFF-4CAD-B70A-5C9931C27162}"/>
              </a:ext>
            </a:extLst>
          </p:cNvPr>
          <p:cNvSpPr>
            <a:spLocks noChangeShapeType="1"/>
          </p:cNvSpPr>
          <p:nvPr/>
        </p:nvSpPr>
        <p:spPr bwMode="auto">
          <a:xfrm flipV="1">
            <a:off x="3990963" y="3580737"/>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 name="Line 70">
            <a:extLst>
              <a:ext uri="{FF2B5EF4-FFF2-40B4-BE49-F238E27FC236}">
                <a16:creationId xmlns:a16="http://schemas.microsoft.com/office/drawing/2014/main" id="{70794836-FEF5-48C3-89E6-449BF0E3D67A}"/>
              </a:ext>
            </a:extLst>
          </p:cNvPr>
          <p:cNvSpPr>
            <a:spLocks noChangeShapeType="1"/>
          </p:cNvSpPr>
          <p:nvPr/>
        </p:nvSpPr>
        <p:spPr bwMode="auto">
          <a:xfrm flipV="1">
            <a:off x="4079863"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3" name="Line 71">
            <a:extLst>
              <a:ext uri="{FF2B5EF4-FFF2-40B4-BE49-F238E27FC236}">
                <a16:creationId xmlns:a16="http://schemas.microsoft.com/office/drawing/2014/main" id="{DE7EB593-DE19-4733-9CB5-D81FB5A9C800}"/>
              </a:ext>
            </a:extLst>
          </p:cNvPr>
          <p:cNvSpPr>
            <a:spLocks noChangeShapeType="1"/>
          </p:cNvSpPr>
          <p:nvPr/>
        </p:nvSpPr>
        <p:spPr bwMode="auto">
          <a:xfrm flipV="1">
            <a:off x="4167176"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 name="Line 72">
            <a:extLst>
              <a:ext uri="{FF2B5EF4-FFF2-40B4-BE49-F238E27FC236}">
                <a16:creationId xmlns:a16="http://schemas.microsoft.com/office/drawing/2014/main" id="{D8E95927-EFC9-4B8F-9EE0-682D4A82F6BA}"/>
              </a:ext>
            </a:extLst>
          </p:cNvPr>
          <p:cNvSpPr>
            <a:spLocks noChangeShapeType="1"/>
          </p:cNvSpPr>
          <p:nvPr/>
        </p:nvSpPr>
        <p:spPr bwMode="auto">
          <a:xfrm flipV="1">
            <a:off x="4264013"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 name="Line 73">
            <a:extLst>
              <a:ext uri="{FF2B5EF4-FFF2-40B4-BE49-F238E27FC236}">
                <a16:creationId xmlns:a16="http://schemas.microsoft.com/office/drawing/2014/main" id="{7FC9FFCA-BFA3-446D-83A5-4603213F5B9A}"/>
              </a:ext>
            </a:extLst>
          </p:cNvPr>
          <p:cNvSpPr>
            <a:spLocks noChangeShapeType="1"/>
          </p:cNvSpPr>
          <p:nvPr/>
        </p:nvSpPr>
        <p:spPr bwMode="auto">
          <a:xfrm flipV="1">
            <a:off x="4365613"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 name="Line 74">
            <a:extLst>
              <a:ext uri="{FF2B5EF4-FFF2-40B4-BE49-F238E27FC236}">
                <a16:creationId xmlns:a16="http://schemas.microsoft.com/office/drawing/2014/main" id="{EBB1DBD8-5F31-4E06-8C27-B579EFB0B25D}"/>
              </a:ext>
            </a:extLst>
          </p:cNvPr>
          <p:cNvSpPr>
            <a:spLocks noChangeShapeType="1"/>
          </p:cNvSpPr>
          <p:nvPr/>
        </p:nvSpPr>
        <p:spPr bwMode="auto">
          <a:xfrm flipV="1">
            <a:off x="4454513"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 name="Line 75">
            <a:extLst>
              <a:ext uri="{FF2B5EF4-FFF2-40B4-BE49-F238E27FC236}">
                <a16:creationId xmlns:a16="http://schemas.microsoft.com/office/drawing/2014/main" id="{1C00A99A-4C97-4CD7-ACF9-668ADD7178C4}"/>
              </a:ext>
            </a:extLst>
          </p:cNvPr>
          <p:cNvSpPr>
            <a:spLocks noChangeShapeType="1"/>
          </p:cNvSpPr>
          <p:nvPr/>
        </p:nvSpPr>
        <p:spPr bwMode="auto">
          <a:xfrm flipV="1">
            <a:off x="4549763"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8" name="Line 76">
            <a:extLst>
              <a:ext uri="{FF2B5EF4-FFF2-40B4-BE49-F238E27FC236}">
                <a16:creationId xmlns:a16="http://schemas.microsoft.com/office/drawing/2014/main" id="{A9CA2049-D674-4414-A577-2434DAB4ED6C}"/>
              </a:ext>
            </a:extLst>
          </p:cNvPr>
          <p:cNvSpPr>
            <a:spLocks noChangeShapeType="1"/>
          </p:cNvSpPr>
          <p:nvPr/>
        </p:nvSpPr>
        <p:spPr bwMode="auto">
          <a:xfrm flipV="1">
            <a:off x="4638663"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9" name="Line 77">
            <a:extLst>
              <a:ext uri="{FF2B5EF4-FFF2-40B4-BE49-F238E27FC236}">
                <a16:creationId xmlns:a16="http://schemas.microsoft.com/office/drawing/2014/main" id="{11BD7013-D105-49CD-8D86-4D448AA70F25}"/>
              </a:ext>
            </a:extLst>
          </p:cNvPr>
          <p:cNvSpPr>
            <a:spLocks noChangeShapeType="1"/>
          </p:cNvSpPr>
          <p:nvPr/>
        </p:nvSpPr>
        <p:spPr bwMode="auto">
          <a:xfrm flipV="1">
            <a:off x="4725976"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0" name="Line 78">
            <a:extLst>
              <a:ext uri="{FF2B5EF4-FFF2-40B4-BE49-F238E27FC236}">
                <a16:creationId xmlns:a16="http://schemas.microsoft.com/office/drawing/2014/main" id="{EB38242A-3715-42BE-A962-C47E92E0ADF9}"/>
              </a:ext>
            </a:extLst>
          </p:cNvPr>
          <p:cNvSpPr>
            <a:spLocks noChangeShapeType="1"/>
          </p:cNvSpPr>
          <p:nvPr/>
        </p:nvSpPr>
        <p:spPr bwMode="auto">
          <a:xfrm flipV="1">
            <a:off x="4822813"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 name="Line 79">
            <a:extLst>
              <a:ext uri="{FF2B5EF4-FFF2-40B4-BE49-F238E27FC236}">
                <a16:creationId xmlns:a16="http://schemas.microsoft.com/office/drawing/2014/main" id="{6A720BA9-B213-4D59-92C0-52FCE87ED732}"/>
              </a:ext>
            </a:extLst>
          </p:cNvPr>
          <p:cNvSpPr>
            <a:spLocks noChangeShapeType="1"/>
          </p:cNvSpPr>
          <p:nvPr/>
        </p:nvSpPr>
        <p:spPr bwMode="auto">
          <a:xfrm flipV="1">
            <a:off x="4924413"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 name="Line 80">
            <a:extLst>
              <a:ext uri="{FF2B5EF4-FFF2-40B4-BE49-F238E27FC236}">
                <a16:creationId xmlns:a16="http://schemas.microsoft.com/office/drawing/2014/main" id="{955CF147-AB79-4539-A102-2D0134BFCAF9}"/>
              </a:ext>
            </a:extLst>
          </p:cNvPr>
          <p:cNvSpPr>
            <a:spLocks noChangeShapeType="1"/>
          </p:cNvSpPr>
          <p:nvPr/>
        </p:nvSpPr>
        <p:spPr bwMode="auto">
          <a:xfrm flipV="1">
            <a:off x="5013313"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3" name="Line 81">
            <a:extLst>
              <a:ext uri="{FF2B5EF4-FFF2-40B4-BE49-F238E27FC236}">
                <a16:creationId xmlns:a16="http://schemas.microsoft.com/office/drawing/2014/main" id="{E9514E00-CC03-48CA-9EF6-36866B47AEDD}"/>
              </a:ext>
            </a:extLst>
          </p:cNvPr>
          <p:cNvSpPr>
            <a:spLocks noChangeShapeType="1"/>
          </p:cNvSpPr>
          <p:nvPr/>
        </p:nvSpPr>
        <p:spPr bwMode="auto">
          <a:xfrm flipV="1">
            <a:off x="5119676"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 name="Freeform 82">
            <a:extLst>
              <a:ext uri="{FF2B5EF4-FFF2-40B4-BE49-F238E27FC236}">
                <a16:creationId xmlns:a16="http://schemas.microsoft.com/office/drawing/2014/main" id="{BDA90D87-50D3-4E39-9CBF-8B61DEDFE814}"/>
              </a:ext>
            </a:extLst>
          </p:cNvPr>
          <p:cNvSpPr>
            <a:spLocks/>
          </p:cNvSpPr>
          <p:nvPr/>
        </p:nvSpPr>
        <p:spPr bwMode="auto">
          <a:xfrm flipH="1" flipV="1">
            <a:off x="1409688" y="3571212"/>
            <a:ext cx="3810000" cy="2819400"/>
          </a:xfrm>
          <a:custGeom>
            <a:avLst/>
            <a:gdLst>
              <a:gd name="T0" fmla="*/ 0 w 2333"/>
              <a:gd name="T1" fmla="*/ 2147483647 h 2275"/>
              <a:gd name="T2" fmla="*/ 2147483647 w 2333"/>
              <a:gd name="T3" fmla="*/ 2147483647 h 2275"/>
              <a:gd name="T4" fmla="*/ 2147483647 w 2333"/>
              <a:gd name="T5" fmla="*/ 2147483647 h 2275"/>
              <a:gd name="T6" fmla="*/ 2147483647 w 2333"/>
              <a:gd name="T7" fmla="*/ 2147483647 h 2275"/>
              <a:gd name="T8" fmla="*/ 2147483647 w 2333"/>
              <a:gd name="T9" fmla="*/ 2147483647 h 2275"/>
              <a:gd name="T10" fmla="*/ 2147483647 w 2333"/>
              <a:gd name="T11" fmla="*/ 2147483647 h 2275"/>
              <a:gd name="T12" fmla="*/ 2147483647 w 2333"/>
              <a:gd name="T13" fmla="*/ 2147483647 h 2275"/>
              <a:gd name="T14" fmla="*/ 2147483647 w 2333"/>
              <a:gd name="T15" fmla="*/ 2147483647 h 2275"/>
              <a:gd name="T16" fmla="*/ 2147483647 w 2333"/>
              <a:gd name="T17" fmla="*/ 2147483647 h 2275"/>
              <a:gd name="T18" fmla="*/ 2147483647 w 2333"/>
              <a:gd name="T19" fmla="*/ 2147483647 h 2275"/>
              <a:gd name="T20" fmla="*/ 2147483647 w 2333"/>
              <a:gd name="T21" fmla="*/ 2147483647 h 2275"/>
              <a:gd name="T22" fmla="*/ 2147483647 w 2333"/>
              <a:gd name="T23" fmla="*/ 2147483647 h 2275"/>
              <a:gd name="T24" fmla="*/ 2147483647 w 2333"/>
              <a:gd name="T25" fmla="*/ 2147483647 h 2275"/>
              <a:gd name="T26" fmla="*/ 2147483647 w 2333"/>
              <a:gd name="T27" fmla="*/ 2147483647 h 2275"/>
              <a:gd name="T28" fmla="*/ 2147483647 w 2333"/>
              <a:gd name="T29" fmla="*/ 2147483647 h 2275"/>
              <a:gd name="T30" fmla="*/ 2147483647 w 2333"/>
              <a:gd name="T31" fmla="*/ 2147483647 h 2275"/>
              <a:gd name="T32" fmla="*/ 2147483647 w 2333"/>
              <a:gd name="T33" fmla="*/ 2147483647 h 2275"/>
              <a:gd name="T34" fmla="*/ 2147483647 w 2333"/>
              <a:gd name="T35" fmla="*/ 2147483647 h 2275"/>
              <a:gd name="T36" fmla="*/ 2147483647 w 2333"/>
              <a:gd name="T37" fmla="*/ 2147483647 h 2275"/>
              <a:gd name="T38" fmla="*/ 2147483647 w 2333"/>
              <a:gd name="T39" fmla="*/ 0 h 22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333"/>
              <a:gd name="T61" fmla="*/ 0 h 2275"/>
              <a:gd name="T62" fmla="*/ 2333 w 2333"/>
              <a:gd name="T63" fmla="*/ 2275 h 22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333" h="2275">
                <a:moveTo>
                  <a:pt x="0" y="2275"/>
                </a:moveTo>
                <a:lnTo>
                  <a:pt x="52" y="2211"/>
                </a:lnTo>
                <a:lnTo>
                  <a:pt x="116" y="2153"/>
                </a:lnTo>
                <a:lnTo>
                  <a:pt x="122" y="2089"/>
                </a:lnTo>
                <a:lnTo>
                  <a:pt x="180" y="2042"/>
                </a:lnTo>
                <a:lnTo>
                  <a:pt x="425" y="1803"/>
                </a:lnTo>
                <a:lnTo>
                  <a:pt x="588" y="1803"/>
                </a:lnTo>
                <a:lnTo>
                  <a:pt x="774" y="1629"/>
                </a:lnTo>
                <a:lnTo>
                  <a:pt x="774" y="1571"/>
                </a:lnTo>
                <a:lnTo>
                  <a:pt x="1076" y="1274"/>
                </a:lnTo>
                <a:lnTo>
                  <a:pt x="1076" y="1210"/>
                </a:lnTo>
                <a:lnTo>
                  <a:pt x="1489" y="809"/>
                </a:lnTo>
                <a:lnTo>
                  <a:pt x="1792" y="809"/>
                </a:lnTo>
                <a:lnTo>
                  <a:pt x="1966" y="640"/>
                </a:lnTo>
                <a:lnTo>
                  <a:pt x="1966" y="570"/>
                </a:lnTo>
                <a:lnTo>
                  <a:pt x="2077" y="454"/>
                </a:lnTo>
                <a:lnTo>
                  <a:pt x="2077" y="355"/>
                </a:lnTo>
                <a:lnTo>
                  <a:pt x="2263" y="180"/>
                </a:lnTo>
                <a:lnTo>
                  <a:pt x="2263" y="75"/>
                </a:lnTo>
                <a:lnTo>
                  <a:pt x="2333" y="0"/>
                </a:lnTo>
              </a:path>
            </a:pathLst>
          </a:custGeom>
          <a:noFill/>
          <a:ln w="38100">
            <a:solidFill>
              <a:srgbClr val="000066"/>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85" name="Text Box 83">
                <a:extLst>
                  <a:ext uri="{FF2B5EF4-FFF2-40B4-BE49-F238E27FC236}">
                    <a16:creationId xmlns:a16="http://schemas.microsoft.com/office/drawing/2014/main" id="{5FFBB1E0-933B-4F83-8C4F-9163F7191C8D}"/>
                  </a:ext>
                </a:extLst>
              </p:cNvPr>
              <p:cNvSpPr txBox="1">
                <a:spLocks noChangeArrowheads="1"/>
              </p:cNvSpPr>
              <p:nvPr/>
            </p:nvSpPr>
            <p:spPr bwMode="auto">
              <a:xfrm>
                <a:off x="1409593" y="6432491"/>
                <a:ext cx="4010216" cy="400110"/>
              </a:xfrm>
              <a:prstGeom prst="rect">
                <a:avLst/>
              </a:prstGeom>
              <a:noFill/>
              <a:ln w="25400">
                <a:noFill/>
                <a:miter lim="800000"/>
                <a:headEnd/>
                <a:tailEnd/>
              </a:ln>
            </p:spPr>
            <p:txBody>
              <a:bodyPr wrap="squar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𝑦</m:t>
                    </m:r>
                    <m:r>
                      <a:rPr kumimoji="0" lang="en-US" sz="2000" b="0" i="1" u="none" strike="noStrike" kern="1200" cap="none" spc="0" normalizeH="0" baseline="-25000" noProof="0" dirty="0">
                        <a:ln>
                          <a:noFill/>
                        </a:ln>
                        <a:solidFill>
                          <a:prstClr val="black"/>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dirty="0">
                    <a:ln>
                      <a:noFill/>
                    </a:ln>
                    <a:solidFill>
                      <a:prstClr val="black"/>
                    </a:solidFill>
                    <a:effectLst/>
                    <a:uLnTx/>
                    <a:uFillTx/>
                    <a:latin typeface="Arial Unicode MS" charset="0"/>
                    <a:ea typeface="+mn-ea"/>
                    <a:cs typeface="+mn-cs"/>
                  </a:rPr>
                  <a:t> ………………………………  </a:t>
                </a:r>
                <a14:m>
                  <m:oMath xmlns:m="http://schemas.openxmlformats.org/officeDocument/2006/math">
                    <m:sSub>
                      <m:sSubPr>
                        <m:ctrlP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𝑦</m:t>
                        </m:r>
                      </m:e>
                      <m:sub>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𝑚</m:t>
                        </m:r>
                      </m:sub>
                    </m:sSub>
                  </m:oMath>
                </a14:m>
                <a:endParaRPr kumimoji="0" lang="en-US" sz="2000" b="0" i="0" u="none" strike="noStrike" kern="1200" cap="none" spc="0" normalizeH="0" baseline="0" noProof="0" dirty="0">
                  <a:ln>
                    <a:noFill/>
                  </a:ln>
                  <a:solidFill>
                    <a:prstClr val="black"/>
                  </a:solidFill>
                  <a:effectLst/>
                  <a:uLnTx/>
                  <a:uFillTx/>
                  <a:latin typeface="Arial Unicode MS" charset="0"/>
                  <a:ea typeface="+mn-ea"/>
                  <a:cs typeface="+mn-cs"/>
                </a:endParaRPr>
              </a:p>
            </p:txBody>
          </p:sp>
        </mc:Choice>
        <mc:Fallback xmlns="">
          <p:sp>
            <p:nvSpPr>
              <p:cNvPr id="85" name="Text Box 83">
                <a:extLst>
                  <a:ext uri="{FF2B5EF4-FFF2-40B4-BE49-F238E27FC236}">
                    <a16:creationId xmlns:a16="http://schemas.microsoft.com/office/drawing/2014/main" id="{5FFBB1E0-933B-4F83-8C4F-9163F7191C8D}"/>
                  </a:ext>
                </a:extLst>
              </p:cNvPr>
              <p:cNvSpPr txBox="1">
                <a:spLocks noRot="1" noChangeAspect="1" noMove="1" noResize="1" noEditPoints="1" noAdjustHandles="1" noChangeArrowheads="1" noChangeShapeType="1" noTextEdit="1"/>
              </p:cNvSpPr>
              <p:nvPr/>
            </p:nvSpPr>
            <p:spPr bwMode="auto">
              <a:xfrm>
                <a:off x="1409593" y="6432491"/>
                <a:ext cx="4010216" cy="400110"/>
              </a:xfrm>
              <a:prstGeom prst="rect">
                <a:avLst/>
              </a:prstGeom>
              <a:blipFill>
                <a:blip r:embed="rId3"/>
                <a:stretch>
                  <a:fillRect t="-6061" b="-24242"/>
                </a:stretch>
              </a:blipFill>
              <a:ln w="25400">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Text Box 84">
                <a:extLst>
                  <a:ext uri="{FF2B5EF4-FFF2-40B4-BE49-F238E27FC236}">
                    <a16:creationId xmlns:a16="http://schemas.microsoft.com/office/drawing/2014/main" id="{285BE57F-723C-4097-ABD8-F44A49AEE485}"/>
                  </a:ext>
                </a:extLst>
              </p:cNvPr>
              <p:cNvSpPr txBox="1">
                <a:spLocks noChangeArrowheads="1"/>
              </p:cNvSpPr>
              <p:nvPr/>
            </p:nvSpPr>
            <p:spPr bwMode="auto">
              <a:xfrm rot="5400000" flipH="1" flipV="1">
                <a:off x="-622619" y="4841579"/>
                <a:ext cx="3073955" cy="400110"/>
              </a:xfrm>
              <a:prstGeom prst="rect">
                <a:avLst/>
              </a:prstGeom>
              <a:noFill/>
              <a:ln w="25400">
                <a:noFill/>
                <a:miter lim="800000"/>
                <a:headEnd/>
                <a:tailEnd/>
              </a:ln>
            </p:spPr>
            <p:txBody>
              <a:bodyPr wrap="squar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2000" b="0" i="1" u="none" strike="noStrike" kern="1200" cap="none" spc="0" normalizeH="0" baseline="-25000" noProof="0" dirty="0">
                        <a:ln>
                          <a:noFill/>
                        </a:ln>
                        <a:solidFill>
                          <a:prstClr val="black"/>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dirty="0">
                    <a:ln>
                      <a:noFill/>
                    </a:ln>
                    <a:solidFill>
                      <a:prstClr val="black"/>
                    </a:solidFill>
                    <a:effectLst/>
                    <a:uLnTx/>
                    <a:uFillTx/>
                    <a:latin typeface="Arial Unicode MS" charset="0"/>
                    <a:ea typeface="+mn-ea"/>
                    <a:cs typeface="+mn-cs"/>
                  </a:rPr>
                  <a:t> ……………………  </a:t>
                </a:r>
                <a14:m>
                  <m:oMath xmlns:m="http://schemas.openxmlformats.org/officeDocument/2006/math">
                    <m:sSub>
                      <m:sSubPr>
                        <m:ctrlP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e>
                      <m:sub>
                        <m:r>
                          <a:rPr kumimoji="0" lang="en-US" altLang="zh-CN"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𝑛</m:t>
                        </m:r>
                      </m:sub>
                    </m:sSub>
                  </m:oMath>
                </a14:m>
                <a:endParaRPr kumimoji="0" lang="en-US" sz="2000" b="0" i="0" u="none" strike="noStrike" kern="1200" cap="none" spc="0" normalizeH="0" baseline="0" noProof="0" dirty="0">
                  <a:ln>
                    <a:noFill/>
                  </a:ln>
                  <a:solidFill>
                    <a:prstClr val="black"/>
                  </a:solidFill>
                  <a:effectLst/>
                  <a:uLnTx/>
                  <a:uFillTx/>
                  <a:latin typeface="Arial Unicode MS" charset="0"/>
                  <a:ea typeface="+mn-ea"/>
                  <a:cs typeface="+mn-cs"/>
                </a:endParaRPr>
              </a:p>
            </p:txBody>
          </p:sp>
        </mc:Choice>
        <mc:Fallback xmlns="">
          <p:sp>
            <p:nvSpPr>
              <p:cNvPr id="86" name="Text Box 84">
                <a:extLst>
                  <a:ext uri="{FF2B5EF4-FFF2-40B4-BE49-F238E27FC236}">
                    <a16:creationId xmlns:a16="http://schemas.microsoft.com/office/drawing/2014/main" id="{285BE57F-723C-4097-ABD8-F44A49AEE485}"/>
                  </a:ext>
                </a:extLst>
              </p:cNvPr>
              <p:cNvSpPr txBox="1">
                <a:spLocks noRot="1" noChangeAspect="1" noMove="1" noResize="1" noEditPoints="1" noAdjustHandles="1" noChangeArrowheads="1" noChangeShapeType="1" noTextEdit="1"/>
              </p:cNvSpPr>
              <p:nvPr/>
            </p:nvSpPr>
            <p:spPr bwMode="auto">
              <a:xfrm rot="5400000" flipH="1" flipV="1">
                <a:off x="-622619" y="4841579"/>
                <a:ext cx="3073955" cy="400110"/>
              </a:xfrm>
              <a:prstGeom prst="rect">
                <a:avLst/>
              </a:prstGeom>
              <a:blipFill>
                <a:blip r:embed="rId4"/>
                <a:stretch>
                  <a:fillRect l="-9375" r="-25000"/>
                </a:stretch>
              </a:blipFill>
              <a:ln w="25400">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Text Box 85">
                <a:extLst>
                  <a:ext uri="{FF2B5EF4-FFF2-40B4-BE49-F238E27FC236}">
                    <a16:creationId xmlns:a16="http://schemas.microsoft.com/office/drawing/2014/main" id="{19429442-9304-4F34-B206-C1A87A2301D8}"/>
                  </a:ext>
                </a:extLst>
              </p:cNvPr>
              <p:cNvSpPr txBox="1">
                <a:spLocks noChangeArrowheads="1"/>
              </p:cNvSpPr>
              <p:nvPr/>
            </p:nvSpPr>
            <p:spPr bwMode="auto">
              <a:xfrm>
                <a:off x="5557826" y="3655777"/>
                <a:ext cx="5905584" cy="2677656"/>
              </a:xfrm>
              <a:prstGeom prst="rect">
                <a:avLst/>
              </a:prstGeom>
              <a:noFill/>
              <a:ln w="25400">
                <a:noFill/>
                <a:miter lim="800000"/>
                <a:headEnd/>
                <a:tailEnd/>
              </a:ln>
            </p:spPr>
            <p:txBody>
              <a:bodyPr wrap="square">
                <a:prstTxWarp prst="textNoShape">
                  <a:avLst/>
                </a:prstTxWarp>
                <a:spAutoFit/>
              </a:bodyPr>
              <a:lstStyle/>
              <a:p>
                <a:pPr marL="457200" lvl="0" indent="-457200">
                  <a:buFont typeface="Arial" panose="020B0604020202020204" pitchFamily="34" charset="0"/>
                  <a:buChar char="•"/>
                  <a:defRPr/>
                </a:pPr>
                <a:r>
                  <a:rPr lang="en-US" sz="2400" dirty="0"/>
                  <a:t>Every non-decreasing path from </a:t>
                </a:r>
                <a14:m>
                  <m:oMath xmlns:m="http://schemas.openxmlformats.org/officeDocument/2006/math">
                    <m:r>
                      <a:rPr lang="en-US" sz="2400" i="1" dirty="0" smtClean="0">
                        <a:latin typeface="Cambria Math" panose="02040503050406030204" pitchFamily="18" charset="0"/>
                      </a:rPr>
                      <m:t>(0,0) </m:t>
                    </m:r>
                  </m:oMath>
                </a14:m>
                <a:r>
                  <a:rPr lang="en-US" sz="2400" dirty="0"/>
                  <a:t>to </a:t>
                </a:r>
                <a14:m>
                  <m:oMath xmlns:m="http://schemas.openxmlformats.org/officeDocument/2006/math">
                    <m:r>
                      <a:rPr lang="en-US" sz="2400" i="1" dirty="0">
                        <a:latin typeface="Cambria Math" panose="02040503050406030204" pitchFamily="18" charset="0"/>
                      </a:rPr>
                      <m:t>(</m:t>
                    </m:r>
                    <m:r>
                      <a:rPr lang="en-US" sz="2400" b="0" i="1" dirty="0" smtClean="0">
                        <a:latin typeface="Cambria Math" panose="02040503050406030204" pitchFamily="18" charset="0"/>
                      </a:rPr>
                      <m:t>𝑛</m:t>
                    </m:r>
                    <m:r>
                      <a:rPr lang="en-US" sz="2400" i="1" dirty="0">
                        <a:latin typeface="Cambria Math" panose="02040503050406030204" pitchFamily="18" charset="0"/>
                      </a:rPr>
                      <m:t>,</m:t>
                    </m:r>
                    <m:r>
                      <a:rPr lang="en-US" sz="2400" b="0" i="1" dirty="0" smtClean="0">
                        <a:latin typeface="Cambria Math" panose="02040503050406030204" pitchFamily="18" charset="0"/>
                      </a:rPr>
                      <m:t>𝑚</m:t>
                    </m:r>
                    <m:r>
                      <a:rPr lang="en-US" sz="2400" i="1" dirty="0">
                        <a:latin typeface="Cambria Math" panose="02040503050406030204" pitchFamily="18" charset="0"/>
                      </a:rPr>
                      <m:t>)</m:t>
                    </m:r>
                  </m:oMath>
                </a14:m>
                <a:r>
                  <a:rPr lang="en-US" sz="2400" dirty="0"/>
                  <a:t> corresponds to an alignment of the two sequences.</a:t>
                </a:r>
              </a:p>
              <a:p>
                <a:pPr marL="457200" indent="-457200">
                  <a:buFont typeface="Arial" panose="020B0604020202020204" pitchFamily="34" charset="0"/>
                  <a:buChar char="•"/>
                  <a:defRPr/>
                </a:pPr>
                <a:r>
                  <a:rPr lang="en-US" sz="2400" dirty="0"/>
                  <a:t>An optimal alignment is composed of optimal subalignments.</a:t>
                </a:r>
              </a:p>
              <a:p>
                <a:pPr lvl="1" indent="-457200">
                  <a:buFont typeface="Arial" panose="020B0604020202020204" pitchFamily="34" charset="0"/>
                  <a:buChar char="•"/>
                  <a:defRPr/>
                </a:pPr>
                <a:r>
                  <a:rPr lang="en-US" sz="2400" dirty="0"/>
                  <a:t>DP, time: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r>
                      <a:rPr lang="en-US" sz="2400" i="1" dirty="0" smtClean="0">
                        <a:latin typeface="Cambria Math" panose="02040503050406030204" pitchFamily="18" charset="0"/>
                      </a:rPr>
                      <m:t>𝑛𝑚</m:t>
                    </m:r>
                    <m:r>
                      <a:rPr lang="en-US" sz="2400" i="1" dirty="0" smtClean="0">
                        <a:latin typeface="Cambria Math" panose="02040503050406030204" pitchFamily="18" charset="0"/>
                      </a:rPr>
                      <m:t>)</m:t>
                    </m:r>
                  </m:oMath>
                </a14:m>
                <a:r>
                  <a:rPr lang="en-US" sz="2400" dirty="0"/>
                  <a:t> space: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r>
                      <a:rPr lang="en-US" sz="2400" i="1" dirty="0" smtClean="0">
                        <a:latin typeface="Cambria Math" panose="02040503050406030204" pitchFamily="18" charset="0"/>
                      </a:rPr>
                      <m:t>𝑛𝑚</m:t>
                    </m:r>
                    <m:r>
                      <a:rPr lang="en-US" sz="2400" i="1" dirty="0" smtClean="0">
                        <a:latin typeface="Cambria Math" panose="02040503050406030204" pitchFamily="18" charset="0"/>
                      </a:rPr>
                      <m:t>)</m:t>
                    </m:r>
                  </m:oMath>
                </a14:m>
                <a:endParaRPr lang="en-US" sz="2400" dirty="0"/>
              </a:p>
              <a:p>
                <a:pPr lvl="1" indent="-457200">
                  <a:buFont typeface="Arial" panose="020B0604020202020204" pitchFamily="34" charset="0"/>
                  <a:buChar char="•"/>
                  <a:defRPr/>
                </a:pPr>
                <a:r>
                  <a:rPr lang="en-US" sz="2400" dirty="0" err="1"/>
                  <a:t>Backtrace</a:t>
                </a:r>
                <a:r>
                  <a:rPr lang="en-US" sz="2400" dirty="0"/>
                  <a:t>, time and space: 𝑂(𝑛+𝑚)</a:t>
                </a:r>
              </a:p>
            </p:txBody>
          </p:sp>
        </mc:Choice>
        <mc:Fallback xmlns="">
          <p:sp>
            <p:nvSpPr>
              <p:cNvPr id="87" name="Text Box 85">
                <a:extLst>
                  <a:ext uri="{FF2B5EF4-FFF2-40B4-BE49-F238E27FC236}">
                    <a16:creationId xmlns:a16="http://schemas.microsoft.com/office/drawing/2014/main" id="{19429442-9304-4F34-B206-C1A87A2301D8}"/>
                  </a:ext>
                </a:extLst>
              </p:cNvPr>
              <p:cNvSpPr txBox="1">
                <a:spLocks noRot="1" noChangeAspect="1" noMove="1" noResize="1" noEditPoints="1" noAdjustHandles="1" noChangeArrowheads="1" noChangeShapeType="1" noTextEdit="1"/>
              </p:cNvSpPr>
              <p:nvPr/>
            </p:nvSpPr>
            <p:spPr bwMode="auto">
              <a:xfrm>
                <a:off x="5557826" y="3655777"/>
                <a:ext cx="5905584" cy="2677656"/>
              </a:xfrm>
              <a:prstGeom prst="rect">
                <a:avLst/>
              </a:prstGeom>
              <a:blipFill>
                <a:blip r:embed="rId5"/>
                <a:stretch>
                  <a:fillRect l="-1288" t="-1896" b="-4739"/>
                </a:stretch>
              </a:blipFill>
              <a:ln w="25400">
                <a:noFill/>
                <a:miter lim="800000"/>
                <a:headEnd/>
                <a:tailEnd/>
              </a:ln>
            </p:spPr>
            <p:txBody>
              <a:bodyPr/>
              <a:lstStyle/>
              <a:p>
                <a:r>
                  <a:rPr lang="en-CN">
                    <a:noFill/>
                  </a:rPr>
                  <a:t> </a:t>
                </a:r>
              </a:p>
            </p:txBody>
          </p:sp>
        </mc:Fallback>
      </mc:AlternateContent>
      <p:pic>
        <p:nvPicPr>
          <p:cNvPr id="93" name="Content Placeholder 92">
            <a:extLst>
              <a:ext uri="{FF2B5EF4-FFF2-40B4-BE49-F238E27FC236}">
                <a16:creationId xmlns:a16="http://schemas.microsoft.com/office/drawing/2014/main" id="{AF893217-B3E6-5349-AB3E-526D4517E3BF}"/>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5645068" y="958694"/>
            <a:ext cx="5677050" cy="2339218"/>
          </a:xfrm>
        </p:spPr>
      </p:pic>
      <p:sp>
        <p:nvSpPr>
          <p:cNvPr id="95" name="TextBox 94">
            <a:extLst>
              <a:ext uri="{FF2B5EF4-FFF2-40B4-BE49-F238E27FC236}">
                <a16:creationId xmlns:a16="http://schemas.microsoft.com/office/drawing/2014/main" id="{976BFCB2-DBBA-2F42-9EC7-47EBE429384C}"/>
              </a:ext>
            </a:extLst>
          </p:cNvPr>
          <p:cNvSpPr txBox="1"/>
          <p:nvPr/>
        </p:nvSpPr>
        <p:spPr>
          <a:xfrm>
            <a:off x="480263" y="1234089"/>
            <a:ext cx="4533050" cy="1323439"/>
          </a:xfrm>
          <a:prstGeom prst="rect">
            <a:avLst/>
          </a:prstGeom>
          <a:noFill/>
        </p:spPr>
        <p:txBody>
          <a:bodyPr wrap="square">
            <a:spAutoFit/>
          </a:bodyPr>
          <a:lstStyle/>
          <a:p>
            <a:pPr>
              <a:lnSpc>
                <a:spcPts val="2400"/>
              </a:lnSpc>
              <a:spcBef>
                <a:spcPts val="1200"/>
              </a:spcBef>
              <a:spcAft>
                <a:spcPts val="1200"/>
              </a:spcAft>
            </a:pPr>
            <a:r>
              <a:rPr lang="en-US" sz="2000" dirty="0">
                <a:effectLst/>
              </a:rPr>
              <a:t>When entering a value in each cell, we mark which of the three neighboring cells we came from with up to three arrows.</a:t>
            </a:r>
          </a:p>
        </p:txBody>
      </p:sp>
      <p:sp>
        <p:nvSpPr>
          <p:cNvPr id="90" name="灯片编号占位符 89">
            <a:extLst>
              <a:ext uri="{FF2B5EF4-FFF2-40B4-BE49-F238E27FC236}">
                <a16:creationId xmlns:a16="http://schemas.microsoft.com/office/drawing/2014/main" id="{5F782FC7-BBE2-4F3A-8B6E-81FE1EEF248A}"/>
              </a:ext>
            </a:extLst>
          </p:cNvPr>
          <p:cNvSpPr>
            <a:spLocks noGrp="1"/>
          </p:cNvSpPr>
          <p:nvPr>
            <p:ph type="sldNum" sz="quarter" idx="12"/>
          </p:nvPr>
        </p:nvSpPr>
        <p:spPr/>
        <p:txBody>
          <a:bodyPr/>
          <a:lstStyle/>
          <a:p>
            <a:fld id="{DC8BB421-126E-41CB-B73A-69D52E98CAE3}" type="slidenum">
              <a:rPr lang="zh-CN" altLang="en-US" smtClean="0"/>
              <a:t>95</a:t>
            </a:fld>
            <a:endParaRPr lang="zh-CN" altLang="en-US" dirty="0"/>
          </a:p>
        </p:txBody>
      </p:sp>
    </p:spTree>
    <p:extLst>
      <p:ext uri="{BB962C8B-B14F-4D97-AF65-F5344CB8AC3E}">
        <p14:creationId xmlns:p14="http://schemas.microsoft.com/office/powerpoint/2010/main" val="369426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61356-4FEC-434D-A1DE-DEC8AC5BD811}"/>
              </a:ext>
            </a:extLst>
          </p:cNvPr>
          <p:cNvSpPr>
            <a:spLocks noGrp="1"/>
          </p:cNvSpPr>
          <p:nvPr>
            <p:ph type="title"/>
          </p:nvPr>
        </p:nvSpPr>
        <p:spPr/>
        <p:txBody>
          <a:bodyPr>
            <a:normAutofit fontScale="90000"/>
          </a:bodyPr>
          <a:lstStyle/>
          <a:p>
            <a:r>
              <a:rPr lang="en-US" altLang="zh-CN" dirty="0"/>
              <a:t>Weighted Edit Distance - Weighted</a:t>
            </a:r>
            <a:endParaRPr lang="zh-CN" altLang="en-US" dirty="0"/>
          </a:p>
        </p:txBody>
      </p:sp>
      <p:sp>
        <p:nvSpPr>
          <p:cNvPr id="3" name="内容占位符 2">
            <a:extLst>
              <a:ext uri="{FF2B5EF4-FFF2-40B4-BE49-F238E27FC236}">
                <a16:creationId xmlns:a16="http://schemas.microsoft.com/office/drawing/2014/main" id="{B7330434-358D-44C2-AB54-D36A6B812D20}"/>
              </a:ext>
            </a:extLst>
          </p:cNvPr>
          <p:cNvSpPr>
            <a:spLocks noGrp="1"/>
          </p:cNvSpPr>
          <p:nvPr>
            <p:ph idx="1"/>
          </p:nvPr>
        </p:nvSpPr>
        <p:spPr>
          <a:xfrm>
            <a:off x="479425" y="1148528"/>
            <a:ext cx="11343860" cy="993094"/>
          </a:xfrm>
        </p:spPr>
        <p:txBody>
          <a:bodyPr>
            <a:noAutofit/>
          </a:bodyPr>
          <a:lstStyle/>
          <a:p>
            <a:r>
              <a:rPr lang="en-US" altLang="zh-CN" dirty="0"/>
              <a:t>Why would we add weights to the computation? Example, Spell Correction: some letters are more likely to be mistyped than others</a:t>
            </a:r>
            <a:endParaRPr lang="zh-CN" altLang="en-US" dirty="0"/>
          </a:p>
        </p:txBody>
      </p:sp>
      <p:pic>
        <p:nvPicPr>
          <p:cNvPr id="8" name="Picture 2" descr="kern.tiff">
            <a:extLst>
              <a:ext uri="{FF2B5EF4-FFF2-40B4-BE49-F238E27FC236}">
                <a16:creationId xmlns:a16="http://schemas.microsoft.com/office/drawing/2014/main" id="{C4A75E44-36E2-C946-9B0D-818AB7D1BE51}"/>
              </a:ext>
            </a:extLst>
          </p:cNvPr>
          <p:cNvPicPr>
            <a:picLocks noChangeAspect="1"/>
          </p:cNvPicPr>
          <p:nvPr/>
        </p:nvPicPr>
        <p:blipFill>
          <a:blip r:embed="rId3"/>
          <a:srcRect/>
          <a:stretch>
            <a:fillRect/>
          </a:stretch>
        </p:blipFill>
        <p:spPr bwMode="auto">
          <a:xfrm>
            <a:off x="3597444" y="2154616"/>
            <a:ext cx="7571870" cy="4585604"/>
          </a:xfrm>
          <a:prstGeom prst="rect">
            <a:avLst/>
          </a:prstGeom>
          <a:noFill/>
          <a:ln w="9525">
            <a:noFill/>
            <a:miter lim="800000"/>
            <a:headEnd/>
            <a:tailEnd/>
          </a:ln>
        </p:spPr>
      </p:pic>
      <p:sp>
        <p:nvSpPr>
          <p:cNvPr id="10" name="TextBox 9">
            <a:extLst>
              <a:ext uri="{FF2B5EF4-FFF2-40B4-BE49-F238E27FC236}">
                <a16:creationId xmlns:a16="http://schemas.microsoft.com/office/drawing/2014/main" id="{7F78C720-8558-844E-9BD3-E43064D6004C}"/>
              </a:ext>
            </a:extLst>
          </p:cNvPr>
          <p:cNvSpPr txBox="1"/>
          <p:nvPr/>
        </p:nvSpPr>
        <p:spPr>
          <a:xfrm>
            <a:off x="1022686" y="4170765"/>
            <a:ext cx="2574758" cy="830997"/>
          </a:xfrm>
          <a:prstGeom prst="rect">
            <a:avLst/>
          </a:prstGeom>
          <a:noFill/>
        </p:spPr>
        <p:txBody>
          <a:bodyPr wrap="square">
            <a:spAutoFit/>
          </a:bodyPr>
          <a:lstStyle/>
          <a:p>
            <a:r>
              <a:rPr lang="en-CN" sz="2400" dirty="0"/>
              <a:t>Confusion matrix for spelling errors</a:t>
            </a:r>
          </a:p>
        </p:txBody>
      </p:sp>
      <p:sp>
        <p:nvSpPr>
          <p:cNvPr id="9" name="灯片编号占位符 8">
            <a:extLst>
              <a:ext uri="{FF2B5EF4-FFF2-40B4-BE49-F238E27FC236}">
                <a16:creationId xmlns:a16="http://schemas.microsoft.com/office/drawing/2014/main" id="{16FF6BE7-DA86-4DB4-8FEE-0F35C4059241}"/>
              </a:ext>
            </a:extLst>
          </p:cNvPr>
          <p:cNvSpPr>
            <a:spLocks noGrp="1"/>
          </p:cNvSpPr>
          <p:nvPr>
            <p:ph type="sldNum" sz="quarter" idx="12"/>
          </p:nvPr>
        </p:nvSpPr>
        <p:spPr/>
        <p:txBody>
          <a:bodyPr/>
          <a:lstStyle/>
          <a:p>
            <a:fld id="{DC8BB421-126E-41CB-B73A-69D52E98CAE3}" type="slidenum">
              <a:rPr lang="zh-CN" altLang="en-US" smtClean="0"/>
              <a:t>96</a:t>
            </a:fld>
            <a:endParaRPr lang="zh-CN" altLang="en-US" dirty="0"/>
          </a:p>
        </p:txBody>
      </p:sp>
    </p:spTree>
    <p:extLst>
      <p:ext uri="{BB962C8B-B14F-4D97-AF65-F5344CB8AC3E}">
        <p14:creationId xmlns:p14="http://schemas.microsoft.com/office/powerpoint/2010/main" val="34613575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370EF7-9743-42C9-B8B4-F17A1D3EFB66}"/>
              </a:ext>
            </a:extLst>
          </p:cNvPr>
          <p:cNvSpPr>
            <a:spLocks noGrp="1"/>
          </p:cNvSpPr>
          <p:nvPr>
            <p:ph type="title"/>
          </p:nvPr>
        </p:nvSpPr>
        <p:spPr/>
        <p:txBody>
          <a:bodyPr>
            <a:normAutofit fontScale="90000"/>
          </a:bodyPr>
          <a:lstStyle/>
          <a:p>
            <a:r>
              <a:rPr lang="en-US" altLang="zh-CN" dirty="0"/>
              <a:t>Summary</a:t>
            </a:r>
            <a:endParaRPr lang="zh-CN" altLang="en-US" dirty="0"/>
          </a:p>
        </p:txBody>
      </p:sp>
      <p:sp>
        <p:nvSpPr>
          <p:cNvPr id="3" name="内容占位符 2">
            <a:extLst>
              <a:ext uri="{FF2B5EF4-FFF2-40B4-BE49-F238E27FC236}">
                <a16:creationId xmlns:a16="http://schemas.microsoft.com/office/drawing/2014/main" id="{F88DA0A8-EDC9-47D3-9B2A-C44E02A535CC}"/>
              </a:ext>
            </a:extLst>
          </p:cNvPr>
          <p:cNvSpPr>
            <a:spLocks noGrp="1"/>
          </p:cNvSpPr>
          <p:nvPr>
            <p:ph idx="1"/>
          </p:nvPr>
        </p:nvSpPr>
        <p:spPr>
          <a:xfrm>
            <a:off x="479425" y="1750044"/>
            <a:ext cx="6964680" cy="4329844"/>
          </a:xfrm>
        </p:spPr>
        <p:txBody>
          <a:bodyPr>
            <a:noAutofit/>
          </a:bodyPr>
          <a:lstStyle/>
          <a:p>
            <a:pPr>
              <a:lnSpc>
                <a:spcPct val="150000"/>
              </a:lnSpc>
            </a:pPr>
            <a:r>
              <a:rPr lang="en-US" altLang="zh-CN" b="1" dirty="0"/>
              <a:t>Introduction to NLP</a:t>
            </a:r>
          </a:p>
          <a:p>
            <a:pPr>
              <a:lnSpc>
                <a:spcPct val="150000"/>
              </a:lnSpc>
            </a:pPr>
            <a:r>
              <a:rPr lang="en-US" altLang="zh-CN" b="1" dirty="0"/>
              <a:t>Tools for NLP: Python and NLTK</a:t>
            </a:r>
          </a:p>
          <a:p>
            <a:pPr>
              <a:lnSpc>
                <a:spcPct val="150000"/>
              </a:lnSpc>
            </a:pPr>
            <a:r>
              <a:rPr lang="en-US" altLang="zh-CN" b="1" dirty="0"/>
              <a:t>Regular expression</a:t>
            </a:r>
          </a:p>
          <a:p>
            <a:pPr>
              <a:lnSpc>
                <a:spcPct val="150000"/>
              </a:lnSpc>
            </a:pPr>
            <a:r>
              <a:rPr lang="en-US" altLang="zh-CN" b="1" dirty="0"/>
              <a:t>Minimum edit distance</a:t>
            </a:r>
            <a:endParaRPr lang="zh-CN" altLang="en-US" b="1" dirty="0"/>
          </a:p>
        </p:txBody>
      </p:sp>
      <p:sp>
        <p:nvSpPr>
          <p:cNvPr id="9" name="灯片编号占位符 8">
            <a:extLst>
              <a:ext uri="{FF2B5EF4-FFF2-40B4-BE49-F238E27FC236}">
                <a16:creationId xmlns:a16="http://schemas.microsoft.com/office/drawing/2014/main" id="{C7CADACB-82C3-4FC0-86D7-7D883841B37A}"/>
              </a:ext>
            </a:extLst>
          </p:cNvPr>
          <p:cNvSpPr>
            <a:spLocks noGrp="1"/>
          </p:cNvSpPr>
          <p:nvPr>
            <p:ph type="sldNum" sz="quarter" idx="12"/>
          </p:nvPr>
        </p:nvSpPr>
        <p:spPr/>
        <p:txBody>
          <a:bodyPr/>
          <a:lstStyle/>
          <a:p>
            <a:fld id="{DC8BB421-126E-41CB-B73A-69D52E98CAE3}" type="slidenum">
              <a:rPr lang="zh-CN" altLang="en-US" smtClean="0"/>
              <a:t>97</a:t>
            </a:fld>
            <a:endParaRPr lang="zh-CN" altLang="en-US" dirty="0"/>
          </a:p>
        </p:txBody>
      </p:sp>
    </p:spTree>
    <p:extLst>
      <p:ext uri="{BB962C8B-B14F-4D97-AF65-F5344CB8AC3E}">
        <p14:creationId xmlns:p14="http://schemas.microsoft.com/office/powerpoint/2010/main" val="15127176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DDF2A6-4DB8-470E-867A-27573659C4CE}"/>
              </a:ext>
            </a:extLst>
          </p:cNvPr>
          <p:cNvSpPr>
            <a:spLocks noGrp="1"/>
          </p:cNvSpPr>
          <p:nvPr>
            <p:ph type="title"/>
          </p:nvPr>
        </p:nvSpPr>
        <p:spPr/>
        <p:txBody>
          <a:bodyPr/>
          <a:lstStyle/>
          <a:p>
            <a:r>
              <a:rPr lang="en-US" altLang="zh-CN" dirty="0"/>
              <a:t>References</a:t>
            </a:r>
            <a:endParaRPr lang="zh-CN" altLang="en-US" dirty="0"/>
          </a:p>
        </p:txBody>
      </p:sp>
      <p:sp>
        <p:nvSpPr>
          <p:cNvPr id="3" name="内容占位符 2">
            <a:extLst>
              <a:ext uri="{FF2B5EF4-FFF2-40B4-BE49-F238E27FC236}">
                <a16:creationId xmlns:a16="http://schemas.microsoft.com/office/drawing/2014/main" id="{D32B6768-7ED6-4C2E-B612-FAC013CD43A9}"/>
              </a:ext>
            </a:extLst>
          </p:cNvPr>
          <p:cNvSpPr>
            <a:spLocks noGrp="1"/>
          </p:cNvSpPr>
          <p:nvPr>
            <p:ph idx="1"/>
          </p:nvPr>
        </p:nvSpPr>
        <p:spPr/>
        <p:txBody>
          <a:bodyPr/>
          <a:lstStyle/>
          <a:p>
            <a:r>
              <a:rPr lang="en-US" altLang="zh-CN" dirty="0"/>
              <a:t>[1] </a:t>
            </a:r>
            <a:r>
              <a:rPr lang="zh-CN" altLang="en-US" dirty="0"/>
              <a:t>张奇、桂韬、黄萱菁，自然语言处理导论，</a:t>
            </a:r>
            <a:r>
              <a:rPr lang="en-US" altLang="zh-CN" dirty="0">
                <a:hlinkClick r:id="rId2"/>
              </a:rPr>
              <a:t>https://intro-nlp.github.io/</a:t>
            </a:r>
            <a:r>
              <a:rPr lang="en-US" altLang="zh-CN" dirty="0"/>
              <a:t>, 2022.</a:t>
            </a:r>
          </a:p>
          <a:p>
            <a:r>
              <a:rPr lang="en-US" altLang="zh-CN" dirty="0"/>
              <a:t>[2] </a:t>
            </a:r>
            <a:r>
              <a:rPr lang="en-US" altLang="zh-CN" dirty="0">
                <a:hlinkClick r:id="rId3"/>
              </a:rPr>
              <a:t>https://learn.microsoft.com/en-us/azure/architecture/data-guide/technology-choices/natural-language-processing</a:t>
            </a:r>
            <a:r>
              <a:rPr lang="en-US" altLang="zh-CN" dirty="0"/>
              <a:t> </a:t>
            </a:r>
          </a:p>
          <a:p>
            <a:endParaRPr lang="zh-CN" altLang="en-US" dirty="0"/>
          </a:p>
        </p:txBody>
      </p:sp>
      <p:sp>
        <p:nvSpPr>
          <p:cNvPr id="8" name="灯片编号占位符 7">
            <a:extLst>
              <a:ext uri="{FF2B5EF4-FFF2-40B4-BE49-F238E27FC236}">
                <a16:creationId xmlns:a16="http://schemas.microsoft.com/office/drawing/2014/main" id="{89316437-B0FB-4907-AD83-7FD037688E43}"/>
              </a:ext>
            </a:extLst>
          </p:cNvPr>
          <p:cNvSpPr>
            <a:spLocks noGrp="1"/>
          </p:cNvSpPr>
          <p:nvPr>
            <p:ph type="sldNum" sz="quarter" idx="12"/>
          </p:nvPr>
        </p:nvSpPr>
        <p:spPr/>
        <p:txBody>
          <a:bodyPr/>
          <a:lstStyle/>
          <a:p>
            <a:fld id="{DC8BB421-126E-41CB-B73A-69D52E98CAE3}" type="slidenum">
              <a:rPr lang="zh-CN" altLang="en-US" smtClean="0"/>
              <a:t>98</a:t>
            </a:fld>
            <a:endParaRPr lang="zh-CN" altLang="en-US" dirty="0"/>
          </a:p>
        </p:txBody>
      </p:sp>
    </p:spTree>
    <p:extLst>
      <p:ext uri="{BB962C8B-B14F-4D97-AF65-F5344CB8AC3E}">
        <p14:creationId xmlns:p14="http://schemas.microsoft.com/office/powerpoint/2010/main" val="41614815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6A2BE-A20E-43F3-8EF3-8846C4C967C3}"/>
              </a:ext>
            </a:extLst>
          </p:cNvPr>
          <p:cNvSpPr>
            <a:spLocks noGrp="1"/>
          </p:cNvSpPr>
          <p:nvPr>
            <p:ph type="title"/>
          </p:nvPr>
        </p:nvSpPr>
        <p:spPr/>
        <p:txBody>
          <a:bodyPr/>
          <a:lstStyle/>
          <a:p>
            <a:r>
              <a:rPr lang="en-US" altLang="zh-CN" dirty="0"/>
              <a:t>Exercises and readings</a:t>
            </a:r>
            <a:endParaRPr lang="zh-CN" altLang="en-US" dirty="0"/>
          </a:p>
        </p:txBody>
      </p:sp>
      <p:sp>
        <p:nvSpPr>
          <p:cNvPr id="3" name="内容占位符 2">
            <a:extLst>
              <a:ext uri="{FF2B5EF4-FFF2-40B4-BE49-F238E27FC236}">
                <a16:creationId xmlns:a16="http://schemas.microsoft.com/office/drawing/2014/main" id="{A28A75D6-9954-4D5C-9EB1-2F6344879C9C}"/>
              </a:ext>
            </a:extLst>
          </p:cNvPr>
          <p:cNvSpPr>
            <a:spLocks noGrp="1"/>
          </p:cNvSpPr>
          <p:nvPr>
            <p:ph idx="1"/>
          </p:nvPr>
        </p:nvSpPr>
        <p:spPr>
          <a:xfrm>
            <a:off x="490538" y="1108433"/>
            <a:ext cx="11091862" cy="5508233"/>
          </a:xfrm>
        </p:spPr>
        <p:txBody>
          <a:bodyPr wrap="square">
            <a:noAutofit/>
          </a:bodyPr>
          <a:lstStyle/>
          <a:p>
            <a:pPr marL="514350" indent="-514350">
              <a:spcBef>
                <a:spcPts val="600"/>
              </a:spcBef>
              <a:spcAft>
                <a:spcPts val="600"/>
              </a:spcAft>
              <a:buFont typeface="+mj-lt"/>
              <a:buAutoNum type="arabicPeriod"/>
            </a:pPr>
            <a:r>
              <a:rPr lang="en-US" altLang="zh-CN" dirty="0"/>
              <a:t>Register a ChatGPT account if you have not done yet, see instruction: </a:t>
            </a:r>
            <a:r>
              <a:rPr lang="en-US" altLang="zh-CN" dirty="0">
                <a:hlinkClick r:id="rId3"/>
              </a:rPr>
              <a:t>https://www.yanlutong.com/gonglue/30511.html</a:t>
            </a:r>
            <a:endParaRPr lang="en-US" altLang="zh-CN" dirty="0"/>
          </a:p>
          <a:p>
            <a:pPr marL="514350" indent="-514350">
              <a:spcBef>
                <a:spcPts val="600"/>
              </a:spcBef>
              <a:spcAft>
                <a:spcPts val="600"/>
              </a:spcAft>
              <a:buFont typeface="+mj-lt"/>
              <a:buAutoNum type="arabicPeriod"/>
            </a:pPr>
            <a:r>
              <a:rPr lang="en-US" altLang="zh-CN" dirty="0"/>
              <a:t>For NLP and Python beginners: Alice Zhao,</a:t>
            </a:r>
            <a:r>
              <a:rPr lang="zh-CN" altLang="en-US" dirty="0"/>
              <a:t> </a:t>
            </a:r>
            <a:r>
              <a:rPr lang="en-US" altLang="zh-CN" dirty="0"/>
              <a:t>Natural Language Processing in Python, </a:t>
            </a:r>
            <a:r>
              <a:rPr lang="en-US" altLang="zh-CN" dirty="0">
                <a:hlinkClick r:id="rId4"/>
              </a:rPr>
              <a:t>https://www.youtube.com/watch?v=xvqsFTUsOmc&amp;t=1607s</a:t>
            </a:r>
            <a:r>
              <a:rPr lang="en-US" altLang="zh-CN" dirty="0"/>
              <a:t>  </a:t>
            </a:r>
          </a:p>
          <a:p>
            <a:pPr marL="514350" indent="-514350">
              <a:spcBef>
                <a:spcPts val="600"/>
              </a:spcBef>
              <a:spcAft>
                <a:spcPts val="600"/>
              </a:spcAft>
              <a:buFont typeface="+mj-lt"/>
              <a:buAutoNum type="arabicPeriod"/>
            </a:pPr>
            <a:r>
              <a:rPr lang="en-US" altLang="zh-CN" sz="2800" dirty="0"/>
              <a:t>Implement minimum edit distance </a:t>
            </a:r>
            <a:r>
              <a:rPr lang="en-US" altLang="zh-CN" dirty="0"/>
              <a:t>and backtrack algorithm</a:t>
            </a:r>
            <a:endParaRPr lang="en-US" altLang="zh-CN" sz="2800" dirty="0"/>
          </a:p>
          <a:p>
            <a:pPr marL="514350" indent="-514350">
              <a:spcBef>
                <a:spcPts val="600"/>
              </a:spcBef>
              <a:spcAft>
                <a:spcPts val="600"/>
              </a:spcAft>
              <a:buFont typeface="+mj-lt"/>
              <a:buAutoNum type="arabicPeriod"/>
            </a:pPr>
            <a:r>
              <a:rPr lang="en-US" altLang="zh-CN" sz="2800" dirty="0"/>
              <a:t>Read and practice</a:t>
            </a:r>
          </a:p>
          <a:p>
            <a:pPr lvl="1">
              <a:spcBef>
                <a:spcPts val="600"/>
              </a:spcBef>
              <a:spcAft>
                <a:spcPts val="600"/>
              </a:spcAft>
            </a:pPr>
            <a:r>
              <a:rPr lang="en-US" altLang="zh-CN" dirty="0">
                <a:hlinkClick r:id="rId5"/>
              </a:rPr>
              <a:t>https://www.nltk.org/book/ch01.html</a:t>
            </a:r>
            <a:r>
              <a:rPr lang="en-US" altLang="zh-CN" dirty="0"/>
              <a:t> </a:t>
            </a:r>
          </a:p>
          <a:p>
            <a:pPr lvl="1">
              <a:spcBef>
                <a:spcPts val="600"/>
              </a:spcBef>
              <a:spcAft>
                <a:spcPts val="600"/>
              </a:spcAft>
            </a:pPr>
            <a:r>
              <a:rPr lang="en-US" altLang="zh-CN" dirty="0">
                <a:hlinkClick r:id="rId6"/>
              </a:rPr>
              <a:t>https://www.nltk.org/book/ch02.html</a:t>
            </a:r>
            <a:r>
              <a:rPr lang="en-US" altLang="zh-CN" dirty="0"/>
              <a:t> </a:t>
            </a:r>
          </a:p>
          <a:p>
            <a:pPr marL="514350" indent="-514350">
              <a:spcBef>
                <a:spcPts val="600"/>
              </a:spcBef>
              <a:spcAft>
                <a:spcPts val="600"/>
              </a:spcAft>
              <a:buFont typeface="+mj-lt"/>
              <a:buAutoNum type="arabicPeriod"/>
            </a:pPr>
            <a:r>
              <a:rPr lang="en-US" altLang="zh-CN" b="1" dirty="0"/>
              <a:t>Next lecture</a:t>
            </a:r>
            <a:r>
              <a:rPr lang="en-US" altLang="zh-CN" dirty="0"/>
              <a:t>: N-gram </a:t>
            </a:r>
            <a:r>
              <a:rPr lang="en-US" altLang="zh-CN" sz="2800" dirty="0"/>
              <a:t>language model</a:t>
            </a:r>
            <a:endParaRPr lang="zh-CN" altLang="en-US" sz="2800" dirty="0"/>
          </a:p>
          <a:p>
            <a:pPr marL="514350" indent="-514350">
              <a:spcBef>
                <a:spcPts val="600"/>
              </a:spcBef>
              <a:spcAft>
                <a:spcPts val="600"/>
              </a:spcAft>
              <a:buFont typeface="+mj-lt"/>
              <a:buAutoNum type="arabicPeriod"/>
            </a:pPr>
            <a:endParaRPr lang="zh-CN" altLang="en-US" dirty="0"/>
          </a:p>
        </p:txBody>
      </p:sp>
      <p:sp>
        <p:nvSpPr>
          <p:cNvPr id="8" name="灯片编号占位符 7">
            <a:extLst>
              <a:ext uri="{FF2B5EF4-FFF2-40B4-BE49-F238E27FC236}">
                <a16:creationId xmlns:a16="http://schemas.microsoft.com/office/drawing/2014/main" id="{9821468A-DD0F-4700-B678-E12DE59F6DC5}"/>
              </a:ext>
            </a:extLst>
          </p:cNvPr>
          <p:cNvSpPr>
            <a:spLocks noGrp="1"/>
          </p:cNvSpPr>
          <p:nvPr>
            <p:ph type="sldNum" sz="quarter" idx="12"/>
          </p:nvPr>
        </p:nvSpPr>
        <p:spPr/>
        <p:txBody>
          <a:bodyPr/>
          <a:lstStyle/>
          <a:p>
            <a:fld id="{DC8BB421-126E-41CB-B73A-69D52E98CAE3}" type="slidenum">
              <a:rPr lang="zh-CN" altLang="en-US" smtClean="0"/>
              <a:t>99</a:t>
            </a:fld>
            <a:endParaRPr lang="zh-CN" altLang="en-US" dirty="0"/>
          </a:p>
        </p:txBody>
      </p:sp>
    </p:spTree>
    <p:extLst>
      <p:ext uri="{BB962C8B-B14F-4D97-AF65-F5344CB8AC3E}">
        <p14:creationId xmlns:p14="http://schemas.microsoft.com/office/powerpoint/2010/main" val="23306758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ahoma">
      <a:majorFont>
        <a:latin typeface="Tahoma"/>
        <a:ea typeface="Tahoma"/>
        <a:cs typeface=""/>
      </a:majorFont>
      <a:minorFont>
        <a:latin typeface="Tahoma"/>
        <a:ea typeface="Tahom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0</TotalTime>
  <Words>5798</Words>
  <Application>Microsoft Office PowerPoint</Application>
  <PresentationFormat>宽屏</PresentationFormat>
  <Paragraphs>1959</Paragraphs>
  <Slides>99</Slides>
  <Notes>61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99</vt:i4>
      </vt:variant>
    </vt:vector>
  </HeadingPairs>
  <TitlesOfParts>
    <vt:vector size="111" baseType="lpstr">
      <vt:lpstr>Arial Unicode MS</vt:lpstr>
      <vt:lpstr>等线</vt:lpstr>
      <vt:lpstr>Arial</vt:lpstr>
      <vt:lpstr>Arial</vt:lpstr>
      <vt:lpstr>Calibri</vt:lpstr>
      <vt:lpstr>Cambria Math</vt:lpstr>
      <vt:lpstr>Courier New</vt:lpstr>
      <vt:lpstr>Georgia</vt:lpstr>
      <vt:lpstr>Lucida Sans</vt:lpstr>
      <vt:lpstr>Tahoma</vt:lpstr>
      <vt:lpstr>Wingdings</vt:lpstr>
      <vt:lpstr>Office 主题​​</vt:lpstr>
      <vt:lpstr>Lecture 01 – Introduction to NLP</vt:lpstr>
      <vt:lpstr>Outline</vt:lpstr>
      <vt:lpstr>About me</vt:lpstr>
      <vt:lpstr>Outline</vt:lpstr>
      <vt:lpstr>What is natural language?</vt:lpstr>
      <vt:lpstr>Natural Language Processing (NLP)</vt:lpstr>
      <vt:lpstr>NLP from linguistics</vt:lpstr>
      <vt:lpstr>NLP is not Linguistic</vt:lpstr>
      <vt:lpstr>NLP history and AI</vt:lpstr>
      <vt:lpstr>NLP Timeline</vt:lpstr>
      <vt:lpstr>Text data</vt:lpstr>
      <vt:lpstr>Humans as subjective “Sensors”</vt:lpstr>
      <vt:lpstr>Many NLP tasks</vt:lpstr>
      <vt:lpstr>Tasks - Sentiment Analysis</vt:lpstr>
      <vt:lpstr>Tasks - Sentiment Analysis</vt:lpstr>
      <vt:lpstr>Tasks - Machine Translation</vt:lpstr>
      <vt:lpstr>Tasks - Machine Translation</vt:lpstr>
      <vt:lpstr>Tasks - Machine Translation</vt:lpstr>
      <vt:lpstr>Tasks - Question Answering (QA)</vt:lpstr>
      <vt:lpstr>Tasks - QA</vt:lpstr>
      <vt:lpstr>Tasks – Text Generation</vt:lpstr>
      <vt:lpstr>Tasks – Text Generation</vt:lpstr>
      <vt:lpstr>Tasks – Text Generation</vt:lpstr>
      <vt:lpstr>Tasks – Text Generation</vt:lpstr>
      <vt:lpstr>Applications - Chatbot</vt:lpstr>
      <vt:lpstr>Applications - Chatbot</vt:lpstr>
      <vt:lpstr>Applications - ChatGPT</vt:lpstr>
      <vt:lpstr>Applications - ChatGPT</vt:lpstr>
      <vt:lpstr>Many other products</vt:lpstr>
      <vt:lpstr>NLP is the future!</vt:lpstr>
      <vt:lpstr>Ambiguity makes NLP hard</vt:lpstr>
      <vt:lpstr>Ambiguities in English</vt:lpstr>
      <vt:lpstr>Ambiguities in Chinese</vt:lpstr>
      <vt:lpstr>Ambiguities in Chinese</vt:lpstr>
      <vt:lpstr>Hard to inference</vt:lpstr>
      <vt:lpstr>Other difficulties</vt:lpstr>
      <vt:lpstr>NLP Conferences</vt:lpstr>
      <vt:lpstr>People in NLP</vt:lpstr>
      <vt:lpstr>People in NLP (China)</vt:lpstr>
      <vt:lpstr>People in NLP (Fudan)</vt:lpstr>
      <vt:lpstr>Research Labs</vt:lpstr>
      <vt:lpstr>What we will cover?</vt:lpstr>
      <vt:lpstr>Skills needed/learned</vt:lpstr>
      <vt:lpstr>Textbooks</vt:lpstr>
      <vt:lpstr>Other Online Courses</vt:lpstr>
      <vt:lpstr>Coursework</vt:lpstr>
      <vt:lpstr>Outline</vt:lpstr>
      <vt:lpstr>Install Python &amp; Tools</vt:lpstr>
      <vt:lpstr>PyCharm is free for students</vt:lpstr>
      <vt:lpstr>Install Anaconda</vt:lpstr>
      <vt:lpstr>Packages need to install</vt:lpstr>
      <vt:lpstr>Jupyter Notebook</vt:lpstr>
      <vt:lpstr>NLTK</vt:lpstr>
      <vt:lpstr>NLTK</vt:lpstr>
      <vt:lpstr>Tokenization</vt:lpstr>
      <vt:lpstr>Text searching</vt:lpstr>
      <vt:lpstr>Text searching</vt:lpstr>
      <vt:lpstr>Text searching</vt:lpstr>
      <vt:lpstr>Text searching</vt:lpstr>
      <vt:lpstr>Python &amp; NLTK Demonstration</vt:lpstr>
      <vt:lpstr>Outline</vt:lpstr>
      <vt:lpstr>Outline</vt:lpstr>
      <vt:lpstr>Regular expressions</vt:lpstr>
      <vt:lpstr>Regular expressions</vt:lpstr>
      <vt:lpstr>RE: Disjunctions</vt:lpstr>
      <vt:lpstr>RE: Negation in Disjunction</vt:lpstr>
      <vt:lpstr>RE: More Disjunction</vt:lpstr>
      <vt:lpstr>RE: ? * + .</vt:lpstr>
      <vt:lpstr>RE: Anchors  ^   $</vt:lpstr>
      <vt:lpstr>Example: Find all “the” in a text</vt:lpstr>
      <vt:lpstr>RE: Real-world example</vt:lpstr>
      <vt:lpstr>Outline</vt:lpstr>
      <vt:lpstr>How similar are two strings?</vt:lpstr>
      <vt:lpstr>How similar are two strings? (Continued)</vt:lpstr>
      <vt:lpstr>Minimum Edit Distance </vt:lpstr>
      <vt:lpstr>Minimum Edit Distance (MED)</vt:lpstr>
      <vt:lpstr>How to find MED?</vt:lpstr>
      <vt:lpstr>Defining MED</vt:lpstr>
      <vt:lpstr>Dynamic Programming for MED</vt:lpstr>
      <vt:lpstr>MED (Levenshtein)</vt:lpstr>
      <vt:lpstr>MED Table: Initialization</vt:lpstr>
      <vt:lpstr>MED Table: Second column</vt:lpstr>
      <vt:lpstr>MED Table: Second column</vt:lpstr>
      <vt:lpstr>MED Table: Second column</vt:lpstr>
      <vt:lpstr>MED Table: Second column</vt:lpstr>
      <vt:lpstr>Final MED Table</vt:lpstr>
      <vt:lpstr>Outline</vt:lpstr>
      <vt:lpstr>Computing alignments</vt:lpstr>
      <vt:lpstr>Computing Alignment</vt:lpstr>
      <vt:lpstr>Computing Alignment</vt:lpstr>
      <vt:lpstr>Computing Alignment</vt:lpstr>
      <vt:lpstr>Computing Alignment</vt:lpstr>
      <vt:lpstr>Computing Alignment</vt:lpstr>
      <vt:lpstr>Computing Alignment</vt:lpstr>
      <vt:lpstr>Computing Alignment - Properties</vt:lpstr>
      <vt:lpstr>Weighted Edit Distance - Weighted</vt:lpstr>
      <vt:lpstr>Summary</vt:lpstr>
      <vt:lpstr>References</vt:lpstr>
      <vt:lpstr>Exercises and readings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2023-02-22T16:32:21Z</dcterms:created>
  <dcterms:modified xsi:type="dcterms:W3CDTF">2023-02-22T16:32:41Z</dcterms:modified>
</cp:coreProperties>
</file>